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69" r:id="rId3"/>
    <p:sldId id="270" r:id="rId4"/>
    <p:sldId id="257" r:id="rId5"/>
    <p:sldId id="258" r:id="rId6"/>
    <p:sldId id="259" r:id="rId7"/>
    <p:sldId id="261" r:id="rId8"/>
    <p:sldId id="263" r:id="rId9"/>
    <p:sldId id="272" r:id="rId10"/>
    <p:sldId id="274" r:id="rId11"/>
    <p:sldId id="271" r:id="rId12"/>
    <p:sldId id="260" r:id="rId13"/>
    <p:sldId id="264" r:id="rId14"/>
    <p:sldId id="273" r:id="rId15"/>
    <p:sldId id="267" r:id="rId16"/>
    <p:sldId id="268" r:id="rId17"/>
    <p:sldId id="265" r:id="rId1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10185B-00E3-4475-8A90-400B223E3A3E}" v="167" dt="2020-05-28T15:57:27.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varScale="1">
        <p:scale>
          <a:sx n="67" d="100"/>
          <a:sy n="67" d="100"/>
        </p:scale>
        <p:origin x="1092"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Blitzer" userId="14437863c66f6b6d" providerId="LiveId" clId="{B810185B-00E3-4475-8A90-400B223E3A3E}"/>
    <pc:docChg chg="custSel modSld">
      <pc:chgData name="Rebecca Blitzer" userId="14437863c66f6b6d" providerId="LiveId" clId="{B810185B-00E3-4475-8A90-400B223E3A3E}" dt="2020-05-28T15:57:27.281" v="230" actId="20577"/>
      <pc:docMkLst>
        <pc:docMk/>
      </pc:docMkLst>
      <pc:sldChg chg="modSp">
        <pc:chgData name="Rebecca Blitzer" userId="14437863c66f6b6d" providerId="LiveId" clId="{B810185B-00E3-4475-8A90-400B223E3A3E}" dt="2020-05-28T15:52:18.287" v="4" actId="122"/>
        <pc:sldMkLst>
          <pc:docMk/>
          <pc:sldMk cId="635432003" sldId="257"/>
        </pc:sldMkLst>
        <pc:spChg chg="mod">
          <ac:chgData name="Rebecca Blitzer" userId="14437863c66f6b6d" providerId="LiveId" clId="{B810185B-00E3-4475-8A90-400B223E3A3E}" dt="2020-05-28T15:52:18.287" v="4" actId="122"/>
          <ac:spMkLst>
            <pc:docMk/>
            <pc:sldMk cId="635432003" sldId="257"/>
            <ac:spMk id="3" creationId="{00000000-0000-0000-0000-000000000000}"/>
          </ac:spMkLst>
        </pc:spChg>
      </pc:sldChg>
      <pc:sldChg chg="modSp mod">
        <pc:chgData name="Rebecca Blitzer" userId="14437863c66f6b6d" providerId="LiveId" clId="{B810185B-00E3-4475-8A90-400B223E3A3E}" dt="2020-05-28T15:52:55.350" v="5" actId="33524"/>
        <pc:sldMkLst>
          <pc:docMk/>
          <pc:sldMk cId="665177657" sldId="258"/>
        </pc:sldMkLst>
        <pc:spChg chg="mod">
          <ac:chgData name="Rebecca Blitzer" userId="14437863c66f6b6d" providerId="LiveId" clId="{B810185B-00E3-4475-8A90-400B223E3A3E}" dt="2020-05-28T15:52:55.350" v="5" actId="33524"/>
          <ac:spMkLst>
            <pc:docMk/>
            <pc:sldMk cId="665177657" sldId="258"/>
            <ac:spMk id="3" creationId="{00000000-0000-0000-0000-000000000000}"/>
          </ac:spMkLst>
        </pc:spChg>
      </pc:sldChg>
      <pc:sldChg chg="modSp mod">
        <pc:chgData name="Rebecca Blitzer" userId="14437863c66f6b6d" providerId="LiveId" clId="{B810185B-00E3-4475-8A90-400B223E3A3E}" dt="2020-05-28T15:56:06.962" v="151" actId="403"/>
        <pc:sldMkLst>
          <pc:docMk/>
          <pc:sldMk cId="3290919428" sldId="261"/>
        </pc:sldMkLst>
        <pc:spChg chg="mod">
          <ac:chgData name="Rebecca Blitzer" userId="14437863c66f6b6d" providerId="LiveId" clId="{B810185B-00E3-4475-8A90-400B223E3A3E}" dt="2020-05-28T15:56:06.962" v="151" actId="403"/>
          <ac:spMkLst>
            <pc:docMk/>
            <pc:sldMk cId="3290919428" sldId="261"/>
            <ac:spMk id="3" creationId="{00000000-0000-0000-0000-000000000000}"/>
          </ac:spMkLst>
        </pc:spChg>
      </pc:sldChg>
      <pc:sldChg chg="modSp mod">
        <pc:chgData name="Rebecca Blitzer" userId="14437863c66f6b6d" providerId="LiveId" clId="{B810185B-00E3-4475-8A90-400B223E3A3E}" dt="2020-05-28T15:57:27.281" v="230" actId="20577"/>
        <pc:sldMkLst>
          <pc:docMk/>
          <pc:sldMk cId="2534702038" sldId="272"/>
        </pc:sldMkLst>
        <pc:spChg chg="mod">
          <ac:chgData name="Rebecca Blitzer" userId="14437863c66f6b6d" providerId="LiveId" clId="{B810185B-00E3-4475-8A90-400B223E3A3E}" dt="2020-05-28T15:57:27.281" v="230" actId="20577"/>
          <ac:spMkLst>
            <pc:docMk/>
            <pc:sldMk cId="2534702038" sldId="27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0A5ED158-366B-486C-B02E-C290B15F2C65}" type="datetimeFigureOut">
              <a:rPr lang="en-US" smtClean="0"/>
              <a:t>5/28/2020</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7E207C10-9D87-4822-83F0-052E74547023}" type="slidenum">
              <a:rPr lang="en-US" smtClean="0"/>
              <a:t>‹#›</a:t>
            </a:fld>
            <a:endParaRPr lang="en-US"/>
          </a:p>
        </p:txBody>
      </p:sp>
    </p:spTree>
    <p:extLst>
      <p:ext uri="{BB962C8B-B14F-4D97-AF65-F5344CB8AC3E}">
        <p14:creationId xmlns:p14="http://schemas.microsoft.com/office/powerpoint/2010/main" val="826996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F765A622-8A04-4E21-823E-45CDFBE957A6}" type="datetimeFigureOut">
              <a:rPr lang="en-US" smtClean="0"/>
              <a:t>5/28/2020</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F3E9C824-17D2-487E-89DB-464E676C128E}" type="slidenum">
              <a:rPr lang="en-US" smtClean="0"/>
              <a:t>‹#›</a:t>
            </a:fld>
            <a:endParaRPr lang="en-US"/>
          </a:p>
        </p:txBody>
      </p:sp>
    </p:spTree>
    <p:extLst>
      <p:ext uri="{BB962C8B-B14F-4D97-AF65-F5344CB8AC3E}">
        <p14:creationId xmlns:p14="http://schemas.microsoft.com/office/powerpoint/2010/main" val="370613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X=2 and y=6</a:t>
            </a:r>
          </a:p>
        </p:txBody>
      </p:sp>
      <p:sp>
        <p:nvSpPr>
          <p:cNvPr id="4" name="Slide Number Placeholder 3"/>
          <p:cNvSpPr>
            <a:spLocks noGrp="1"/>
          </p:cNvSpPr>
          <p:nvPr>
            <p:ph type="sldNum" sz="quarter" idx="10"/>
          </p:nvPr>
        </p:nvSpPr>
        <p:spPr/>
        <p:txBody>
          <a:bodyPr/>
          <a:lstStyle/>
          <a:p>
            <a:fld id="{C79B96E8-6153-46A1-B3FA-E1F98A437DD0}" type="slidenum">
              <a:rPr lang="en-US" smtClean="0"/>
              <a:t>7</a:t>
            </a:fld>
            <a:endParaRPr lang="en-US"/>
          </a:p>
        </p:txBody>
      </p:sp>
    </p:spTree>
    <p:extLst>
      <p:ext uri="{BB962C8B-B14F-4D97-AF65-F5344CB8AC3E}">
        <p14:creationId xmlns:p14="http://schemas.microsoft.com/office/powerpoint/2010/main" val="3022345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Q=2 and P=6</a:t>
            </a:r>
          </a:p>
        </p:txBody>
      </p:sp>
      <p:sp>
        <p:nvSpPr>
          <p:cNvPr id="4" name="Slide Number Placeholder 3"/>
          <p:cNvSpPr>
            <a:spLocks noGrp="1"/>
          </p:cNvSpPr>
          <p:nvPr>
            <p:ph type="sldNum" sz="quarter" idx="10"/>
          </p:nvPr>
        </p:nvSpPr>
        <p:spPr/>
        <p:txBody>
          <a:bodyPr/>
          <a:lstStyle/>
          <a:p>
            <a:fld id="{C79B96E8-6153-46A1-B3FA-E1F98A437DD0}" type="slidenum">
              <a:rPr lang="en-US" smtClean="0"/>
              <a:t>13</a:t>
            </a:fld>
            <a:endParaRPr lang="en-US"/>
          </a:p>
        </p:txBody>
      </p:sp>
    </p:spTree>
    <p:extLst>
      <p:ext uri="{BB962C8B-B14F-4D97-AF65-F5344CB8AC3E}">
        <p14:creationId xmlns:p14="http://schemas.microsoft.com/office/powerpoint/2010/main" val="99325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E507AC13-4256-4FB4-804C-D7731A3272F8}" type="datetimeFigureOut">
              <a:rPr lang="en-US" smtClean="0"/>
              <a:t>5/28/2020</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6CD6B267-9D36-440C-A97A-49DDA64DB2A4}" type="slidenum">
              <a:rPr lang="en-US" smtClean="0"/>
              <a:t>‹#›</a:t>
            </a:fld>
            <a:endParaRPr lang="en-US"/>
          </a:p>
        </p:txBody>
      </p:sp>
    </p:spTree>
    <p:extLst>
      <p:ext uri="{BB962C8B-B14F-4D97-AF65-F5344CB8AC3E}">
        <p14:creationId xmlns:p14="http://schemas.microsoft.com/office/powerpoint/2010/main" val="4201861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07AC13-4256-4FB4-804C-D7731A3272F8}"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6B267-9D36-440C-A97A-49DDA64DB2A4}" type="slidenum">
              <a:rPr lang="en-US" smtClean="0"/>
              <a:t>‹#›</a:t>
            </a:fld>
            <a:endParaRPr lang="en-US"/>
          </a:p>
        </p:txBody>
      </p:sp>
    </p:spTree>
    <p:extLst>
      <p:ext uri="{BB962C8B-B14F-4D97-AF65-F5344CB8AC3E}">
        <p14:creationId xmlns:p14="http://schemas.microsoft.com/office/powerpoint/2010/main" val="3725520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E507AC13-4256-4FB4-804C-D7731A3272F8}" type="datetimeFigureOut">
              <a:rPr lang="en-US" smtClean="0"/>
              <a:t>5/28/2020</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6CD6B267-9D36-440C-A97A-49DDA64DB2A4}" type="slidenum">
              <a:rPr lang="en-US" smtClean="0"/>
              <a:t>‹#›</a:t>
            </a:fld>
            <a:endParaRPr lang="en-US"/>
          </a:p>
        </p:txBody>
      </p:sp>
    </p:spTree>
    <p:extLst>
      <p:ext uri="{BB962C8B-B14F-4D97-AF65-F5344CB8AC3E}">
        <p14:creationId xmlns:p14="http://schemas.microsoft.com/office/powerpoint/2010/main" val="3317772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E507AC13-4256-4FB4-804C-D7731A3272F8}" type="datetimeFigureOut">
              <a:rPr lang="en-US" smtClean="0"/>
              <a:t>5/28/2020</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6CD6B267-9D36-440C-A97A-49DDA64DB2A4}"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79239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E507AC13-4256-4FB4-804C-D7731A3272F8}" type="datetimeFigureOut">
              <a:rPr lang="en-US" smtClean="0"/>
              <a:t>5/28/2020</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6CD6B267-9D36-440C-A97A-49DDA64DB2A4}" type="slidenum">
              <a:rPr lang="en-US" smtClean="0"/>
              <a:t>‹#›</a:t>
            </a:fld>
            <a:endParaRPr lang="en-US"/>
          </a:p>
        </p:txBody>
      </p:sp>
    </p:spTree>
    <p:extLst>
      <p:ext uri="{BB962C8B-B14F-4D97-AF65-F5344CB8AC3E}">
        <p14:creationId xmlns:p14="http://schemas.microsoft.com/office/powerpoint/2010/main" val="2356434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507AC13-4256-4FB4-804C-D7731A3272F8}" type="datetimeFigureOut">
              <a:rPr lang="en-US" smtClean="0"/>
              <a:t>5/28/2020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D6B267-9D36-440C-A97A-49DDA64DB2A4}" type="slidenum">
              <a:rPr lang="en-US" smtClean="0"/>
              <a:t>‹#›</a:t>
            </a:fld>
            <a:endParaRPr lang="en-US"/>
          </a:p>
        </p:txBody>
      </p:sp>
    </p:spTree>
    <p:extLst>
      <p:ext uri="{BB962C8B-B14F-4D97-AF65-F5344CB8AC3E}">
        <p14:creationId xmlns:p14="http://schemas.microsoft.com/office/powerpoint/2010/main" val="319597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507AC13-4256-4FB4-804C-D7731A3272F8}" type="datetimeFigureOut">
              <a:rPr lang="en-US" smtClean="0"/>
              <a:t>5/28/2020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D6B267-9D36-440C-A97A-49DDA64DB2A4}" type="slidenum">
              <a:rPr lang="en-US" smtClean="0"/>
              <a:t>‹#›</a:t>
            </a:fld>
            <a:endParaRPr lang="en-US"/>
          </a:p>
        </p:txBody>
      </p:sp>
    </p:spTree>
    <p:extLst>
      <p:ext uri="{BB962C8B-B14F-4D97-AF65-F5344CB8AC3E}">
        <p14:creationId xmlns:p14="http://schemas.microsoft.com/office/powerpoint/2010/main" val="3517679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07AC13-4256-4FB4-804C-D7731A3272F8}"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6B267-9D36-440C-A97A-49DDA64DB2A4}" type="slidenum">
              <a:rPr lang="en-US" smtClean="0"/>
              <a:t>‹#›</a:t>
            </a:fld>
            <a:endParaRPr lang="en-US"/>
          </a:p>
        </p:txBody>
      </p:sp>
    </p:spTree>
    <p:extLst>
      <p:ext uri="{BB962C8B-B14F-4D97-AF65-F5344CB8AC3E}">
        <p14:creationId xmlns:p14="http://schemas.microsoft.com/office/powerpoint/2010/main" val="96881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E507AC13-4256-4FB4-804C-D7731A3272F8}" type="datetimeFigureOut">
              <a:rPr lang="en-US" smtClean="0"/>
              <a:t>5/28/2020</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6CD6B267-9D36-440C-A97A-49DDA64DB2A4}" type="slidenum">
              <a:rPr lang="en-US" smtClean="0"/>
              <a:t>‹#›</a:t>
            </a:fld>
            <a:endParaRPr lang="en-US"/>
          </a:p>
        </p:txBody>
      </p:sp>
    </p:spTree>
    <p:extLst>
      <p:ext uri="{BB962C8B-B14F-4D97-AF65-F5344CB8AC3E}">
        <p14:creationId xmlns:p14="http://schemas.microsoft.com/office/powerpoint/2010/main" val="334166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07AC13-4256-4FB4-804C-D7731A3272F8}"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6B267-9D36-440C-A97A-49DDA64DB2A4}" type="slidenum">
              <a:rPr lang="en-US" smtClean="0"/>
              <a:t>‹#›</a:t>
            </a:fld>
            <a:endParaRPr lang="en-US"/>
          </a:p>
        </p:txBody>
      </p:sp>
    </p:spTree>
    <p:extLst>
      <p:ext uri="{BB962C8B-B14F-4D97-AF65-F5344CB8AC3E}">
        <p14:creationId xmlns:p14="http://schemas.microsoft.com/office/powerpoint/2010/main" val="313733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E507AC13-4256-4FB4-804C-D7731A3272F8}" type="datetimeFigureOut">
              <a:rPr lang="en-US" smtClean="0"/>
              <a:t>5/28/2020</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6CD6B267-9D36-440C-A97A-49DDA64DB2A4}" type="slidenum">
              <a:rPr lang="en-US" smtClean="0"/>
              <a:t>‹#›</a:t>
            </a:fld>
            <a:endParaRPr lang="en-US"/>
          </a:p>
        </p:txBody>
      </p:sp>
    </p:spTree>
    <p:extLst>
      <p:ext uri="{BB962C8B-B14F-4D97-AF65-F5344CB8AC3E}">
        <p14:creationId xmlns:p14="http://schemas.microsoft.com/office/powerpoint/2010/main" val="157625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07AC13-4256-4FB4-804C-D7731A3272F8}"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6B267-9D36-440C-A97A-49DDA64DB2A4}" type="slidenum">
              <a:rPr lang="en-US" smtClean="0"/>
              <a:t>‹#›</a:t>
            </a:fld>
            <a:endParaRPr lang="en-US"/>
          </a:p>
        </p:txBody>
      </p:sp>
    </p:spTree>
    <p:extLst>
      <p:ext uri="{BB962C8B-B14F-4D97-AF65-F5344CB8AC3E}">
        <p14:creationId xmlns:p14="http://schemas.microsoft.com/office/powerpoint/2010/main" val="73991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07AC13-4256-4FB4-804C-D7731A3272F8}" type="datetimeFigureOut">
              <a:rPr lang="en-US" smtClean="0"/>
              <a:t>5/28/2020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D6B267-9D36-440C-A97A-49DDA64DB2A4}" type="slidenum">
              <a:rPr lang="en-US" smtClean="0"/>
              <a:t>‹#›</a:t>
            </a:fld>
            <a:endParaRPr lang="en-US"/>
          </a:p>
        </p:txBody>
      </p:sp>
    </p:spTree>
    <p:extLst>
      <p:ext uri="{BB962C8B-B14F-4D97-AF65-F5344CB8AC3E}">
        <p14:creationId xmlns:p14="http://schemas.microsoft.com/office/powerpoint/2010/main" val="386612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07AC13-4256-4FB4-804C-D7731A3272F8}" type="datetimeFigureOut">
              <a:rPr lang="en-US" smtClean="0"/>
              <a:t>5/28/2020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D6B267-9D36-440C-A97A-49DDA64DB2A4}" type="slidenum">
              <a:rPr lang="en-US" smtClean="0"/>
              <a:t>‹#›</a:t>
            </a:fld>
            <a:endParaRPr lang="en-US"/>
          </a:p>
        </p:txBody>
      </p:sp>
    </p:spTree>
    <p:extLst>
      <p:ext uri="{BB962C8B-B14F-4D97-AF65-F5344CB8AC3E}">
        <p14:creationId xmlns:p14="http://schemas.microsoft.com/office/powerpoint/2010/main" val="335243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7AC13-4256-4FB4-804C-D7731A3272F8}" type="datetimeFigureOut">
              <a:rPr lang="en-US" smtClean="0"/>
              <a:t>5/28/2020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D6B267-9D36-440C-A97A-49DDA64DB2A4}" type="slidenum">
              <a:rPr lang="en-US" smtClean="0"/>
              <a:t>‹#›</a:t>
            </a:fld>
            <a:endParaRPr lang="en-US"/>
          </a:p>
        </p:txBody>
      </p:sp>
    </p:spTree>
    <p:extLst>
      <p:ext uri="{BB962C8B-B14F-4D97-AF65-F5344CB8AC3E}">
        <p14:creationId xmlns:p14="http://schemas.microsoft.com/office/powerpoint/2010/main" val="221556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07AC13-4256-4FB4-804C-D7731A3272F8}"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6B267-9D36-440C-A97A-49DDA64DB2A4}" type="slidenum">
              <a:rPr lang="en-US" smtClean="0"/>
              <a:t>‹#›</a:t>
            </a:fld>
            <a:endParaRPr lang="en-US"/>
          </a:p>
        </p:txBody>
      </p:sp>
    </p:spTree>
    <p:extLst>
      <p:ext uri="{BB962C8B-B14F-4D97-AF65-F5344CB8AC3E}">
        <p14:creationId xmlns:p14="http://schemas.microsoft.com/office/powerpoint/2010/main" val="46399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07AC13-4256-4FB4-804C-D7731A3272F8}"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6B267-9D36-440C-A97A-49DDA64DB2A4}" type="slidenum">
              <a:rPr lang="en-US" smtClean="0"/>
              <a:t>‹#›</a:t>
            </a:fld>
            <a:endParaRPr lang="en-US"/>
          </a:p>
        </p:txBody>
      </p:sp>
    </p:spTree>
    <p:extLst>
      <p:ext uri="{BB962C8B-B14F-4D97-AF65-F5344CB8AC3E}">
        <p14:creationId xmlns:p14="http://schemas.microsoft.com/office/powerpoint/2010/main" val="121976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507AC13-4256-4FB4-804C-D7731A3272F8}" type="datetimeFigureOut">
              <a:rPr lang="en-US" smtClean="0"/>
              <a:t>5/28/2020</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CD6B267-9D36-440C-A97A-49DDA64DB2A4}" type="slidenum">
              <a:rPr lang="en-US" smtClean="0"/>
              <a:t>‹#›</a:t>
            </a:fld>
            <a:endParaRPr lang="en-US"/>
          </a:p>
        </p:txBody>
      </p:sp>
    </p:spTree>
    <p:extLst>
      <p:ext uri="{BB962C8B-B14F-4D97-AF65-F5344CB8AC3E}">
        <p14:creationId xmlns:p14="http://schemas.microsoft.com/office/powerpoint/2010/main" val="877877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001000" cy="1470025"/>
          </a:xfrm>
        </p:spPr>
        <p:txBody>
          <a:bodyPr>
            <a:normAutofit fontScale="90000"/>
          </a:bodyPr>
          <a:lstStyle/>
          <a:p>
            <a:r>
              <a:rPr lang="en-US" b="1" dirty="0"/>
              <a:t>Solving Systems of Equations</a:t>
            </a:r>
            <a:br>
              <a:rPr lang="en-US" b="1" dirty="0"/>
            </a:br>
            <a:r>
              <a:rPr lang="en-US" sz="2700" b="1" dirty="0"/>
              <a:t>With examples from economics, chemistry, education and psychology</a:t>
            </a:r>
          </a:p>
        </p:txBody>
      </p:sp>
      <p:sp>
        <p:nvSpPr>
          <p:cNvPr id="3" name="Subtitle 2"/>
          <p:cNvSpPr>
            <a:spLocks noGrp="1"/>
          </p:cNvSpPr>
          <p:nvPr>
            <p:ph type="subTitle" idx="1"/>
          </p:nvPr>
        </p:nvSpPr>
        <p:spPr>
          <a:xfrm>
            <a:off x="6553200" y="4724400"/>
            <a:ext cx="1981200" cy="609600"/>
          </a:xfrm>
        </p:spPr>
        <p:txBody>
          <a:bodyPr>
            <a:normAutofit fontScale="47500" lnSpcReduction="20000"/>
          </a:bodyPr>
          <a:lstStyle/>
          <a:p>
            <a:pPr>
              <a:lnSpc>
                <a:spcPct val="170000"/>
              </a:lnSpc>
            </a:pPr>
            <a:r>
              <a:rPr lang="en-US" sz="2300" dirty="0"/>
              <a:t>By: Ernesto Garcia and Rebecca Blitzer </a:t>
            </a:r>
          </a:p>
          <a:p>
            <a:endParaRPr lang="en-US" sz="1600" dirty="0"/>
          </a:p>
        </p:txBody>
      </p:sp>
    </p:spTree>
    <p:extLst>
      <p:ext uri="{BB962C8B-B14F-4D97-AF65-F5344CB8AC3E}">
        <p14:creationId xmlns:p14="http://schemas.microsoft.com/office/powerpoint/2010/main" val="3765086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a:t>Substituting for a in an original equation we can then solve for b.       </a:t>
                </a:r>
              </a:p>
              <a:p>
                <a:pPr marL="0" indent="0">
                  <a:buNone/>
                </a:pPr>
                <a14:m>
                  <m:oMathPara xmlns:m="http://schemas.openxmlformats.org/officeDocument/2006/math">
                    <m:oMathParaPr>
                      <m:jc m:val="centerGroup"/>
                    </m:oMathParaPr>
                    <m:oMath xmlns:m="http://schemas.openxmlformats.org/officeDocument/2006/math">
                      <m:r>
                        <a:rPr lang="en-US" sz="2400">
                          <a:latin typeface="Cambria Math"/>
                        </a:rPr>
                        <m:t>𝑎</m:t>
                      </m:r>
                      <m:r>
                        <a:rPr lang="en-US" sz="2400">
                          <a:latin typeface="Cambria Math"/>
                        </a:rPr>
                        <m:t>+3</m:t>
                      </m:r>
                      <m:r>
                        <a:rPr lang="en-US" sz="2400">
                          <a:latin typeface="Cambria Math"/>
                        </a:rPr>
                        <m:t>𝑏</m:t>
                      </m:r>
                      <m:r>
                        <a:rPr lang="en-US" sz="2400">
                          <a:latin typeface="Cambria Math"/>
                        </a:rPr>
                        <m:t>=−5</m:t>
                      </m:r>
                    </m:oMath>
                  </m:oMathPara>
                </a14:m>
                <a:endParaRPr lang="en-US" sz="2400" dirty="0"/>
              </a:p>
              <a:p>
                <a:pPr marL="0" indent="0">
                  <a:buNone/>
                </a:pPr>
                <a14:m>
                  <m:oMathPara xmlns:m="http://schemas.openxmlformats.org/officeDocument/2006/math">
                    <m:oMathParaPr>
                      <m:jc m:val="centerGroup"/>
                    </m:oMathParaPr>
                    <m:oMath xmlns:m="http://schemas.openxmlformats.org/officeDocument/2006/math">
                      <m:r>
                        <a:rPr lang="en-US" sz="2400">
                          <a:latin typeface="Cambria Math"/>
                        </a:rPr>
                        <m:t>1+3</m:t>
                      </m:r>
                      <m:r>
                        <a:rPr lang="en-US" sz="2400">
                          <a:latin typeface="Cambria Math"/>
                        </a:rPr>
                        <m:t>𝑏</m:t>
                      </m:r>
                      <m:r>
                        <a:rPr lang="en-US" sz="2400">
                          <a:latin typeface="Cambria Math"/>
                        </a:rPr>
                        <m:t>=−5</m:t>
                      </m:r>
                    </m:oMath>
                    <m:oMath xmlns:m="http://schemas.openxmlformats.org/officeDocument/2006/math">
                      <m:r>
                        <a:rPr lang="en-US" sz="2400">
                          <a:latin typeface="Cambria Math"/>
                        </a:rPr>
                        <m:t>        3</m:t>
                      </m:r>
                      <m:r>
                        <a:rPr lang="en-US" sz="2400">
                          <a:latin typeface="Cambria Math"/>
                        </a:rPr>
                        <m:t>𝑏</m:t>
                      </m:r>
                      <m:r>
                        <a:rPr lang="en-US" sz="2400">
                          <a:latin typeface="Cambria Math"/>
                        </a:rPr>
                        <m:t>=−6</m:t>
                      </m:r>
                    </m:oMath>
                    <m:oMath xmlns:m="http://schemas.openxmlformats.org/officeDocument/2006/math">
                      <m:r>
                        <a:rPr lang="en-US" sz="2400">
                          <a:latin typeface="Cambria Math"/>
                        </a:rPr>
                        <m:t>           </m:t>
                      </m:r>
                      <m:r>
                        <a:rPr lang="en-US" sz="2400">
                          <a:latin typeface="Cambria Math"/>
                        </a:rPr>
                        <m:t>𝑏</m:t>
                      </m:r>
                      <m:r>
                        <a:rPr lang="en-US" sz="2400">
                          <a:latin typeface="Cambria Math"/>
                        </a:rPr>
                        <m:t>=−2</m:t>
                      </m:r>
                    </m:oMath>
                  </m:oMathPara>
                </a14:m>
                <a:endParaRPr lang="en-US" sz="2400" dirty="0"/>
              </a:p>
              <a:p>
                <a:r>
                  <a:rPr lang="en-US" sz="2400" dirty="0"/>
                  <a:t>Our solution is a = 1 and b = -2.</a:t>
                </a:r>
                <a:br>
                  <a:rPr lang="en-US" sz="2400" dirty="0"/>
                </a:br>
                <a:endParaRPr lang="en-US" sz="24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73" t="-2096"/>
                </a:stretch>
              </a:blipFill>
            </p:spPr>
            <p:txBody>
              <a:bodyPr/>
              <a:lstStyle/>
              <a:p>
                <a:r>
                  <a:rPr lang="en-US">
                    <a:noFill/>
                  </a:rPr>
                  <a:t> </a:t>
                </a:r>
              </a:p>
            </p:txBody>
          </p:sp>
        </mc:Fallback>
      </mc:AlternateContent>
    </p:spTree>
    <p:extLst>
      <p:ext uri="{BB962C8B-B14F-4D97-AF65-F5344CB8AC3E}">
        <p14:creationId xmlns:p14="http://schemas.microsoft.com/office/powerpoint/2010/main" val="373301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Economics example</a:t>
            </a:r>
          </a:p>
        </p:txBody>
      </p:sp>
      <p:sp>
        <p:nvSpPr>
          <p:cNvPr id="5" name="Text Placeholder 4"/>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86223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440363"/>
          </a:xfrm>
        </p:spPr>
        <p:txBody>
          <a:bodyPr/>
          <a:lstStyle/>
          <a:p>
            <a:r>
              <a:rPr lang="en-US" dirty="0"/>
              <a:t>In economics, there is a concept called “equilibrium” to which all the forces of nature are attracted.  For supply and demand, the equilibrium price is a price such that quantity demanded will equal quantity supplied.  In other words, the markets clear and there is no excess supply (left over goods) or excess demand (consumers are willing and able to buy the goods in question but are unable to due to unavailability).</a:t>
            </a:r>
          </a:p>
        </p:txBody>
      </p:sp>
    </p:spTree>
    <p:extLst>
      <p:ext uri="{BB962C8B-B14F-4D97-AF65-F5344CB8AC3E}">
        <p14:creationId xmlns:p14="http://schemas.microsoft.com/office/powerpoint/2010/main" val="2983558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4360" y="1752600"/>
                <a:ext cx="7955280" cy="4511040"/>
              </a:xfrm>
            </p:spPr>
            <p:txBody>
              <a:bodyPr>
                <a:normAutofit fontScale="92500" lnSpcReduction="10000"/>
              </a:bodyPr>
              <a:lstStyle/>
              <a:p>
                <a:r>
                  <a:rPr lang="en-US" dirty="0"/>
                  <a:t>Suppose demand is defined as </a:t>
                </a:r>
                <a14:m>
                  <m:oMath xmlns:m="http://schemas.openxmlformats.org/officeDocument/2006/math">
                    <m:r>
                      <m:rPr>
                        <m:sty m:val="p"/>
                      </m:rPr>
                      <a:rPr lang="en-US" dirty="0" smtClean="0">
                        <a:latin typeface="Cambria Math"/>
                      </a:rPr>
                      <m:t>P</m:t>
                    </m:r>
                    <m:r>
                      <a:rPr lang="en-US">
                        <a:latin typeface="Cambria Math"/>
                      </a:rPr>
                      <m:t>=</m:t>
                    </m:r>
                    <m:r>
                      <a:rPr lang="en-US" smtClean="0">
                        <a:latin typeface="Cambria Math"/>
                      </a:rPr>
                      <m:t>12−3</m:t>
                    </m:r>
                    <m:sSub>
                      <m:sSubPr>
                        <m:ctrlPr>
                          <a:rPr lang="en-US" i="1" smtClean="0">
                            <a:latin typeface="Cambria Math" panose="02040503050406030204" pitchFamily="18" charset="0"/>
                          </a:rPr>
                        </m:ctrlPr>
                      </m:sSubPr>
                      <m:e>
                        <m:r>
                          <a:rPr lang="en-US" smtClean="0">
                            <a:latin typeface="Cambria Math"/>
                          </a:rPr>
                          <m:t>𝑄</m:t>
                        </m:r>
                      </m:e>
                      <m:sub>
                        <m:r>
                          <a:rPr lang="en-US" smtClean="0">
                            <a:latin typeface="Cambria Math"/>
                          </a:rPr>
                          <m:t>𝐷</m:t>
                        </m:r>
                      </m:sub>
                    </m:sSub>
                  </m:oMath>
                </a14:m>
                <a:r>
                  <a:rPr lang="en-US" dirty="0"/>
                  <a:t> and supply is defined as </a:t>
                </a:r>
                <a14:m>
                  <m:oMath xmlns:m="http://schemas.openxmlformats.org/officeDocument/2006/math">
                    <m:r>
                      <m:rPr>
                        <m:sty m:val="p"/>
                      </m:rPr>
                      <a:rPr lang="en-US" smtClean="0">
                        <a:latin typeface="Cambria Math"/>
                      </a:rPr>
                      <m:t>P</m:t>
                    </m:r>
                    <m:r>
                      <a:rPr lang="en-US">
                        <a:latin typeface="Cambria Math"/>
                      </a:rPr>
                      <m:t>=</m:t>
                    </m:r>
                    <m:sSub>
                      <m:sSubPr>
                        <m:ctrlPr>
                          <a:rPr lang="en-US" i="1" smtClean="0">
                            <a:latin typeface="Cambria Math" panose="02040503050406030204" pitchFamily="18" charset="0"/>
                          </a:rPr>
                        </m:ctrlPr>
                      </m:sSubPr>
                      <m:e>
                        <m:r>
                          <a:rPr lang="en-US" smtClean="0">
                            <a:latin typeface="Cambria Math"/>
                          </a:rPr>
                          <m:t>𝑄</m:t>
                        </m:r>
                      </m:e>
                      <m:sub>
                        <m:r>
                          <a:rPr lang="en-US" smtClean="0">
                            <a:latin typeface="Cambria Math"/>
                          </a:rPr>
                          <m:t>𝑆</m:t>
                        </m:r>
                      </m:sub>
                    </m:sSub>
                    <m:r>
                      <a:rPr lang="en-US">
                        <a:latin typeface="Cambria Math"/>
                      </a:rPr>
                      <m:t>+4</m:t>
                    </m:r>
                  </m:oMath>
                </a14:m>
                <a:r>
                  <a:rPr lang="en-US" dirty="0"/>
                  <a:t>.  What is the equilibrium quantity?</a:t>
                </a:r>
              </a:p>
              <a:p>
                <a:endParaRPr lang="en-US" dirty="0"/>
              </a:p>
              <a:p>
                <a:r>
                  <a:rPr lang="en-US" dirty="0"/>
                  <a:t>Solution:  Let’s first recognize that in equilibrium:</a:t>
                </a:r>
                <a:br>
                  <a:rPr lang="en-US" dirty="0"/>
                </a:br>
                <a:r>
                  <a:rPr lang="en-US" dirty="0"/>
                  <a:t> </a:t>
                </a:r>
                <a14:m>
                  <m:oMath xmlns:m="http://schemas.openxmlformats.org/officeDocument/2006/math">
                    <m:sSub>
                      <m:sSubPr>
                        <m:ctrlPr>
                          <a:rPr lang="en-US" i="1" smtClean="0">
                            <a:latin typeface="Cambria Math" panose="02040503050406030204" pitchFamily="18" charset="0"/>
                          </a:rPr>
                        </m:ctrlPr>
                      </m:sSubPr>
                      <m:e>
                        <m:r>
                          <a:rPr lang="en-US" smtClean="0">
                            <a:latin typeface="Cambria Math"/>
                          </a:rPr>
                          <m:t>                                        </m:t>
                        </m:r>
                        <m:r>
                          <a:rPr lang="en-US" smtClean="0">
                            <a:latin typeface="Cambria Math"/>
                          </a:rPr>
                          <m:t>𝑄</m:t>
                        </m:r>
                      </m:e>
                      <m:sub>
                        <m:r>
                          <a:rPr lang="en-US" smtClean="0">
                            <a:latin typeface="Cambria Math"/>
                          </a:rPr>
                          <m:t>𝐷</m:t>
                        </m:r>
                      </m:sub>
                    </m:sSub>
                    <m:r>
                      <a:rPr lang="en-US" smtClean="0">
                        <a:latin typeface="Cambria Math"/>
                      </a:rPr>
                      <m:t>=</m:t>
                    </m:r>
                    <m:sSub>
                      <m:sSubPr>
                        <m:ctrlPr>
                          <a:rPr lang="en-US" i="1" smtClean="0">
                            <a:latin typeface="Cambria Math" panose="02040503050406030204" pitchFamily="18" charset="0"/>
                          </a:rPr>
                        </m:ctrlPr>
                      </m:sSubPr>
                      <m:e>
                        <m:r>
                          <a:rPr lang="en-US" smtClean="0">
                            <a:latin typeface="Cambria Math"/>
                          </a:rPr>
                          <m:t>𝑄</m:t>
                        </m:r>
                      </m:e>
                      <m:sub>
                        <m:r>
                          <a:rPr lang="en-US" smtClean="0">
                            <a:latin typeface="Cambria Math"/>
                          </a:rPr>
                          <m:t>𝑆</m:t>
                        </m:r>
                      </m:sub>
                    </m:sSub>
                  </m:oMath>
                </a14:m>
                <a:r>
                  <a:rPr lang="en-US" dirty="0"/>
                  <a:t>.  </a:t>
                </a:r>
              </a:p>
              <a:p>
                <a:br>
                  <a:rPr lang="en-US" dirty="0"/>
                </a:br>
                <a:r>
                  <a:rPr lang="en-US" dirty="0"/>
                  <a:t>Now we have two equations and two unknowns.  We notice that both equations have </a:t>
                </a:r>
                <a14:m>
                  <m:oMath xmlns:m="http://schemas.openxmlformats.org/officeDocument/2006/math">
                    <m:r>
                      <a:rPr lang="en-US" smtClean="0">
                        <a:latin typeface="Cambria Math"/>
                      </a:rPr>
                      <m:t>𝑃</m:t>
                    </m:r>
                  </m:oMath>
                </a14:m>
                <a:r>
                  <a:rPr lang="en-US" dirty="0"/>
                  <a:t> by itself so set the equations equal to each other and solve for </a:t>
                </a:r>
                <a14:m>
                  <m:oMath xmlns:m="http://schemas.openxmlformats.org/officeDocument/2006/math">
                    <m:r>
                      <a:rPr lang="en-US" smtClean="0">
                        <a:latin typeface="Cambria Math"/>
                      </a:rPr>
                      <m:t>𝑄</m:t>
                    </m:r>
                  </m:oMath>
                </a14:m>
                <a:r>
                  <a:rPr lang="en-US" dirty="0"/>
                  <a:t>.</a:t>
                </a:r>
              </a:p>
              <a:p>
                <a:pPr marL="0" indent="0">
                  <a:buNone/>
                </a:pPr>
                <a14:m>
                  <m:oMathPara xmlns:m="http://schemas.openxmlformats.org/officeDocument/2006/math">
                    <m:oMathParaPr>
                      <m:jc m:val="centerGroup"/>
                    </m:oMathParaPr>
                    <m:oMath xmlns:m="http://schemas.openxmlformats.org/officeDocument/2006/math">
                      <m:r>
                        <a:rPr lang="en-US" smtClean="0">
                          <a:latin typeface="Cambria Math"/>
                        </a:rPr>
                        <m:t>12−3</m:t>
                      </m:r>
                      <m:r>
                        <m:rPr>
                          <m:sty m:val="p"/>
                        </m:rPr>
                        <a:rPr lang="en-US" smtClean="0">
                          <a:latin typeface="Cambria Math"/>
                        </a:rPr>
                        <m:t>Q</m:t>
                      </m:r>
                      <m:r>
                        <a:rPr lang="en-US" smtClean="0">
                          <a:latin typeface="Cambria Math"/>
                        </a:rPr>
                        <m:t>=</m:t>
                      </m:r>
                      <m:r>
                        <m:rPr>
                          <m:sty m:val="p"/>
                        </m:rPr>
                        <a:rPr lang="en-US" smtClean="0">
                          <a:latin typeface="Cambria Math"/>
                        </a:rPr>
                        <m:t>Q</m:t>
                      </m:r>
                      <m:r>
                        <a:rPr lang="en-US" smtClean="0">
                          <a:latin typeface="Cambria Math"/>
                        </a:rPr>
                        <m:t>+4</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smtClean="0">
                          <a:latin typeface="Cambria Math"/>
                        </a:rPr>
                        <m:t> −4</m:t>
                      </m:r>
                      <m:r>
                        <a:rPr lang="en-US" smtClean="0">
                          <a:latin typeface="Cambria Math"/>
                        </a:rPr>
                        <m:t>𝑄</m:t>
                      </m:r>
                      <m:r>
                        <a:rPr lang="en-US" smtClean="0">
                          <a:latin typeface="Cambria Math"/>
                        </a:rPr>
                        <m:t>=−8</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 </m:t>
                      </m:r>
                      <m:r>
                        <a:rPr lang="en-US" b="0" i="0" smtClean="0">
                          <a:latin typeface="Cambria Math" panose="02040503050406030204" pitchFamily="18" charset="0"/>
                        </a:rPr>
                        <m:t>   </m:t>
                      </m:r>
                      <m:r>
                        <a:rPr lang="en-US" smtClean="0">
                          <a:latin typeface="Cambria Math"/>
                        </a:rPr>
                        <m:t>𝑄</m:t>
                      </m:r>
                      <m:r>
                        <a:rPr lang="en-US" smtClean="0">
                          <a:latin typeface="Cambria Math"/>
                        </a:rPr>
                        <m:t>=2</m:t>
                      </m:r>
                    </m:oMath>
                  </m:oMathPara>
                </a14:m>
                <a:endParaRPr lang="en-US" dirty="0"/>
              </a:p>
              <a:p>
                <a:r>
                  <a:rPr lang="en-US" dirty="0"/>
                  <a:t>Now plug </a:t>
                </a:r>
                <a14:m>
                  <m:oMath xmlns:m="http://schemas.openxmlformats.org/officeDocument/2006/math">
                    <m:r>
                      <a:rPr lang="en-US" smtClean="0">
                        <a:latin typeface="Cambria Math"/>
                      </a:rPr>
                      <m:t>𝑄</m:t>
                    </m:r>
                    <m:r>
                      <a:rPr lang="en-US" smtClean="0">
                        <a:latin typeface="Cambria Math"/>
                      </a:rPr>
                      <m:t>=2</m:t>
                    </m:r>
                  </m:oMath>
                </a14:m>
                <a:r>
                  <a:rPr lang="en-US" dirty="0"/>
                  <a:t> into either equation and we will obtain </a:t>
                </a:r>
                <a14:m>
                  <m:oMath xmlns:m="http://schemas.openxmlformats.org/officeDocument/2006/math">
                    <m:r>
                      <a:rPr lang="en-US" smtClean="0">
                        <a:latin typeface="Cambria Math"/>
                      </a:rPr>
                      <m:t>𝑃</m:t>
                    </m:r>
                  </m:oMath>
                </a14:m>
                <a:endParaRPr lang="en-US" dirty="0"/>
              </a:p>
              <a:p>
                <a:pPr marL="0" indent="0">
                  <a:buNone/>
                </a:pPr>
                <a14:m>
                  <m:oMathPara xmlns:m="http://schemas.openxmlformats.org/officeDocument/2006/math">
                    <m:oMathParaPr>
                      <m:jc m:val="centerGroup"/>
                    </m:oMathParaPr>
                    <m:oMath xmlns:m="http://schemas.openxmlformats.org/officeDocument/2006/math">
                      <m:r>
                        <a:rPr lang="en-US" smtClean="0">
                          <a:latin typeface="Cambria Math"/>
                        </a:rPr>
                        <m:t>𝑃</m:t>
                      </m:r>
                      <m:r>
                        <a:rPr lang="en-US" smtClean="0">
                          <a:latin typeface="Cambria Math"/>
                        </a:rPr>
                        <m:t>=2+4</m:t>
                      </m:r>
                    </m:oMath>
                  </m:oMathPara>
                </a14:m>
                <a:endParaRPr lang="en-US" dirty="0"/>
              </a:p>
              <a:p>
                <a:pPr marL="0" indent="0">
                  <a:buNone/>
                </a:pPr>
                <a:r>
                  <a:rPr lang="en-US" dirty="0"/>
                  <a:t>                                                </a:t>
                </a:r>
                <a14:m>
                  <m:oMath xmlns:m="http://schemas.openxmlformats.org/officeDocument/2006/math">
                    <m:r>
                      <a:rPr lang="en-US" smtClean="0">
                        <a:latin typeface="Cambria Math"/>
                      </a:rPr>
                      <m:t>𝑃</m:t>
                    </m:r>
                    <m:r>
                      <a:rPr lang="en-US" smtClean="0">
                        <a:latin typeface="Cambria Math"/>
                      </a:rPr>
                      <m:t>=6</m:t>
                    </m:r>
                  </m:oMath>
                </a14:m>
                <a:endParaRPr lang="en-US" dirty="0"/>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4360" y="1752600"/>
                <a:ext cx="7955280" cy="4511040"/>
              </a:xfrm>
              <a:blipFill>
                <a:blip r:embed="rId3"/>
                <a:stretch>
                  <a:fillRect l="-690" t="-2162" r="-153"/>
                </a:stretch>
              </a:blipFill>
            </p:spPr>
            <p:txBody>
              <a:bodyPr/>
              <a:lstStyle/>
              <a:p>
                <a:r>
                  <a:rPr lang="en-US">
                    <a:noFill/>
                  </a:rPr>
                  <a:t> </a:t>
                </a:r>
              </a:p>
            </p:txBody>
          </p:sp>
        </mc:Fallback>
      </mc:AlternateContent>
    </p:spTree>
    <p:extLst>
      <p:ext uri="{BB962C8B-B14F-4D97-AF65-F5344CB8AC3E}">
        <p14:creationId xmlns:p14="http://schemas.microsoft.com/office/powerpoint/2010/main" val="1592219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Chemistry example</a:t>
            </a:r>
          </a:p>
        </p:txBody>
      </p:sp>
      <p:sp>
        <p:nvSpPr>
          <p:cNvPr id="3" name="Text Placeholder 2"/>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034478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 4</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How many ounces of a 6% acid solution must be added to how many ounces of a 12% solution to produce 75 ounces of a mixture that is 10% acid?</a:t>
                </a:r>
              </a:p>
              <a:p>
                <a:endParaRPr lang="en-US" dirty="0"/>
              </a:p>
              <a:p>
                <a:r>
                  <a:rPr lang="en-US" dirty="0"/>
                  <a:t>Solution:  </a:t>
                </a:r>
              </a:p>
              <a:p>
                <a:pPr marL="0" indent="0">
                  <a:buNone/>
                </a:pPr>
                <a14:m>
                  <m:oMathPara xmlns:m="http://schemas.openxmlformats.org/officeDocument/2006/math">
                    <m:oMathParaPr>
                      <m:jc m:val="centerGroup"/>
                    </m:oMathParaPr>
                    <m:oMath xmlns:m="http://schemas.openxmlformats.org/officeDocument/2006/math">
                      <m:r>
                        <a:rPr lang="en-US" smtClean="0">
                          <a:latin typeface="Cambria Math"/>
                        </a:rPr>
                        <m:t>𝑥</m:t>
                      </m:r>
                      <m:r>
                        <a:rPr lang="en-US" smtClean="0">
                          <a:latin typeface="Cambria Math"/>
                        </a:rPr>
                        <m:t>+</m:t>
                      </m:r>
                      <m:r>
                        <a:rPr lang="en-US" smtClean="0">
                          <a:latin typeface="Cambria Math"/>
                        </a:rPr>
                        <m:t>𝑦</m:t>
                      </m:r>
                      <m:r>
                        <a:rPr lang="en-US" smtClean="0">
                          <a:latin typeface="Cambria Math"/>
                        </a:rPr>
                        <m:t>=75</m:t>
                      </m:r>
                    </m:oMath>
                    <m:oMath xmlns:m="http://schemas.openxmlformats.org/officeDocument/2006/math">
                      <m:r>
                        <a:rPr lang="en-US" smtClean="0">
                          <a:latin typeface="Cambria Math"/>
                        </a:rPr>
                        <m:t>0.06</m:t>
                      </m:r>
                      <m:r>
                        <a:rPr lang="en-US" smtClean="0">
                          <a:latin typeface="Cambria Math"/>
                        </a:rPr>
                        <m:t>𝑥</m:t>
                      </m:r>
                      <m:r>
                        <a:rPr lang="en-US" smtClean="0">
                          <a:latin typeface="Cambria Math"/>
                        </a:rPr>
                        <m:t>+0.12</m:t>
                      </m:r>
                      <m:r>
                        <a:rPr lang="en-US" smtClean="0">
                          <a:latin typeface="Cambria Math"/>
                        </a:rPr>
                        <m:t>𝑦</m:t>
                      </m:r>
                      <m:r>
                        <a:rPr lang="en-US" smtClean="0">
                          <a:latin typeface="Cambria Math"/>
                        </a:rPr>
                        <m:t>=0.10(75)</m:t>
                      </m:r>
                    </m:oMath>
                  </m:oMathPara>
                </a14:m>
                <a:endParaRPr lang="en-US" dirty="0"/>
              </a:p>
              <a:p>
                <a:r>
                  <a:rPr lang="en-US" dirty="0"/>
                  <a:t>Using substitution, we get:</a:t>
                </a:r>
              </a:p>
              <a:p>
                <a:pPr marL="0" indent="0">
                  <a:buNone/>
                </a:pPr>
                <a14:m>
                  <m:oMathPara xmlns:m="http://schemas.openxmlformats.org/officeDocument/2006/math">
                    <m:oMathParaPr>
                      <m:jc m:val="centerGroup"/>
                    </m:oMathParaPr>
                    <m:oMath xmlns:m="http://schemas.openxmlformats.org/officeDocument/2006/math">
                      <m:r>
                        <a:rPr lang="en-US" smtClean="0">
                          <a:latin typeface="Cambria Math"/>
                        </a:rPr>
                        <m:t>𝑦</m:t>
                      </m:r>
                      <m:r>
                        <m:rPr>
                          <m:aln/>
                        </m:rPr>
                        <a:rPr lang="en-US" smtClean="0">
                          <a:latin typeface="Cambria Math"/>
                        </a:rPr>
                        <m:t>=</m:t>
                      </m:r>
                      <m:r>
                        <a:rPr lang="en-US" smtClean="0">
                          <a:latin typeface="Cambria Math"/>
                        </a:rPr>
                        <m:t>75</m:t>
                      </m:r>
                      <m:r>
                        <m:rPr>
                          <m:aln/>
                        </m:rPr>
                        <a:rPr lang="en-US" smtClean="0">
                          <a:latin typeface="Cambria Math"/>
                        </a:rPr>
                        <m:t>−</m:t>
                      </m:r>
                      <m:r>
                        <a:rPr lang="en-US" smtClean="0">
                          <a:latin typeface="Cambria Math"/>
                        </a:rPr>
                        <m:t>𝑥</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smtClean="0">
                          <a:latin typeface="Cambria Math"/>
                        </a:rPr>
                        <m:t>0.06</m:t>
                      </m:r>
                      <m:r>
                        <a:rPr lang="en-US" smtClean="0">
                          <a:latin typeface="Cambria Math"/>
                        </a:rPr>
                        <m:t>𝑥</m:t>
                      </m:r>
                      <m:r>
                        <a:rPr lang="en-US" smtClean="0">
                          <a:latin typeface="Cambria Math"/>
                        </a:rPr>
                        <m:t>+0.12</m:t>
                      </m:r>
                      <m:d>
                        <m:dPr>
                          <m:ctrlPr>
                            <a:rPr lang="en-US" i="1" smtClean="0">
                              <a:latin typeface="Cambria Math" panose="02040503050406030204" pitchFamily="18" charset="0"/>
                            </a:rPr>
                          </m:ctrlPr>
                        </m:dPr>
                        <m:e>
                          <m:r>
                            <a:rPr lang="en-US" smtClean="0">
                              <a:latin typeface="Cambria Math"/>
                            </a:rPr>
                            <m:t>75−</m:t>
                          </m:r>
                          <m:r>
                            <a:rPr lang="en-US" smtClean="0">
                              <a:latin typeface="Cambria Math"/>
                            </a:rPr>
                            <m:t>𝑥</m:t>
                          </m:r>
                        </m:e>
                      </m:d>
                      <m:r>
                        <a:rPr lang="en-US" smtClean="0">
                          <a:latin typeface="Cambria Math"/>
                        </a:rPr>
                        <m:t>=7.5</m:t>
                      </m:r>
                    </m:oMath>
                  </m:oMathPara>
                </a14:m>
                <a:endParaRPr lang="en-US"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      </m:t>
                      </m:r>
                      <m:r>
                        <a:rPr lang="en-US" smtClean="0">
                          <a:latin typeface="Cambria Math"/>
                        </a:rPr>
                        <m:t>0.06</m:t>
                      </m:r>
                      <m:r>
                        <a:rPr lang="en-US" smtClean="0">
                          <a:latin typeface="Cambria Math"/>
                        </a:rPr>
                        <m:t>𝑥</m:t>
                      </m:r>
                      <m:r>
                        <a:rPr lang="en-US" smtClean="0">
                          <a:latin typeface="Cambria Math"/>
                        </a:rPr>
                        <m:t>+9−0.12</m:t>
                      </m:r>
                      <m:r>
                        <a:rPr lang="en-US" smtClean="0">
                          <a:latin typeface="Cambria Math"/>
                        </a:rPr>
                        <m:t>𝑥</m:t>
                      </m:r>
                      <m:r>
                        <a:rPr lang="en-US" smtClean="0">
                          <a:latin typeface="Cambria Math"/>
                        </a:rPr>
                        <m:t>=7.5</m:t>
                      </m:r>
                    </m:oMath>
                    <m:oMath xmlns:m="http://schemas.openxmlformats.org/officeDocument/2006/math">
                      <m:r>
                        <a:rPr lang="en-US" b="0" i="0" smtClean="0">
                          <a:latin typeface="Cambria Math" panose="02040503050406030204" pitchFamily="18" charset="0"/>
                        </a:rPr>
                        <m:t>                   −</m:t>
                      </m:r>
                      <m:r>
                        <a:rPr lang="en-US" smtClean="0">
                          <a:latin typeface="Cambria Math"/>
                        </a:rPr>
                        <m:t>0.06</m:t>
                      </m:r>
                      <m:r>
                        <a:rPr lang="en-US" smtClean="0">
                          <a:latin typeface="Cambria Math"/>
                        </a:rPr>
                        <m:t>𝑥</m:t>
                      </m:r>
                      <m:r>
                        <a:rPr lang="en-US" smtClean="0">
                          <a:latin typeface="Cambria Math"/>
                        </a:rPr>
                        <m:t>+9=7.5</m:t>
                      </m:r>
                    </m:oMath>
                    <m:oMath xmlns:m="http://schemas.openxmlformats.org/officeDocument/2006/math">
                      <m:r>
                        <a:rPr lang="en-US" b="0" i="0" smtClean="0">
                          <a:latin typeface="Cambria Math" panose="02040503050406030204" pitchFamily="18" charset="0"/>
                        </a:rPr>
                        <m:t>                           </m:t>
                      </m:r>
                      <m:r>
                        <a:rPr lang="en-US" smtClean="0">
                          <a:latin typeface="Cambria Math"/>
                        </a:rPr>
                        <m:t>−0.06</m:t>
                      </m:r>
                      <m:r>
                        <a:rPr lang="en-US" smtClean="0">
                          <a:latin typeface="Cambria Math"/>
                        </a:rPr>
                        <m:t>𝑥</m:t>
                      </m:r>
                      <m:r>
                        <a:rPr lang="en-US" smtClean="0">
                          <a:latin typeface="Cambria Math"/>
                        </a:rPr>
                        <m:t>=−1.5</m:t>
                      </m:r>
                    </m:oMath>
                  </m:oMathPara>
                </a14:m>
                <a:br>
                  <a:rPr lang="en-US" dirty="0"/>
                </a:br>
                <a:r>
                  <a:rPr lang="en-US" dirty="0"/>
                  <a:t>                                                                   </a:t>
                </a:r>
                <a14:m>
                  <m:oMath xmlns:m="http://schemas.openxmlformats.org/officeDocument/2006/math">
                    <m:r>
                      <a:rPr lang="en-US" smtClean="0">
                        <a:latin typeface="Cambria Math"/>
                      </a:rPr>
                      <m:t>𝑥</m:t>
                    </m:r>
                    <m:r>
                      <a:rPr lang="en-US" smtClean="0">
                        <a:latin typeface="Cambria Math"/>
                      </a:rPr>
                      <m:t>=25</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13" t="-2844" r="-77"/>
                </a:stretch>
              </a:blipFill>
            </p:spPr>
            <p:txBody>
              <a:bodyPr/>
              <a:lstStyle/>
              <a:p>
                <a:r>
                  <a:rPr lang="en-US">
                    <a:noFill/>
                  </a:rPr>
                  <a:t> </a:t>
                </a:r>
              </a:p>
            </p:txBody>
          </p:sp>
        </mc:Fallback>
      </mc:AlternateContent>
    </p:spTree>
    <p:extLst>
      <p:ext uri="{BB962C8B-B14F-4D97-AF65-F5344CB8AC3E}">
        <p14:creationId xmlns:p14="http://schemas.microsoft.com/office/powerpoint/2010/main" val="4157031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Question 5</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Chemical equations an be balanced as in the following example.  Beginning with the unbalanced equation </a:t>
                </a:r>
              </a:p>
              <a:p>
                <a:pPr marL="0" indent="0">
                  <a:buNone/>
                </a:pPr>
                <a14:m>
                  <m:oMath xmlns:m="http://schemas.openxmlformats.org/officeDocument/2006/math">
                    <m:r>
                      <a:rPr lang="en-US" b="0" i="0" smtClean="0">
                        <a:latin typeface="Cambria Math" panose="02040503050406030204" pitchFamily="18" charset="0"/>
                      </a:rPr>
                      <m:t>                                               </m:t>
                    </m:r>
                    <m:r>
                      <a:rPr lang="en-US">
                        <a:latin typeface="Cambria Math"/>
                      </a:rPr>
                      <m:t>𝐶𝑎</m:t>
                    </m:r>
                    <m:r>
                      <a:rPr lang="en-US">
                        <a:latin typeface="Cambria Math"/>
                      </a:rPr>
                      <m:t>+</m:t>
                    </m:r>
                    <m:sSub>
                      <m:sSubPr>
                        <m:ctrlPr>
                          <a:rPr lang="en-US" i="1">
                            <a:latin typeface="Cambria Math" panose="02040503050406030204" pitchFamily="18" charset="0"/>
                          </a:rPr>
                        </m:ctrlPr>
                      </m:sSubPr>
                      <m:e>
                        <m:r>
                          <a:rPr lang="en-US">
                            <a:latin typeface="Cambria Math"/>
                          </a:rPr>
                          <m:t>𝐻</m:t>
                        </m:r>
                      </m:e>
                      <m:sub>
                        <m:r>
                          <a:rPr lang="en-US">
                            <a:latin typeface="Cambria Math"/>
                          </a:rPr>
                          <m:t>3</m:t>
                        </m:r>
                      </m:sub>
                    </m:sSub>
                    <m:r>
                      <a:rPr lang="en-US">
                        <a:latin typeface="Cambria Math"/>
                      </a:rPr>
                      <m:t>𝑃𝑂</m:t>
                    </m:r>
                    <m:r>
                      <a:rPr lang="en-US">
                        <a:latin typeface="Cambria Math"/>
                      </a:rPr>
                      <m:t>→</m:t>
                    </m:r>
                    <m:r>
                      <a:rPr lang="en-US">
                        <a:latin typeface="Cambria Math"/>
                      </a:rPr>
                      <m:t>𝐶</m:t>
                    </m:r>
                    <m:sSub>
                      <m:sSubPr>
                        <m:ctrlPr>
                          <a:rPr lang="en-US" i="1">
                            <a:latin typeface="Cambria Math" panose="02040503050406030204" pitchFamily="18" charset="0"/>
                          </a:rPr>
                        </m:ctrlPr>
                      </m:sSubPr>
                      <m:e>
                        <m:r>
                          <a:rPr lang="en-US">
                            <a:latin typeface="Cambria Math"/>
                          </a:rPr>
                          <m:t>𝑎</m:t>
                        </m:r>
                      </m:e>
                      <m:sub>
                        <m:r>
                          <a:rPr lang="en-US">
                            <a:latin typeface="Cambria Math"/>
                          </a:rPr>
                          <m:t>3</m:t>
                        </m:r>
                      </m:sub>
                    </m:sSub>
                    <m:sSub>
                      <m:sSubPr>
                        <m:ctrlPr>
                          <a:rPr lang="en-US" i="1">
                            <a:latin typeface="Cambria Math" panose="02040503050406030204" pitchFamily="18" charset="0"/>
                          </a:rPr>
                        </m:ctrlPr>
                      </m:sSubPr>
                      <m:e>
                        <m:r>
                          <a:rPr lang="en-US">
                            <a:latin typeface="Cambria Math"/>
                          </a:rPr>
                          <m:t>𝑃</m:t>
                        </m:r>
                      </m:e>
                      <m:sub>
                        <m:r>
                          <a:rPr lang="en-US">
                            <a:latin typeface="Cambria Math"/>
                          </a:rPr>
                          <m:t>2</m:t>
                        </m:r>
                      </m:sub>
                    </m:sSub>
                    <m:sSub>
                      <m:sSubPr>
                        <m:ctrlPr>
                          <a:rPr lang="en-US" i="1">
                            <a:latin typeface="Cambria Math" panose="02040503050406030204" pitchFamily="18" charset="0"/>
                          </a:rPr>
                        </m:ctrlPr>
                      </m:sSubPr>
                      <m:e>
                        <m:r>
                          <a:rPr lang="en-US">
                            <a:latin typeface="Cambria Math"/>
                          </a:rPr>
                          <m:t>𝑂</m:t>
                        </m:r>
                      </m:e>
                      <m:sub>
                        <m:r>
                          <a:rPr lang="en-US">
                            <a:latin typeface="Cambria Math"/>
                          </a:rPr>
                          <m:t>8</m:t>
                        </m:r>
                      </m:sub>
                    </m:sSub>
                    <m:r>
                      <a:rPr lang="en-US">
                        <a:latin typeface="Cambria Math"/>
                      </a:rPr>
                      <m:t>+</m:t>
                    </m:r>
                    <m:sSub>
                      <m:sSubPr>
                        <m:ctrlPr>
                          <a:rPr lang="en-US" i="1">
                            <a:latin typeface="Cambria Math" panose="02040503050406030204" pitchFamily="18" charset="0"/>
                          </a:rPr>
                        </m:ctrlPr>
                      </m:sSubPr>
                      <m:e>
                        <m:r>
                          <a:rPr lang="en-US">
                            <a:latin typeface="Cambria Math"/>
                          </a:rPr>
                          <m:t>𝐻</m:t>
                        </m:r>
                      </m:e>
                      <m:sub>
                        <m:r>
                          <a:rPr lang="en-US">
                            <a:latin typeface="Cambria Math"/>
                          </a:rPr>
                          <m:t>2</m:t>
                        </m:r>
                      </m:sub>
                    </m:sSub>
                  </m:oMath>
                </a14:m>
                <a:r>
                  <a:rPr lang="en-US" dirty="0"/>
                  <a:t>.</a:t>
                </a:r>
              </a:p>
              <a:p>
                <a:r>
                  <a:rPr lang="en-US" dirty="0"/>
                  <a:t>The problem is to determine numbers of molecules of each of the four chemicals so that the equation will be balanced.  We want </a:t>
                </a:r>
              </a:p>
              <a:p>
                <a:pPr marL="0" indent="0">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m:rPr>
                              <m:sty m:val="p"/>
                            </m:rPr>
                            <a:rPr lang="en-US">
                              <a:latin typeface="Cambria Math"/>
                            </a:rPr>
                            <m:t>w</m:t>
                          </m:r>
                        </m:e>
                      </m:d>
                      <m:r>
                        <a:rPr lang="en-US">
                          <a:latin typeface="Cambria Math"/>
                        </a:rPr>
                        <m:t>𝐶𝑎</m:t>
                      </m:r>
                      <m:r>
                        <a:rPr lang="en-US">
                          <a:latin typeface="Cambria Math"/>
                        </a:rPr>
                        <m:t>+</m:t>
                      </m:r>
                      <m:sSub>
                        <m:sSubPr>
                          <m:ctrlPr>
                            <a:rPr lang="en-US" i="1">
                              <a:latin typeface="Cambria Math" panose="02040503050406030204" pitchFamily="18" charset="0"/>
                            </a:rPr>
                          </m:ctrlPr>
                        </m:sSubPr>
                        <m:e>
                          <m:d>
                            <m:dPr>
                              <m:ctrlPr>
                                <a:rPr lang="en-US" i="1">
                                  <a:latin typeface="Cambria Math" panose="02040503050406030204" pitchFamily="18" charset="0"/>
                                </a:rPr>
                              </m:ctrlPr>
                            </m:dPr>
                            <m:e>
                              <m:r>
                                <a:rPr lang="en-US">
                                  <a:latin typeface="Cambria Math"/>
                                </a:rPr>
                                <m:t>𝑥</m:t>
                              </m:r>
                            </m:e>
                          </m:d>
                          <m:r>
                            <a:rPr lang="en-US">
                              <a:latin typeface="Cambria Math"/>
                            </a:rPr>
                            <m:t>𝐻</m:t>
                          </m:r>
                        </m:e>
                        <m:sub>
                          <m:r>
                            <a:rPr lang="en-US">
                              <a:latin typeface="Cambria Math"/>
                            </a:rPr>
                            <m:t>3</m:t>
                          </m:r>
                        </m:sub>
                      </m:sSub>
                      <m:r>
                        <a:rPr lang="en-US">
                          <a:latin typeface="Cambria Math"/>
                        </a:rPr>
                        <m:t>𝑃𝑂</m:t>
                      </m:r>
                      <m:r>
                        <a:rPr lang="en-US">
                          <a:latin typeface="Cambria Math"/>
                        </a:rPr>
                        <m:t>→</m:t>
                      </m:r>
                      <m:d>
                        <m:dPr>
                          <m:ctrlPr>
                            <a:rPr lang="en-US" i="1">
                              <a:latin typeface="Cambria Math" panose="02040503050406030204" pitchFamily="18" charset="0"/>
                            </a:rPr>
                          </m:ctrlPr>
                        </m:dPr>
                        <m:e>
                          <m:r>
                            <a:rPr lang="en-US">
                              <a:latin typeface="Cambria Math"/>
                            </a:rPr>
                            <m:t>𝑦</m:t>
                          </m:r>
                        </m:e>
                      </m:d>
                      <m:r>
                        <a:rPr lang="en-US">
                          <a:latin typeface="Cambria Math"/>
                        </a:rPr>
                        <m:t>𝐶</m:t>
                      </m:r>
                      <m:sSub>
                        <m:sSubPr>
                          <m:ctrlPr>
                            <a:rPr lang="en-US" i="1">
                              <a:latin typeface="Cambria Math" panose="02040503050406030204" pitchFamily="18" charset="0"/>
                            </a:rPr>
                          </m:ctrlPr>
                        </m:sSubPr>
                        <m:e>
                          <m:r>
                            <a:rPr lang="en-US">
                              <a:latin typeface="Cambria Math"/>
                            </a:rPr>
                            <m:t>𝑎</m:t>
                          </m:r>
                        </m:e>
                        <m:sub>
                          <m:r>
                            <a:rPr lang="en-US">
                              <a:latin typeface="Cambria Math"/>
                            </a:rPr>
                            <m:t>3</m:t>
                          </m:r>
                        </m:sub>
                      </m:sSub>
                      <m:sSub>
                        <m:sSubPr>
                          <m:ctrlPr>
                            <a:rPr lang="en-US" i="1">
                              <a:latin typeface="Cambria Math" panose="02040503050406030204" pitchFamily="18" charset="0"/>
                            </a:rPr>
                          </m:ctrlPr>
                        </m:sSubPr>
                        <m:e>
                          <m:r>
                            <a:rPr lang="en-US">
                              <a:latin typeface="Cambria Math"/>
                            </a:rPr>
                            <m:t>𝑃</m:t>
                          </m:r>
                        </m:e>
                        <m:sub>
                          <m:r>
                            <a:rPr lang="en-US">
                              <a:latin typeface="Cambria Math"/>
                            </a:rPr>
                            <m:t>2</m:t>
                          </m:r>
                        </m:sub>
                      </m:sSub>
                      <m:sSub>
                        <m:sSubPr>
                          <m:ctrlPr>
                            <a:rPr lang="en-US" i="1">
                              <a:latin typeface="Cambria Math" panose="02040503050406030204" pitchFamily="18" charset="0"/>
                            </a:rPr>
                          </m:ctrlPr>
                        </m:sSubPr>
                        <m:e>
                          <m:r>
                            <a:rPr lang="en-US">
                              <a:latin typeface="Cambria Math"/>
                            </a:rPr>
                            <m:t>𝑂</m:t>
                          </m:r>
                        </m:e>
                        <m:sub>
                          <m:r>
                            <a:rPr lang="en-US">
                              <a:latin typeface="Cambria Math"/>
                            </a:rPr>
                            <m:t>8</m:t>
                          </m:r>
                        </m:sub>
                      </m:sSub>
                      <m:r>
                        <a:rPr lang="en-US">
                          <a:latin typeface="Cambria Math"/>
                        </a:rPr>
                        <m:t>+</m:t>
                      </m:r>
                      <m:sSub>
                        <m:sSubPr>
                          <m:ctrlPr>
                            <a:rPr lang="en-US" i="1">
                              <a:latin typeface="Cambria Math" panose="02040503050406030204" pitchFamily="18" charset="0"/>
                            </a:rPr>
                          </m:ctrlPr>
                        </m:sSubPr>
                        <m:e>
                          <m:d>
                            <m:dPr>
                              <m:ctrlPr>
                                <a:rPr lang="en-US" i="1">
                                  <a:latin typeface="Cambria Math" panose="02040503050406030204" pitchFamily="18" charset="0"/>
                                </a:rPr>
                              </m:ctrlPr>
                            </m:dPr>
                            <m:e>
                              <m:r>
                                <a:rPr lang="en-US">
                                  <a:latin typeface="Cambria Math"/>
                                </a:rPr>
                                <m:t>𝑧</m:t>
                              </m:r>
                            </m:e>
                          </m:d>
                          <m:r>
                            <a:rPr lang="en-US">
                              <a:latin typeface="Cambria Math"/>
                            </a:rPr>
                            <m:t>𝐻</m:t>
                          </m:r>
                        </m:e>
                        <m:sub>
                          <m:r>
                            <a:rPr lang="en-US">
                              <a:latin typeface="Cambria Math"/>
                            </a:rPr>
                            <m:t>2</m:t>
                          </m:r>
                        </m:sub>
                      </m:sSub>
                      <m:r>
                        <a:rPr lang="en-US">
                          <a:latin typeface="Cambria Math"/>
                        </a:rPr>
                        <m:t>,</m:t>
                      </m:r>
                    </m:oMath>
                  </m:oMathPara>
                </a14:m>
                <a:endParaRPr lang="en-US" dirty="0"/>
              </a:p>
              <a:p>
                <a:r>
                  <a:rPr lang="en-US" dirty="0"/>
                  <a:t>where w, x ,y, z are numbers of molecules of the respective compounds.  (Remember that the subscript shows how many molecules already exist.)</a:t>
                </a:r>
              </a:p>
              <a:p>
                <a:r>
                  <a:rPr lang="en-US" dirty="0"/>
                  <a:t>Equating the number of atoms of each elements gives</a:t>
                </a:r>
              </a:p>
              <a:p>
                <a:r>
                  <a:rPr lang="en-US" dirty="0"/>
                  <a:t>	Calcium:		</a:t>
                </a:r>
                <a14:m>
                  <m:oMath xmlns:m="http://schemas.openxmlformats.org/officeDocument/2006/math">
                    <m:r>
                      <a:rPr lang="en-US">
                        <a:latin typeface="Cambria Math"/>
                      </a:rPr>
                      <m:t>𝑤</m:t>
                    </m:r>
                    <m:r>
                      <a:rPr lang="en-US">
                        <a:latin typeface="Cambria Math"/>
                      </a:rPr>
                      <m:t>=3</m:t>
                    </m:r>
                    <m:r>
                      <a:rPr lang="en-US">
                        <a:latin typeface="Cambria Math"/>
                      </a:rPr>
                      <m:t>𝑦</m:t>
                    </m:r>
                  </m:oMath>
                </a14:m>
                <a:endParaRPr lang="en-US" dirty="0"/>
              </a:p>
              <a:p>
                <a:r>
                  <a:rPr lang="en-US" dirty="0"/>
                  <a:t>	Hydrogen:	 	</a:t>
                </a:r>
                <a14:m>
                  <m:oMath xmlns:m="http://schemas.openxmlformats.org/officeDocument/2006/math">
                    <m:r>
                      <a:rPr lang="en-US">
                        <a:latin typeface="Cambria Math"/>
                      </a:rPr>
                      <m:t>3</m:t>
                    </m:r>
                    <m:r>
                      <a:rPr lang="en-US">
                        <a:latin typeface="Cambria Math"/>
                      </a:rPr>
                      <m:t>𝑥</m:t>
                    </m:r>
                    <m:r>
                      <a:rPr lang="en-US">
                        <a:latin typeface="Cambria Math"/>
                      </a:rPr>
                      <m:t>=2</m:t>
                    </m:r>
                    <m:r>
                      <a:rPr lang="en-US">
                        <a:latin typeface="Cambria Math"/>
                      </a:rPr>
                      <m:t>𝑧</m:t>
                    </m:r>
                  </m:oMath>
                </a14:m>
                <a:endParaRPr lang="en-US" dirty="0"/>
              </a:p>
              <a:p>
                <a:r>
                  <a:rPr lang="en-US" dirty="0"/>
                  <a:t>	Phosphorus:		</a:t>
                </a:r>
                <a14:m>
                  <m:oMath xmlns:m="http://schemas.openxmlformats.org/officeDocument/2006/math">
                    <m:r>
                      <a:rPr lang="en-US">
                        <a:latin typeface="Cambria Math"/>
                      </a:rPr>
                      <m:t>𝑥</m:t>
                    </m:r>
                    <m:r>
                      <a:rPr lang="en-US">
                        <a:latin typeface="Cambria Math"/>
                      </a:rPr>
                      <m:t>=2</m:t>
                    </m:r>
                    <m:r>
                      <a:rPr lang="en-US">
                        <a:latin typeface="Cambria Math"/>
                      </a:rPr>
                      <m:t>𝑦</m:t>
                    </m:r>
                  </m:oMath>
                </a14:m>
                <a:endParaRPr lang="en-US" dirty="0"/>
              </a:p>
              <a:p>
                <a:r>
                  <a:rPr lang="en-US" dirty="0"/>
                  <a:t>	Oxygen:			</a:t>
                </a:r>
                <a14:m>
                  <m:oMath xmlns:m="http://schemas.openxmlformats.org/officeDocument/2006/math">
                    <m:r>
                      <a:rPr lang="en-US">
                        <a:latin typeface="Cambria Math"/>
                      </a:rPr>
                      <m:t>4</m:t>
                    </m:r>
                    <m:r>
                      <a:rPr lang="en-US">
                        <a:latin typeface="Cambria Math"/>
                      </a:rPr>
                      <m:t>𝑥</m:t>
                    </m:r>
                    <m:r>
                      <a:rPr lang="en-US">
                        <a:latin typeface="Cambria Math"/>
                      </a:rPr>
                      <m:t>=8</m:t>
                    </m:r>
                    <m:r>
                      <a:rPr lang="en-US">
                        <a:latin typeface="Cambria Math"/>
                      </a:rPr>
                      <m:t>𝑦</m:t>
                    </m:r>
                  </m:oMath>
                </a14:m>
                <a:endParaRPr lang="en-US" dirty="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83" t="-2246" r="-1226"/>
                </a:stretch>
              </a:blipFill>
            </p:spPr>
            <p:txBody>
              <a:bodyPr/>
              <a:lstStyle/>
              <a:p>
                <a:r>
                  <a:rPr lang="en-US">
                    <a:noFill/>
                  </a:rPr>
                  <a:t> </a:t>
                </a:r>
              </a:p>
            </p:txBody>
          </p:sp>
        </mc:Fallback>
      </mc:AlternateContent>
    </p:spTree>
    <p:extLst>
      <p:ext uri="{BB962C8B-B14F-4D97-AF65-F5344CB8AC3E}">
        <p14:creationId xmlns:p14="http://schemas.microsoft.com/office/powerpoint/2010/main" val="1033403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endParaRPr lang="en-US" dirty="0"/>
          </a:p>
          <a:p>
            <a:endParaRPr lang="en-US" dirty="0"/>
          </a:p>
          <a:p>
            <a:endParaRPr lang="en-US" dirty="0"/>
          </a:p>
          <a:p>
            <a:r>
              <a:rPr lang="en-US" dirty="0"/>
              <a:t>Systems of equations are quite useful, as you have just seen.</a:t>
            </a:r>
          </a:p>
          <a:p>
            <a:r>
              <a:rPr lang="en-US" dirty="0"/>
              <a:t>In the worksheet for this workshop, you get to work out more systems of equations and see more uses of systems of equations.</a:t>
            </a:r>
          </a:p>
        </p:txBody>
      </p:sp>
    </p:spTree>
    <p:extLst>
      <p:ext uri="{BB962C8B-B14F-4D97-AF65-F5344CB8AC3E}">
        <p14:creationId xmlns:p14="http://schemas.microsoft.com/office/powerpoint/2010/main" val="74700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363" y="1057275"/>
            <a:ext cx="486727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05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System of equations basics</a:t>
            </a:r>
          </a:p>
        </p:txBody>
      </p:sp>
      <p:sp>
        <p:nvSpPr>
          <p:cNvPr id="5" name="Text Placeholder 4"/>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350848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t>System of Linear Equations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4754563"/>
              </a:xfrm>
            </p:spPr>
            <p:txBody>
              <a:bodyPr/>
              <a:lstStyle/>
              <a:p>
                <a:pPr marL="0" indent="0">
                  <a:buNone/>
                </a:pPr>
                <a:r>
                  <a:rPr lang="en-US" dirty="0"/>
                  <a:t>A </a:t>
                </a:r>
                <a:r>
                  <a:rPr lang="en-US" b="1" u="sng" dirty="0"/>
                  <a:t>system of linear equations</a:t>
                </a:r>
                <a:r>
                  <a:rPr lang="en-US" dirty="0"/>
                  <a:t> is a set of two or more linear equations that share some of the same variables.  For example,</a:t>
                </a:r>
              </a:p>
              <a:p>
                <a:pPr marL="0" indent="0">
                  <a:buNone/>
                </a:pPr>
                <a:r>
                  <a:rPr lang="en-US" b="0"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=3</m:t>
                    </m:r>
                    <m:r>
                      <a:rPr lang="en-US" b="0" i="1" smtClean="0">
                        <a:latin typeface="Cambria Math" panose="02040503050406030204" pitchFamily="18" charset="0"/>
                      </a:rPr>
                      <m:t>𝑥</m:t>
                    </m:r>
                    <m:r>
                      <a:rPr lang="en-US" b="0" i="1" smtClean="0">
                        <a:latin typeface="Cambria Math" panose="02040503050406030204" pitchFamily="18" charset="0"/>
                      </a:rPr>
                      <m:t> −2</m:t>
                    </m:r>
                  </m:oMath>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=2</m:t>
                      </m:r>
                      <m:r>
                        <a:rPr lang="en-US" b="0" i="1" smtClean="0">
                          <a:latin typeface="Cambria Math" panose="02040503050406030204" pitchFamily="18" charset="0"/>
                        </a:rPr>
                        <m:t>𝑥</m:t>
                      </m:r>
                    </m:oMath>
                  </m:oMathPara>
                </a14:m>
                <a:endParaRPr lang="en-US" b="0" dirty="0"/>
              </a:p>
              <a:p>
                <a:pPr marL="0" indent="0" algn="ctr">
                  <a:buNone/>
                </a:pPr>
                <a:r>
                  <a:rPr lang="en-US" dirty="0"/>
                  <a:t>   or</a:t>
                </a:r>
              </a:p>
              <a:p>
                <a:pPr marL="0" indent="0">
                  <a:buNone/>
                </a:pPr>
                <a:r>
                  <a:rPr lang="en-US" b="0"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2</m:t>
                    </m:r>
                    <m:r>
                      <a:rPr lang="en-US" b="0" i="1" smtClean="0">
                        <a:latin typeface="Cambria Math" panose="02040503050406030204" pitchFamily="18" charset="0"/>
                      </a:rPr>
                      <m:t>𝑦</m:t>
                    </m:r>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=1</m:t>
                    </m:r>
                  </m:oMath>
                </a14:m>
                <a:endParaRPr lang="en-US" b="0"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a:rPr>
                        <m:t>                            </m:t>
                      </m:r>
                      <m:r>
                        <a:rPr lang="en-US" b="0" i="1" smtClean="0">
                          <a:latin typeface="Cambria Math" panose="02040503050406030204" pitchFamily="18" charset="0"/>
                        </a:rPr>
                        <m:t>                      7</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=3</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4754563"/>
              </a:xfrm>
              <a:blipFill rotWithShape="0">
                <a:blip r:embed="rId2"/>
                <a:stretch>
                  <a:fillRect l="-963" t="-1667"/>
                </a:stretch>
              </a:blipFill>
            </p:spPr>
            <p:txBody>
              <a:bodyPr/>
              <a:lstStyle/>
              <a:p>
                <a:r>
                  <a:rPr lang="en-US">
                    <a:noFill/>
                  </a:rPr>
                  <a:t> </a:t>
                </a:r>
              </a:p>
            </p:txBody>
          </p:sp>
        </mc:Fallback>
      </mc:AlternateContent>
    </p:spTree>
    <p:extLst>
      <p:ext uri="{BB962C8B-B14F-4D97-AF65-F5344CB8AC3E}">
        <p14:creationId xmlns:p14="http://schemas.microsoft.com/office/powerpoint/2010/main" val="635432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to Solve a System of Equations</a:t>
            </a:r>
          </a:p>
        </p:txBody>
      </p:sp>
      <p:sp>
        <p:nvSpPr>
          <p:cNvPr id="3" name="Content Placeholder 2"/>
          <p:cNvSpPr>
            <a:spLocks noGrp="1"/>
          </p:cNvSpPr>
          <p:nvPr>
            <p:ph idx="1"/>
          </p:nvPr>
        </p:nvSpPr>
        <p:spPr>
          <a:xfrm>
            <a:off x="533400" y="2057401"/>
            <a:ext cx="8229600" cy="4754563"/>
          </a:xfrm>
        </p:spPr>
        <p:txBody>
          <a:bodyPr>
            <a:normAutofit/>
          </a:bodyPr>
          <a:lstStyle/>
          <a:p>
            <a:pPr marL="0" indent="0">
              <a:buNone/>
            </a:pPr>
            <a:r>
              <a:rPr lang="en-US" sz="2400" dirty="0"/>
              <a:t>If you have two equations and two unknown variables, then one of three things will occur:</a:t>
            </a:r>
          </a:p>
          <a:p>
            <a:r>
              <a:rPr lang="en-US" sz="2400" dirty="0"/>
              <a:t>You will have a unique solution for the unknown variables (the lines represented by the equations intersect). </a:t>
            </a:r>
          </a:p>
          <a:p>
            <a:r>
              <a:rPr lang="en-US" sz="2400" dirty="0"/>
              <a:t>You will have no solution (the lines represented by the equations do not intersect). </a:t>
            </a:r>
          </a:p>
          <a:p>
            <a:r>
              <a:rPr lang="en-US" sz="2400" dirty="0"/>
              <a:t>You will have an infinite number of solutions (the lines represented by the equations are the same line).</a:t>
            </a:r>
          </a:p>
        </p:txBody>
      </p:sp>
    </p:spTree>
    <p:extLst>
      <p:ext uri="{BB962C8B-B14F-4D97-AF65-F5344CB8AC3E}">
        <p14:creationId xmlns:p14="http://schemas.microsoft.com/office/powerpoint/2010/main" val="665177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a:bodyPr>
          <a:lstStyle/>
          <a:p>
            <a:pPr marL="0" indent="0">
              <a:buNone/>
            </a:pPr>
            <a:endParaRPr lang="en-US" dirty="0"/>
          </a:p>
          <a:p>
            <a:pPr marL="0" indent="0">
              <a:buNone/>
            </a:pPr>
            <a:endParaRPr lang="en-US" dirty="0"/>
          </a:p>
          <a:p>
            <a:pPr marL="0" indent="0">
              <a:buNone/>
            </a:pPr>
            <a:r>
              <a:rPr lang="en-US" dirty="0"/>
              <a:t>There are two methods to solve systems of equations: </a:t>
            </a:r>
            <a:r>
              <a:rPr lang="en-US" b="1" u="sng" dirty="0"/>
              <a:t>substitution</a:t>
            </a:r>
            <a:r>
              <a:rPr lang="en-US" dirty="0"/>
              <a:t> and </a:t>
            </a:r>
            <a:r>
              <a:rPr lang="en-US" b="1" u="sng" dirty="0"/>
              <a:t>elimination</a:t>
            </a:r>
            <a:r>
              <a:rPr lang="en-US" dirty="0"/>
              <a:t>.</a:t>
            </a:r>
          </a:p>
          <a:p>
            <a:r>
              <a:rPr lang="en-US" dirty="0"/>
              <a:t>With </a:t>
            </a:r>
            <a:r>
              <a:rPr lang="en-US" b="1" dirty="0"/>
              <a:t>substitution</a:t>
            </a:r>
            <a:r>
              <a:rPr lang="en-US" dirty="0"/>
              <a:t>, we solve one equation for a select variable in terms of the other variable.  Then, that select variable is replaced in the other equation giving us an equation with just one variable.</a:t>
            </a:r>
          </a:p>
          <a:p>
            <a:r>
              <a:rPr lang="en-US" dirty="0"/>
              <a:t>With </a:t>
            </a:r>
            <a:r>
              <a:rPr lang="en-US" b="1" dirty="0"/>
              <a:t>elimination</a:t>
            </a:r>
            <a:r>
              <a:rPr lang="en-US" dirty="0"/>
              <a:t>, we use one equation to eliminate a variable in the other equation which again leaves us with an equation with just one variable.</a:t>
            </a:r>
          </a:p>
        </p:txBody>
      </p:sp>
    </p:spTree>
    <p:extLst>
      <p:ext uri="{BB962C8B-B14F-4D97-AF65-F5344CB8AC3E}">
        <p14:creationId xmlns:p14="http://schemas.microsoft.com/office/powerpoint/2010/main" val="1727179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 1</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94360" y="1143000"/>
                <a:ext cx="7955280" cy="5120640"/>
              </a:xfrm>
            </p:spPr>
            <p:txBody>
              <a:bodyPr>
                <a:normAutofit fontScale="92500"/>
              </a:bodyPr>
              <a:lstStyle/>
              <a:p>
                <a:endParaRPr lang="en-US" dirty="0"/>
              </a:p>
              <a:p>
                <a:pPr marL="0" indent="0">
                  <a:buNone/>
                </a:pPr>
                <a:endParaRPr lang="en-US" sz="2600" dirty="0"/>
              </a:p>
              <a:p>
                <a:r>
                  <a:rPr lang="en-US" sz="2600" dirty="0"/>
                  <a:t>Solve for </a:t>
                </a:r>
                <a14:m>
                  <m:oMath xmlns:m="http://schemas.openxmlformats.org/officeDocument/2006/math">
                    <m:r>
                      <a:rPr lang="en-US" sz="2600">
                        <a:latin typeface="Cambria Math"/>
                      </a:rPr>
                      <m:t>𝑥</m:t>
                    </m:r>
                  </m:oMath>
                </a14:m>
                <a:r>
                  <a:rPr lang="en-US" sz="2600" dirty="0"/>
                  <a:t> and </a:t>
                </a:r>
                <a14:m>
                  <m:oMath xmlns:m="http://schemas.openxmlformats.org/officeDocument/2006/math">
                    <m:r>
                      <a:rPr lang="en-US" sz="2600">
                        <a:latin typeface="Cambria Math"/>
                      </a:rPr>
                      <m:t>𝑦</m:t>
                    </m:r>
                  </m:oMath>
                </a14:m>
                <a:r>
                  <a:rPr lang="en-US" sz="2600" dirty="0"/>
                  <a:t>.</a:t>
                </a:r>
              </a:p>
              <a:p>
                <a14:m>
                  <m:oMath xmlns:m="http://schemas.openxmlformats.org/officeDocument/2006/math">
                    <m:r>
                      <a:rPr lang="en-US" sz="2600" smtClean="0">
                        <a:latin typeface="Cambria Math"/>
                      </a:rPr>
                      <m:t>𝑦</m:t>
                    </m:r>
                    <m:r>
                      <a:rPr lang="en-US" sz="2600" smtClean="0">
                        <a:latin typeface="Cambria Math"/>
                      </a:rPr>
                      <m:t>=−3</m:t>
                    </m:r>
                    <m:r>
                      <a:rPr lang="en-US" sz="2600" smtClean="0">
                        <a:latin typeface="Cambria Math"/>
                      </a:rPr>
                      <m:t>𝑥</m:t>
                    </m:r>
                    <m:r>
                      <a:rPr lang="en-US" sz="2600" smtClean="0">
                        <a:latin typeface="Cambria Math"/>
                      </a:rPr>
                      <m:t>+12</m:t>
                    </m:r>
                  </m:oMath>
                </a14:m>
                <a:r>
                  <a:rPr lang="en-US" sz="2600" dirty="0"/>
                  <a:t> and </a:t>
                </a:r>
                <a14:m>
                  <m:oMath xmlns:m="http://schemas.openxmlformats.org/officeDocument/2006/math">
                    <m:r>
                      <a:rPr lang="en-US" sz="2600" smtClean="0">
                        <a:latin typeface="Cambria Math"/>
                      </a:rPr>
                      <m:t>𝑦</m:t>
                    </m:r>
                    <m:r>
                      <a:rPr lang="en-US" sz="2600" smtClean="0">
                        <a:latin typeface="Cambria Math"/>
                      </a:rPr>
                      <m:t>=</m:t>
                    </m:r>
                    <m:r>
                      <a:rPr lang="en-US" sz="2600" smtClean="0">
                        <a:latin typeface="Cambria Math"/>
                      </a:rPr>
                      <m:t>𝑥</m:t>
                    </m:r>
                    <m:r>
                      <a:rPr lang="en-US" sz="2600" smtClean="0">
                        <a:latin typeface="Cambria Math"/>
                      </a:rPr>
                      <m:t>+4</m:t>
                    </m:r>
                  </m:oMath>
                </a14:m>
                <a:r>
                  <a:rPr lang="en-US" sz="2600" dirty="0"/>
                  <a:t>.  </a:t>
                </a:r>
              </a:p>
              <a:p>
                <a:endParaRPr lang="en-US" sz="2600" dirty="0"/>
              </a:p>
              <a:p>
                <a:r>
                  <a:rPr lang="en-US" sz="2600" dirty="0"/>
                  <a:t>Solution: We have two equations and two unknowns. To solve, use the fact that both equations are solved for </a:t>
                </a:r>
                <a14:m>
                  <m:oMath xmlns:m="http://schemas.openxmlformats.org/officeDocument/2006/math">
                    <m:r>
                      <a:rPr lang="en-US" sz="2600">
                        <a:latin typeface="Cambria Math"/>
                      </a:rPr>
                      <m:t>𝑦</m:t>
                    </m:r>
                  </m:oMath>
                </a14:m>
                <a:r>
                  <a:rPr lang="en-US" sz="2600" dirty="0"/>
                  <a:t>.  Set the equations equal to each other and solve for </a:t>
                </a:r>
                <a14:m>
                  <m:oMath xmlns:m="http://schemas.openxmlformats.org/officeDocument/2006/math">
                    <m:r>
                      <a:rPr lang="en-US" sz="2600">
                        <a:latin typeface="Cambria Math"/>
                      </a:rPr>
                      <m:t>𝑥</m:t>
                    </m:r>
                  </m:oMath>
                </a14:m>
                <a:r>
                  <a:rPr lang="en-US" sz="2600" dirty="0"/>
                  <a:t>:                    	</a:t>
                </a:r>
              </a:p>
              <a:p>
                <a:pPr marL="0" indent="0">
                  <a:buNone/>
                </a:pPr>
                <a14:m>
                  <m:oMathPara xmlns:m="http://schemas.openxmlformats.org/officeDocument/2006/math">
                    <m:oMathParaPr>
                      <m:jc m:val="centerGroup"/>
                    </m:oMathParaPr>
                    <m:oMath xmlns:m="http://schemas.openxmlformats.org/officeDocument/2006/math">
                      <m:r>
                        <a:rPr lang="en-US" sz="2600" b="0" i="0" smtClean="0">
                          <a:latin typeface="Cambria Math" panose="02040503050406030204" pitchFamily="18" charset="0"/>
                        </a:rPr>
                        <m:t>        </m:t>
                      </m:r>
                      <m:r>
                        <a:rPr lang="en-US" sz="2600">
                          <a:latin typeface="Cambria Math"/>
                        </a:rPr>
                        <m:t>−3</m:t>
                      </m:r>
                      <m:r>
                        <a:rPr lang="en-US" sz="2600">
                          <a:latin typeface="Cambria Math"/>
                        </a:rPr>
                        <m:t>𝑥</m:t>
                      </m:r>
                      <m:r>
                        <a:rPr lang="en-US" sz="2600">
                          <a:latin typeface="Cambria Math"/>
                        </a:rPr>
                        <m:t>+12=</m:t>
                      </m:r>
                      <m:r>
                        <a:rPr lang="en-US" sz="2600">
                          <a:latin typeface="Cambria Math"/>
                        </a:rPr>
                        <m:t>𝑥</m:t>
                      </m:r>
                      <m:r>
                        <a:rPr lang="en-US" sz="2600">
                          <a:latin typeface="Cambria Math"/>
                        </a:rPr>
                        <m:t>+4</m:t>
                      </m:r>
                    </m:oMath>
                  </m:oMathPara>
                </a14:m>
                <a:endParaRPr lang="en-US" sz="2600" dirty="0"/>
              </a:p>
              <a:p>
                <a:pPr marL="0" indent="0" algn="ctr">
                  <a:buNone/>
                </a:pPr>
                <a14:m>
                  <m:oMath xmlns:m="http://schemas.openxmlformats.org/officeDocument/2006/math">
                    <m:r>
                      <a:rPr lang="en-US" sz="2600">
                        <a:latin typeface="Cambria Math"/>
                      </a:rPr>
                      <m:t>−4</m:t>
                    </m:r>
                    <m:r>
                      <a:rPr lang="en-US" sz="2600">
                        <a:latin typeface="Cambria Math"/>
                      </a:rPr>
                      <m:t>𝑥</m:t>
                    </m:r>
                    <m:r>
                      <a:rPr lang="en-US" sz="2600">
                        <a:latin typeface="Cambria Math"/>
                      </a:rPr>
                      <m:t>+12=4</m:t>
                    </m:r>
                  </m:oMath>
                </a14:m>
                <a:r>
                  <a:rPr lang="en-US" sz="2600" dirty="0"/>
                  <a:t> </a:t>
                </a:r>
              </a:p>
              <a:p>
                <a:pPr marL="0" indent="0">
                  <a:buNone/>
                </a:pPr>
                <a14:m>
                  <m:oMathPara xmlns:m="http://schemas.openxmlformats.org/officeDocument/2006/math">
                    <m:oMathParaPr>
                      <m:jc m:val="centerGroup"/>
                    </m:oMathParaPr>
                    <m:oMath xmlns:m="http://schemas.openxmlformats.org/officeDocument/2006/math">
                      <m:r>
                        <a:rPr lang="en-US" sz="2600" b="0" i="0" smtClean="0">
                          <a:latin typeface="Cambria Math" panose="02040503050406030204" pitchFamily="18" charset="0"/>
                        </a:rPr>
                        <m:t>              </m:t>
                      </m:r>
                      <m:r>
                        <a:rPr lang="en-US" sz="2600">
                          <a:latin typeface="Cambria Math"/>
                        </a:rPr>
                        <m:t>−4</m:t>
                      </m:r>
                      <m:r>
                        <a:rPr lang="en-US" sz="2600">
                          <a:latin typeface="Cambria Math"/>
                        </a:rPr>
                        <m:t>𝑥</m:t>
                      </m:r>
                      <m:r>
                        <a:rPr lang="en-US" sz="2600">
                          <a:latin typeface="Cambria Math"/>
                        </a:rPr>
                        <m:t>=−8</m:t>
                      </m:r>
                    </m:oMath>
                  </m:oMathPara>
                </a14:m>
                <a:endParaRPr lang="en-US" sz="2600" dirty="0"/>
              </a:p>
              <a:p>
                <a:pPr marL="0" indent="0">
                  <a:buNone/>
                </a:pPr>
                <a14:m>
                  <m:oMathPara xmlns:m="http://schemas.openxmlformats.org/officeDocument/2006/math">
                    <m:oMathParaPr>
                      <m:jc m:val="centerGroup"/>
                    </m:oMathParaPr>
                    <m:oMath xmlns:m="http://schemas.openxmlformats.org/officeDocument/2006/math">
                      <m:r>
                        <a:rPr lang="en-US" sz="2600" b="0" i="0" smtClean="0">
                          <a:latin typeface="Cambria Math" panose="02040503050406030204" pitchFamily="18" charset="0"/>
                        </a:rPr>
                        <m:t>                 </m:t>
                      </m:r>
                      <m:r>
                        <a:rPr lang="en-US" sz="2600">
                          <a:latin typeface="Cambria Math"/>
                        </a:rPr>
                        <m:t>𝑥</m:t>
                      </m:r>
                      <m:r>
                        <a:rPr lang="en-US" sz="2600">
                          <a:latin typeface="Cambria Math"/>
                        </a:rPr>
                        <m:t>=2</m:t>
                      </m:r>
                    </m:oMath>
                  </m:oMathPara>
                </a14:m>
                <a:endParaRPr lang="en-US" sz="2600"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94360" y="1143000"/>
                <a:ext cx="7955280" cy="5120640"/>
              </a:xfrm>
              <a:blipFill>
                <a:blip r:embed="rId3"/>
                <a:stretch>
                  <a:fillRect l="-1073"/>
                </a:stretch>
              </a:blipFill>
            </p:spPr>
            <p:txBody>
              <a:bodyPr/>
              <a:lstStyle/>
              <a:p>
                <a:r>
                  <a:rPr lang="en-US">
                    <a:noFill/>
                  </a:rPr>
                  <a:t> </a:t>
                </a:r>
              </a:p>
            </p:txBody>
          </p:sp>
        </mc:Fallback>
      </mc:AlternateContent>
    </p:spTree>
    <p:extLst>
      <p:ext uri="{BB962C8B-B14F-4D97-AF65-F5344CB8AC3E}">
        <p14:creationId xmlns:p14="http://schemas.microsoft.com/office/powerpoint/2010/main" val="3290919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609600"/>
                <a:ext cx="8229600" cy="5715000"/>
              </a:xfrm>
            </p:spPr>
            <p:txBody>
              <a:bodyPr>
                <a:normAutofit/>
              </a:bodyPr>
              <a:lstStyle/>
              <a:p>
                <a:endParaRPr lang="en-US" sz="2400" dirty="0"/>
              </a:p>
              <a:p>
                <a:r>
                  <a:rPr lang="en-US" sz="2400" dirty="0"/>
                  <a:t>This system of two linear equations has one solution hence it must be that these lines intersect each other.  The solution will be this intersection point.  We know that the value for </a:t>
                </a:r>
                <a14:m>
                  <m:oMath xmlns:m="http://schemas.openxmlformats.org/officeDocument/2006/math">
                    <m:r>
                      <a:rPr lang="en-US" sz="2400" b="0" i="1" smtClean="0">
                        <a:latin typeface="Cambria Math" panose="02040503050406030204" pitchFamily="18" charset="0"/>
                      </a:rPr>
                      <m:t>𝑥</m:t>
                    </m:r>
                  </m:oMath>
                </a14:m>
                <a:r>
                  <a:rPr lang="en-US" sz="2400" dirty="0"/>
                  <a:t> will be 2 at this point so we need to find what </a:t>
                </a:r>
                <a14:m>
                  <m:oMath xmlns:m="http://schemas.openxmlformats.org/officeDocument/2006/math">
                    <m:r>
                      <a:rPr lang="en-US" sz="2400" b="0" i="1" smtClean="0">
                        <a:latin typeface="Cambria Math" panose="02040503050406030204" pitchFamily="18" charset="0"/>
                      </a:rPr>
                      <m:t>𝑦</m:t>
                    </m:r>
                  </m:oMath>
                </a14:m>
                <a:r>
                  <a:rPr lang="en-US" sz="2400" dirty="0"/>
                  <a:t> is.  Since both lines share this point (they intersect at this point), we can plug </a:t>
                </a:r>
                <a14:m>
                  <m:oMath xmlns:m="http://schemas.openxmlformats.org/officeDocument/2006/math">
                    <m:r>
                      <a:rPr lang="en-US" sz="2400" b="0" i="1" smtClean="0">
                        <a:latin typeface="Cambria Math" panose="02040503050406030204" pitchFamily="18" charset="0"/>
                      </a:rPr>
                      <m:t>𝑥</m:t>
                    </m:r>
                    <m:r>
                      <a:rPr lang="en-US" sz="2400" b="0" i="1" smtClean="0">
                        <a:latin typeface="Cambria Math" panose="02040503050406030204" pitchFamily="18" charset="0"/>
                      </a:rPr>
                      <m:t>=2</m:t>
                    </m:r>
                  </m:oMath>
                </a14:m>
                <a:r>
                  <a:rPr lang="en-US" sz="2400" dirty="0"/>
                  <a:t> into either equation and get the (same) value for </a:t>
                </a:r>
                <a14:m>
                  <m:oMath xmlns:m="http://schemas.openxmlformats.org/officeDocument/2006/math">
                    <m:r>
                      <a:rPr lang="en-US" sz="2400" b="0" i="1" smtClean="0">
                        <a:latin typeface="Cambria Math" panose="02040503050406030204" pitchFamily="18" charset="0"/>
                      </a:rPr>
                      <m:t>𝑦</m:t>
                    </m:r>
                  </m:oMath>
                </a14:m>
                <a:r>
                  <a:rPr lang="en-US" sz="2400" dirty="0"/>
                  <a:t>.</a:t>
                </a:r>
              </a:p>
              <a:p>
                <a:pPr marL="0" indent="0">
                  <a:buNone/>
                </a:pPr>
                <a:r>
                  <a:rPr lang="en-US" b="0" i="1" dirty="0">
                    <a:latin typeface="Cambria Math" panose="02040503050406030204" pitchFamily="18" charset="0"/>
                  </a:rPr>
                  <a:t>          y= -3x + 12		y = x + 4</a:t>
                </a:r>
              </a:p>
              <a:p>
                <a:pPr marL="0" indent="0">
                  <a:buNone/>
                </a:pP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=−3</m:t>
                    </m:r>
                    <m:d>
                      <m:dPr>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+12</m:t>
                    </m:r>
                  </m:oMath>
                </a14:m>
                <a:r>
                  <a:rPr lang="en-US"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=2+4</m:t>
                    </m:r>
                  </m:oMath>
                </a14:m>
                <a:endParaRPr lang="en-US"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=−6+12                        </m:t>
                      </m:r>
                      <m:r>
                        <a:rPr lang="en-US" b="0" i="1" smtClean="0">
                          <a:latin typeface="Cambria Math" panose="02040503050406030204" pitchFamily="18" charset="0"/>
                        </a:rPr>
                        <m:t>𝑦</m:t>
                      </m:r>
                      <m:r>
                        <a:rPr lang="en-US" b="0" i="1" smtClean="0">
                          <a:latin typeface="Cambria Math" panose="02040503050406030204" pitchFamily="18" charset="0"/>
                        </a:rPr>
                        <m:t>=2+4</m:t>
                      </m:r>
                    </m:oMath>
                  </m:oMathPara>
                </a14:m>
                <a:endParaRPr lang="en-US" b="0" dirty="0"/>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𝑦</m:t>
                      </m:r>
                      <m:r>
                        <a:rPr lang="en-US" b="0" i="1" smtClean="0">
                          <a:latin typeface="Cambria Math" panose="02040503050406030204" pitchFamily="18" charset="0"/>
                        </a:rPr>
                        <m:t>=6                                     </m:t>
                      </m:r>
                      <m:r>
                        <a:rPr lang="en-US" b="0" i="1" smtClean="0">
                          <a:latin typeface="Cambria Math" panose="02040503050406030204" pitchFamily="18" charset="0"/>
                        </a:rPr>
                        <m:t>𝑦</m:t>
                      </m:r>
                      <m:r>
                        <a:rPr lang="en-US" b="0" i="1" smtClean="0">
                          <a:latin typeface="Cambria Math" panose="02040503050406030204" pitchFamily="18" charset="0"/>
                        </a:rPr>
                        <m:t>=6</m:t>
                      </m:r>
                    </m:oMath>
                  </m:oMathPara>
                </a14:m>
                <a:endParaRPr lang="en-US" b="0" dirty="0"/>
              </a:p>
              <a:p>
                <a:pPr marL="0" indent="0">
                  <a:buNone/>
                </a:pPr>
                <a:r>
                  <a:rPr lang="en-US" dirty="0"/>
                  <a:t>     So the solution to this system is </a:t>
                </a:r>
                <a14:m>
                  <m:oMath xmlns:m="http://schemas.openxmlformats.org/officeDocument/2006/math">
                    <m:r>
                      <a:rPr lang="en-US" b="0" i="1" smtClean="0">
                        <a:latin typeface="Cambria Math" panose="02040503050406030204" pitchFamily="18" charset="0"/>
                      </a:rPr>
                      <m:t>(2, 6)</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609600"/>
                <a:ext cx="8229600" cy="5715000"/>
              </a:xfrm>
              <a:blipFill rotWithShape="0">
                <a:blip r:embed="rId2"/>
                <a:stretch>
                  <a:fillRect l="-963" r="-444"/>
                </a:stretch>
              </a:blipFill>
            </p:spPr>
            <p:txBody>
              <a:bodyPr/>
              <a:lstStyle/>
              <a:p>
                <a:r>
                  <a:rPr lang="en-US">
                    <a:noFill/>
                  </a:rPr>
                  <a:t> </a:t>
                </a:r>
              </a:p>
            </p:txBody>
          </p:sp>
        </mc:Fallback>
      </mc:AlternateContent>
    </p:spTree>
    <p:extLst>
      <p:ext uri="{BB962C8B-B14F-4D97-AF65-F5344CB8AC3E}">
        <p14:creationId xmlns:p14="http://schemas.microsoft.com/office/powerpoint/2010/main" val="299254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 2</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94360" y="1752600"/>
                <a:ext cx="7955280" cy="4511040"/>
              </a:xfrm>
            </p:spPr>
            <p:txBody>
              <a:bodyPr>
                <a:noAutofit/>
              </a:bodyPr>
              <a:lstStyle/>
              <a:p>
                <a:r>
                  <a:rPr lang="en-US" sz="1800" dirty="0"/>
                  <a:t>Solve for </a:t>
                </a:r>
                <a14:m>
                  <m:oMath xmlns:m="http://schemas.openxmlformats.org/officeDocument/2006/math">
                    <m:r>
                      <a:rPr lang="en-US" sz="1800" dirty="0" smtClean="0">
                        <a:latin typeface="Cambria Math"/>
                      </a:rPr>
                      <m:t>𝑎</m:t>
                    </m:r>
                  </m:oMath>
                </a14:m>
                <a:r>
                  <a:rPr lang="en-US" sz="1800" dirty="0"/>
                  <a:t> and </a:t>
                </a:r>
                <a14:m>
                  <m:oMath xmlns:m="http://schemas.openxmlformats.org/officeDocument/2006/math">
                    <m:r>
                      <a:rPr lang="en-US" sz="1800" dirty="0" smtClean="0">
                        <a:latin typeface="Cambria Math"/>
                      </a:rPr>
                      <m:t>𝑏</m:t>
                    </m:r>
                  </m:oMath>
                </a14:m>
                <a:r>
                  <a:rPr lang="en-US" sz="1800" dirty="0"/>
                  <a:t>.</a:t>
                </a:r>
              </a:p>
              <a:p>
                <a:pPr marL="0" indent="0">
                  <a:buNone/>
                </a:pPr>
                <a14:m>
                  <m:oMathPara xmlns:m="http://schemas.openxmlformats.org/officeDocument/2006/math">
                    <m:oMathParaPr>
                      <m:jc m:val="centerGroup"/>
                    </m:oMathParaPr>
                    <m:oMath xmlns:m="http://schemas.openxmlformats.org/officeDocument/2006/math">
                      <m:r>
                        <a:rPr lang="en-US" sz="1800">
                          <a:latin typeface="Cambria Math"/>
                        </a:rPr>
                        <m:t> </m:t>
                      </m:r>
                      <m:r>
                        <a:rPr lang="en-US" sz="1800">
                          <a:latin typeface="Cambria Math"/>
                        </a:rPr>
                        <m:t>𝑎</m:t>
                      </m:r>
                      <m:r>
                        <a:rPr lang="en-US" sz="1800">
                          <a:latin typeface="Cambria Math"/>
                        </a:rPr>
                        <m:t>+3</m:t>
                      </m:r>
                      <m:r>
                        <a:rPr lang="en-US" sz="1800">
                          <a:latin typeface="Cambria Math"/>
                        </a:rPr>
                        <m:t>𝑏</m:t>
                      </m:r>
                      <m:r>
                        <a:rPr lang="en-US" sz="1800">
                          <a:latin typeface="Cambria Math"/>
                        </a:rPr>
                        <m:t>=−5</m:t>
                      </m:r>
                    </m:oMath>
                  </m:oMathPara>
                </a14:m>
                <a:endParaRPr lang="en-US" sz="1800" dirty="0"/>
              </a:p>
              <a:p>
                <a:pPr marL="0" indent="0">
                  <a:buNone/>
                </a:pPr>
                <a14:m>
                  <m:oMathPara xmlns:m="http://schemas.openxmlformats.org/officeDocument/2006/math">
                    <m:oMathParaPr>
                      <m:jc m:val="centerGroup"/>
                    </m:oMathParaPr>
                    <m:oMath xmlns:m="http://schemas.openxmlformats.org/officeDocument/2006/math">
                      <m:r>
                        <a:rPr lang="en-US" sz="1800">
                          <a:latin typeface="Cambria Math"/>
                        </a:rPr>
                        <m:t>4</m:t>
                      </m:r>
                      <m:r>
                        <a:rPr lang="en-US" sz="1800">
                          <a:latin typeface="Cambria Math"/>
                        </a:rPr>
                        <m:t>𝑎</m:t>
                      </m:r>
                      <m:r>
                        <a:rPr lang="en-US" sz="1800">
                          <a:latin typeface="Cambria Math"/>
                        </a:rPr>
                        <m:t>−3</m:t>
                      </m:r>
                      <m:r>
                        <a:rPr lang="en-US" sz="1800">
                          <a:latin typeface="Cambria Math"/>
                        </a:rPr>
                        <m:t>𝑏</m:t>
                      </m:r>
                      <m:r>
                        <a:rPr lang="en-US" sz="1800">
                          <a:latin typeface="Cambria Math"/>
                        </a:rPr>
                        <m:t>=6</m:t>
                      </m:r>
                    </m:oMath>
                  </m:oMathPara>
                </a14:m>
                <a:endParaRPr lang="en-US" sz="1800" dirty="0"/>
              </a:p>
              <a:p>
                <a:r>
                  <a:rPr lang="en-US" sz="1800" dirty="0"/>
                  <a:t>Solution:  It is not immediately obvious how to solve this.  We could use substitution by setting </a:t>
                </a:r>
                <a14:m>
                  <m:oMath xmlns:m="http://schemas.openxmlformats.org/officeDocument/2006/math">
                    <m:r>
                      <a:rPr lang="en-US" sz="1800" smtClean="0">
                        <a:latin typeface="Cambria Math"/>
                      </a:rPr>
                      <m:t>𝑎</m:t>
                    </m:r>
                  </m:oMath>
                </a14:m>
                <a:r>
                  <a:rPr lang="en-US" sz="1800" dirty="0"/>
                  <a:t> by itself on the left equation or </a:t>
                </a:r>
                <a14:m>
                  <m:oMath xmlns:m="http://schemas.openxmlformats.org/officeDocument/2006/math">
                    <m:r>
                      <a:rPr lang="en-US" sz="1800" smtClean="0">
                        <a:latin typeface="Cambria Math"/>
                      </a:rPr>
                      <m:t>𝑏</m:t>
                    </m:r>
                  </m:oMath>
                </a14:m>
                <a:r>
                  <a:rPr lang="en-US" sz="1800" dirty="0"/>
                  <a:t> by itself on the right equation. But let’s try an example using elimination.</a:t>
                </a:r>
              </a:p>
              <a:p>
                <a:pPr marL="0" indent="0">
                  <a:buNone/>
                </a:pPr>
                <a14:m>
                  <m:oMathPara xmlns:m="http://schemas.openxmlformats.org/officeDocument/2006/math">
                    <m:oMathParaPr>
                      <m:jc m:val="centerGroup"/>
                    </m:oMathParaPr>
                    <m:oMath xmlns:m="http://schemas.openxmlformats.org/officeDocument/2006/math">
                      <m:r>
                        <a:rPr lang="en-US" sz="1800">
                          <a:latin typeface="Cambria Math"/>
                        </a:rPr>
                        <m:t> </m:t>
                      </m:r>
                      <m:r>
                        <a:rPr lang="en-US" sz="1800">
                          <a:latin typeface="Cambria Math"/>
                        </a:rPr>
                        <m:t>𝑎</m:t>
                      </m:r>
                      <m:r>
                        <a:rPr lang="en-US" sz="1800">
                          <a:latin typeface="Cambria Math"/>
                        </a:rPr>
                        <m:t>+3</m:t>
                      </m:r>
                      <m:r>
                        <a:rPr lang="en-US" sz="1800">
                          <a:latin typeface="Cambria Math"/>
                        </a:rPr>
                        <m:t>𝑏</m:t>
                      </m:r>
                      <m:r>
                        <a:rPr lang="en-US" sz="1800">
                          <a:latin typeface="Cambria Math"/>
                        </a:rPr>
                        <m:t>=−5</m:t>
                      </m:r>
                    </m:oMath>
                    <m:oMath xmlns:m="http://schemas.openxmlformats.org/officeDocument/2006/math">
                      <m:r>
                        <a:rPr lang="en-US" sz="1800">
                          <a:latin typeface="Cambria Math"/>
                        </a:rPr>
                        <m:t>4</m:t>
                      </m:r>
                      <m:r>
                        <a:rPr lang="en-US" sz="1800">
                          <a:latin typeface="Cambria Math"/>
                        </a:rPr>
                        <m:t>𝑎</m:t>
                      </m:r>
                      <m:r>
                        <a:rPr lang="en-US" sz="1800">
                          <a:latin typeface="Cambria Math"/>
                        </a:rPr>
                        <m:t>−3</m:t>
                      </m:r>
                      <m:r>
                        <a:rPr lang="en-US" sz="1800">
                          <a:latin typeface="Cambria Math"/>
                        </a:rPr>
                        <m:t>𝑏</m:t>
                      </m:r>
                      <m:r>
                        <a:rPr lang="en-US" sz="1800">
                          <a:latin typeface="Cambria Math"/>
                        </a:rPr>
                        <m:t>=6</m:t>
                      </m:r>
                    </m:oMath>
                  </m:oMathPara>
                </a14:m>
                <a:endParaRPr lang="en-US" sz="1800" dirty="0"/>
              </a:p>
              <a:p>
                <a:r>
                  <a:rPr lang="en-US" sz="1800" dirty="0"/>
                  <a:t> When we use elimination, we try to combine the equations through addition so that one of the variables is eliminated.  If we combine these equations, the b terms will cancel out  leaving us to solve for a.</a:t>
                </a:r>
              </a:p>
              <a:p>
                <a:pPr marL="0" indent="0" algn="ctr">
                  <a:buNone/>
                </a:pPr>
                <a14:m>
                  <m:oMathPara xmlns:m="http://schemas.openxmlformats.org/officeDocument/2006/math">
                    <m:oMathParaPr>
                      <m:jc m:val="centerGroup"/>
                    </m:oMathParaPr>
                    <m:oMath xmlns:m="http://schemas.openxmlformats.org/officeDocument/2006/math">
                      <m:r>
                        <a:rPr lang="en-US" sz="1800" smtClean="0">
                          <a:latin typeface="Cambria Math"/>
                        </a:rPr>
                        <m:t> </m:t>
                      </m:r>
                      <m:r>
                        <a:rPr lang="en-US" sz="1800" smtClean="0">
                          <a:latin typeface="Cambria Math"/>
                        </a:rPr>
                        <m:t>𝑎</m:t>
                      </m:r>
                      <m:r>
                        <a:rPr lang="en-US" sz="1800" smtClean="0">
                          <a:latin typeface="Cambria Math"/>
                        </a:rPr>
                        <m:t>+3</m:t>
                      </m:r>
                      <m:r>
                        <a:rPr lang="en-US" sz="1800" smtClean="0">
                          <a:latin typeface="Cambria Math"/>
                        </a:rPr>
                        <m:t>𝑏</m:t>
                      </m:r>
                      <m:r>
                        <a:rPr lang="en-US" sz="1800" smtClean="0">
                          <a:latin typeface="Cambria Math"/>
                        </a:rPr>
                        <m:t>=−5</m:t>
                      </m:r>
                    </m:oMath>
                    <m:oMath xmlns:m="http://schemas.openxmlformats.org/officeDocument/2006/math">
                      <m:r>
                        <a:rPr lang="en-US" sz="1800" smtClean="0">
                          <a:latin typeface="Cambria Math"/>
                        </a:rPr>
                        <m:t>4</m:t>
                      </m:r>
                      <m:r>
                        <a:rPr lang="en-US" sz="1800" smtClean="0">
                          <a:latin typeface="Cambria Math"/>
                        </a:rPr>
                        <m:t>𝑎</m:t>
                      </m:r>
                      <m:r>
                        <a:rPr lang="en-US" sz="1800" smtClean="0">
                          <a:latin typeface="Cambria Math"/>
                        </a:rPr>
                        <m:t>−3</m:t>
                      </m:r>
                      <m:r>
                        <a:rPr lang="en-US" sz="1800" smtClean="0">
                          <a:latin typeface="Cambria Math"/>
                        </a:rPr>
                        <m:t>𝑏</m:t>
                      </m:r>
                      <m:r>
                        <a:rPr lang="en-US" sz="1800" smtClean="0">
                          <a:latin typeface="Cambria Math"/>
                        </a:rPr>
                        <m:t>=10</m:t>
                      </m:r>
                    </m:oMath>
                    <m:oMath xmlns:m="http://schemas.openxmlformats.org/officeDocument/2006/math">
                      <m:r>
                        <a:rPr lang="en-US" sz="1800" b="0" i="0" smtClean="0">
                          <a:latin typeface="Cambria Math" panose="02040503050406030204" pitchFamily="18" charset="0"/>
                        </a:rPr>
                        <m:t> </m:t>
                      </m:r>
                      <m:r>
                        <a:rPr lang="en-US" sz="1800" b="0" i="0" smtClean="0">
                          <a:latin typeface="Cambria Math" panose="02040503050406030204" pitchFamily="18" charset="0"/>
                        </a:rPr>
                        <m:t>     </m:t>
                      </m:r>
                      <m:r>
                        <a:rPr lang="en-US" sz="1800" b="0" i="0" smtClean="0">
                          <a:latin typeface="Cambria Math" panose="02040503050406030204" pitchFamily="18" charset="0"/>
                        </a:rPr>
                        <m:t> </m:t>
                      </m:r>
                      <m:r>
                        <a:rPr lang="en-US" sz="1800" smtClean="0">
                          <a:latin typeface="Cambria Math"/>
                        </a:rPr>
                        <m:t>5</m:t>
                      </m:r>
                      <m:r>
                        <a:rPr lang="en-US" sz="1800" smtClean="0">
                          <a:latin typeface="Cambria Math"/>
                        </a:rPr>
                        <m:t>𝑎</m:t>
                      </m:r>
                      <m:r>
                        <a:rPr lang="en-US" sz="1800" smtClean="0">
                          <a:latin typeface="Cambria Math"/>
                        </a:rPr>
                        <m:t>=5</m:t>
                      </m:r>
                    </m:oMath>
                  </m:oMathPara>
                </a14:m>
                <a:br>
                  <a:rPr lang="en-US" sz="1800" dirty="0"/>
                </a:br>
                <a14:m>
                  <m:oMath xmlns:m="http://schemas.openxmlformats.org/officeDocument/2006/math">
                    <m:r>
                      <a:rPr lang="en-US" sz="1800" smtClean="0">
                        <a:latin typeface="Cambria Math"/>
                      </a:rPr>
                      <m:t>𝑎</m:t>
                    </m:r>
                    <m:r>
                      <a:rPr lang="en-US" sz="1800" smtClean="0">
                        <a:latin typeface="Cambria Math"/>
                      </a:rPr>
                      <m:t>=1</m:t>
                    </m:r>
                  </m:oMath>
                </a14:m>
                <a:r>
                  <a:rPr lang="en-US" sz="1800"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94360" y="1752600"/>
                <a:ext cx="7955280" cy="4511040"/>
              </a:xfrm>
              <a:blipFill>
                <a:blip r:embed="rId2"/>
                <a:stretch>
                  <a:fillRect l="-536" t="-1486" r="-1073"/>
                </a:stretch>
              </a:blipFill>
            </p:spPr>
            <p:txBody>
              <a:bodyPr/>
              <a:lstStyle/>
              <a:p>
                <a:r>
                  <a:rPr lang="en-US">
                    <a:noFill/>
                  </a:rPr>
                  <a:t> </a:t>
                </a:r>
              </a:p>
            </p:txBody>
          </p:sp>
        </mc:Fallback>
      </mc:AlternateContent>
    </p:spTree>
    <p:extLst>
      <p:ext uri="{BB962C8B-B14F-4D97-AF65-F5344CB8AC3E}">
        <p14:creationId xmlns:p14="http://schemas.microsoft.com/office/powerpoint/2010/main" val="253470203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378</TotalTime>
  <Words>1167</Words>
  <Application>Microsoft Office PowerPoint</Application>
  <PresentationFormat>On-screen Show (4:3)</PresentationFormat>
  <Paragraphs>94</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 Math</vt:lpstr>
      <vt:lpstr>Century Gothic</vt:lpstr>
      <vt:lpstr>Vapor Trail</vt:lpstr>
      <vt:lpstr>Solving Systems of Equations With examples from economics, chemistry, education and psychology</vt:lpstr>
      <vt:lpstr>PowerPoint Presentation</vt:lpstr>
      <vt:lpstr>System of equations basics</vt:lpstr>
      <vt:lpstr>System of Linear Equations</vt:lpstr>
      <vt:lpstr>How to Solve a System of Equations</vt:lpstr>
      <vt:lpstr>PowerPoint Presentation</vt:lpstr>
      <vt:lpstr>Question 1</vt:lpstr>
      <vt:lpstr>PowerPoint Presentation</vt:lpstr>
      <vt:lpstr>Question 2</vt:lpstr>
      <vt:lpstr>PowerPoint Presentation</vt:lpstr>
      <vt:lpstr>Economics example</vt:lpstr>
      <vt:lpstr>PowerPoint Presentation</vt:lpstr>
      <vt:lpstr>Question 3</vt:lpstr>
      <vt:lpstr>Chemistry example</vt:lpstr>
      <vt:lpstr>Question 4</vt:lpstr>
      <vt:lpstr>Question 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Solve Systems of Equations</dc:title>
  <dc:creator>Ernesto Garcia</dc:creator>
  <cp:lastModifiedBy>Rebecca Blitzer</cp:lastModifiedBy>
  <cp:revision>34</cp:revision>
  <cp:lastPrinted>2018-01-18T13:44:56Z</cp:lastPrinted>
  <dcterms:created xsi:type="dcterms:W3CDTF">2016-10-24T17:36:49Z</dcterms:created>
  <dcterms:modified xsi:type="dcterms:W3CDTF">2020-05-28T15:57:33Z</dcterms:modified>
</cp:coreProperties>
</file>