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5"/>
  </p:notesMasterIdLst>
  <p:handoutMasterIdLst>
    <p:handoutMasterId r:id="rId26"/>
  </p:handoutMasterIdLst>
  <p:sldIdLst>
    <p:sldId id="256" r:id="rId2"/>
    <p:sldId id="311" r:id="rId3"/>
    <p:sldId id="312" r:id="rId4"/>
    <p:sldId id="318" r:id="rId5"/>
    <p:sldId id="258" r:id="rId6"/>
    <p:sldId id="285" r:id="rId7"/>
    <p:sldId id="313" r:id="rId8"/>
    <p:sldId id="298" r:id="rId9"/>
    <p:sldId id="299" r:id="rId10"/>
    <p:sldId id="286" r:id="rId11"/>
    <p:sldId id="315" r:id="rId12"/>
    <p:sldId id="300" r:id="rId13"/>
    <p:sldId id="301" r:id="rId14"/>
    <p:sldId id="302" r:id="rId15"/>
    <p:sldId id="316" r:id="rId16"/>
    <p:sldId id="310" r:id="rId17"/>
    <p:sldId id="317" r:id="rId18"/>
    <p:sldId id="309" r:id="rId19"/>
    <p:sldId id="319" r:id="rId20"/>
    <p:sldId id="320" r:id="rId21"/>
    <p:sldId id="324" r:id="rId22"/>
    <p:sldId id="325" r:id="rId23"/>
    <p:sldId id="326"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48823CF-8379-40D2-B44F-698C35369276}" type="datetimeFigureOut">
              <a:rPr lang="en-US" smtClean="0"/>
              <a:t>5/28/2020</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975C16E-0195-4F4D-9754-19CAFBF9E605}" type="slidenum">
              <a:rPr lang="en-US" smtClean="0"/>
              <a:t>‹#›</a:t>
            </a:fld>
            <a:endParaRPr lang="en-US"/>
          </a:p>
        </p:txBody>
      </p:sp>
    </p:spTree>
    <p:extLst>
      <p:ext uri="{BB962C8B-B14F-4D97-AF65-F5344CB8AC3E}">
        <p14:creationId xmlns:p14="http://schemas.microsoft.com/office/powerpoint/2010/main" val="396041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090A788-99F8-4106-8878-98013D9EDFB4}" type="datetimeFigureOut">
              <a:rPr lang="en-US" smtClean="0"/>
              <a:t>5/28/2020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79B96E8-6153-46A1-B3FA-E1F98A437DD0}" type="slidenum">
              <a:rPr lang="en-US" smtClean="0"/>
              <a:t>‹#›</a:t>
            </a:fld>
            <a:endParaRPr lang="en-US"/>
          </a:p>
        </p:txBody>
      </p:sp>
    </p:spTree>
    <p:extLst>
      <p:ext uri="{BB962C8B-B14F-4D97-AF65-F5344CB8AC3E}">
        <p14:creationId xmlns:p14="http://schemas.microsoft.com/office/powerpoint/2010/main" val="35240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1</a:t>
            </a:fld>
            <a:endParaRPr lang="en-US"/>
          </a:p>
        </p:txBody>
      </p:sp>
    </p:spTree>
    <p:extLst>
      <p:ext uri="{BB962C8B-B14F-4D97-AF65-F5344CB8AC3E}">
        <p14:creationId xmlns:p14="http://schemas.microsoft.com/office/powerpoint/2010/main" val="92627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a:t>
            </a:r>
            <a:r>
              <a:rPr lang="en-US" baseline="0" dirty="0"/>
              <a:t> are going to learn about linear equations.  Specifically, what constitutes a linear equation, dependent and independent variables, how to solve them, and how they can relate to medicine, chemistry, economics, and everyday life.</a:t>
            </a:r>
            <a:endParaRPr lang="en-US" dirty="0"/>
          </a:p>
        </p:txBody>
      </p:sp>
      <p:sp>
        <p:nvSpPr>
          <p:cNvPr id="4" name="Slide Number Placeholder 3"/>
          <p:cNvSpPr>
            <a:spLocks noGrp="1"/>
          </p:cNvSpPr>
          <p:nvPr>
            <p:ph type="sldNum" sz="quarter" idx="10"/>
          </p:nvPr>
        </p:nvSpPr>
        <p:spPr/>
        <p:txBody>
          <a:bodyPr/>
          <a:lstStyle/>
          <a:p>
            <a:fld id="{C79B96E8-6153-46A1-B3FA-E1F98A437DD0}" type="slidenum">
              <a:rPr lang="en-US" smtClean="0"/>
              <a:t>2</a:t>
            </a:fld>
            <a:endParaRPr lang="en-US"/>
          </a:p>
        </p:txBody>
      </p:sp>
    </p:spTree>
    <p:extLst>
      <p:ext uri="{BB962C8B-B14F-4D97-AF65-F5344CB8AC3E}">
        <p14:creationId xmlns:p14="http://schemas.microsoft.com/office/powerpoint/2010/main" val="257315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5</a:t>
            </a:fld>
            <a:endParaRPr lang="en-US"/>
          </a:p>
        </p:txBody>
      </p:sp>
    </p:spTree>
    <p:extLst>
      <p:ext uri="{BB962C8B-B14F-4D97-AF65-F5344CB8AC3E}">
        <p14:creationId xmlns:p14="http://schemas.microsoft.com/office/powerpoint/2010/main" val="102725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B96E8-6153-46A1-B3FA-E1F98A437DD0}" type="slidenum">
              <a:rPr lang="en-US" smtClean="0"/>
              <a:t>6</a:t>
            </a:fld>
            <a:endParaRPr lang="en-US"/>
          </a:p>
        </p:txBody>
      </p:sp>
    </p:spTree>
    <p:extLst>
      <p:ext uri="{BB962C8B-B14F-4D97-AF65-F5344CB8AC3E}">
        <p14:creationId xmlns:p14="http://schemas.microsoft.com/office/powerpoint/2010/main" val="263673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10</a:t>
            </a:fld>
            <a:endParaRPr lang="en-US"/>
          </a:p>
        </p:txBody>
      </p:sp>
    </p:spTree>
    <p:extLst>
      <p:ext uri="{BB962C8B-B14F-4D97-AF65-F5344CB8AC3E}">
        <p14:creationId xmlns:p14="http://schemas.microsoft.com/office/powerpoint/2010/main" val="100904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18</a:t>
            </a:fld>
            <a:endParaRPr lang="en-US"/>
          </a:p>
        </p:txBody>
      </p:sp>
    </p:spTree>
    <p:extLst>
      <p:ext uri="{BB962C8B-B14F-4D97-AF65-F5344CB8AC3E}">
        <p14:creationId xmlns:p14="http://schemas.microsoft.com/office/powerpoint/2010/main" val="372071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B96E8-6153-46A1-B3FA-E1F98A437DD0}" type="slidenum">
              <a:rPr lang="en-US" smtClean="0"/>
              <a:t>20</a:t>
            </a:fld>
            <a:endParaRPr lang="en-US"/>
          </a:p>
        </p:txBody>
      </p:sp>
    </p:spTree>
    <p:extLst>
      <p:ext uri="{BB962C8B-B14F-4D97-AF65-F5344CB8AC3E}">
        <p14:creationId xmlns:p14="http://schemas.microsoft.com/office/powerpoint/2010/main" val="389238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21</a:t>
            </a:fld>
            <a:endParaRPr lang="en-US"/>
          </a:p>
        </p:txBody>
      </p:sp>
    </p:spTree>
    <p:extLst>
      <p:ext uri="{BB962C8B-B14F-4D97-AF65-F5344CB8AC3E}">
        <p14:creationId xmlns:p14="http://schemas.microsoft.com/office/powerpoint/2010/main" val="343853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96E8-6153-46A1-B3FA-E1F98A437DD0}" type="slidenum">
              <a:rPr lang="en-US" smtClean="0"/>
              <a:t>22</a:t>
            </a:fld>
            <a:endParaRPr lang="en-US"/>
          </a:p>
        </p:txBody>
      </p:sp>
    </p:spTree>
    <p:extLst>
      <p:ext uri="{BB962C8B-B14F-4D97-AF65-F5344CB8AC3E}">
        <p14:creationId xmlns:p14="http://schemas.microsoft.com/office/powerpoint/2010/main" val="187647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00372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483936-FBFF-4908-A8B8-9E9A12599736}"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80548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9696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4178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3992541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312414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81746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119385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26495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11619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79133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483936-FBFF-4908-A8B8-9E9A12599736}"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12199246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83936-FBFF-4908-A8B8-9E9A12599736}"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3446513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308602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62595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A483936-FBFF-4908-A8B8-9E9A12599736}" type="datetimeFigureOut">
              <a:rPr lang="en-US" smtClean="0"/>
              <a:t>5/28/2020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2827629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483936-FBFF-4908-A8B8-9E9A12599736}"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B4861-8E22-4368-B4A3-147B02E27C1F}" type="slidenum">
              <a:rPr lang="en-US" smtClean="0"/>
              <a:t>‹#›</a:t>
            </a:fld>
            <a:endParaRPr lang="en-US"/>
          </a:p>
        </p:txBody>
      </p:sp>
    </p:spTree>
    <p:extLst>
      <p:ext uri="{BB962C8B-B14F-4D97-AF65-F5344CB8AC3E}">
        <p14:creationId xmlns:p14="http://schemas.microsoft.com/office/powerpoint/2010/main" val="29902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483936-FBFF-4908-A8B8-9E9A12599736}" type="datetimeFigureOut">
              <a:rPr lang="en-US" smtClean="0"/>
              <a:t>5/28/2020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93B4861-8E22-4368-B4A3-147B02E27C1F}" type="slidenum">
              <a:rPr lang="en-US" smtClean="0"/>
              <a:t>‹#›</a:t>
            </a:fld>
            <a:endParaRPr lang="en-US"/>
          </a:p>
        </p:txBody>
      </p:sp>
    </p:spTree>
    <p:extLst>
      <p:ext uri="{BB962C8B-B14F-4D97-AF65-F5344CB8AC3E}">
        <p14:creationId xmlns:p14="http://schemas.microsoft.com/office/powerpoint/2010/main" val="4100929275"/>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6620968" cy="2971800"/>
          </a:xfrm>
        </p:spPr>
        <p:txBody>
          <a:bodyPr/>
          <a:lstStyle/>
          <a:p>
            <a:r>
              <a:rPr lang="en-US" sz="3600" b="1" dirty="0"/>
              <a:t>Linear Equations </a:t>
            </a:r>
            <a:br>
              <a:rPr lang="en-US" sz="3600" b="1" dirty="0"/>
            </a:br>
            <a:r>
              <a:rPr lang="en-US" sz="2800" b="1" dirty="0"/>
              <a:t>in Medical Professions, Chemistry, Geography, Economics, Psychology</a:t>
            </a:r>
            <a:r>
              <a:rPr lang="en-US" sz="2800" b="1"/>
              <a:t>, Physics </a:t>
            </a:r>
            <a:r>
              <a:rPr lang="en-US" sz="2800" b="1" dirty="0"/>
              <a:t>and Everyday Life</a:t>
            </a:r>
          </a:p>
        </p:txBody>
      </p:sp>
      <p:sp>
        <p:nvSpPr>
          <p:cNvPr id="3" name="Subtitle 2"/>
          <p:cNvSpPr>
            <a:spLocks noGrp="1"/>
          </p:cNvSpPr>
          <p:nvPr>
            <p:ph type="subTitle" idx="1"/>
          </p:nvPr>
        </p:nvSpPr>
        <p:spPr>
          <a:xfrm>
            <a:off x="5867400" y="5715000"/>
            <a:ext cx="2971800" cy="685800"/>
          </a:xfrm>
        </p:spPr>
        <p:txBody>
          <a:bodyPr>
            <a:normAutofit/>
          </a:bodyPr>
          <a:lstStyle/>
          <a:p>
            <a:r>
              <a:rPr lang="en-US" sz="1600" dirty="0"/>
              <a:t>By: Ernesto Garcia and Rebecca blitzer </a:t>
            </a:r>
          </a:p>
        </p:txBody>
      </p:sp>
    </p:spTree>
    <p:extLst>
      <p:ext uri="{BB962C8B-B14F-4D97-AF65-F5344CB8AC3E}">
        <p14:creationId xmlns:p14="http://schemas.microsoft.com/office/powerpoint/2010/main" val="27418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6172200"/>
              </a:xfrm>
            </p:spPr>
            <p:txBody>
              <a:bodyPr>
                <a:normAutofit/>
              </a:bodyPr>
              <a:lstStyle/>
              <a:p>
                <a:endParaRPr lang="en-US" dirty="0"/>
              </a:p>
              <a:p>
                <a:endParaRPr lang="en-US" dirty="0"/>
              </a:p>
              <a:p>
                <a:r>
                  <a:rPr lang="en-US" dirty="0"/>
                  <a:t>When students first learn algebra, everything is in </a:t>
                </a:r>
                <a14:m>
                  <m:oMath xmlns:m="http://schemas.openxmlformats.org/officeDocument/2006/math">
                    <m:r>
                      <a:rPr lang="en-US" b="0" i="1" smtClean="0">
                        <a:latin typeface="Cambria Math"/>
                      </a:rPr>
                      <m:t>𝑥</m:t>
                    </m:r>
                  </m:oMath>
                </a14:m>
                <a:r>
                  <a:rPr lang="en-US" dirty="0"/>
                  <a:t> and </a:t>
                </a:r>
                <a14:m>
                  <m:oMath xmlns:m="http://schemas.openxmlformats.org/officeDocument/2006/math">
                    <m:r>
                      <a:rPr lang="en-US" b="0" i="1" smtClean="0">
                        <a:latin typeface="Cambria Math"/>
                      </a:rPr>
                      <m:t>𝑦</m:t>
                    </m:r>
                  </m:oMath>
                </a14:m>
                <a:r>
                  <a:rPr lang="en-US" dirty="0"/>
                  <a:t>.  Furthermore, </a:t>
                </a:r>
                <a14:m>
                  <m:oMath xmlns:m="http://schemas.openxmlformats.org/officeDocument/2006/math">
                    <m:r>
                      <a:rPr lang="en-US" b="0" i="1" smtClean="0">
                        <a:latin typeface="Cambria Math"/>
                      </a:rPr>
                      <m:t>𝑦</m:t>
                    </m:r>
                  </m:oMath>
                </a14:m>
                <a:r>
                  <a:rPr lang="en-US" dirty="0"/>
                  <a:t> is always the dependent variable and </a:t>
                </a:r>
                <a14:m>
                  <m:oMath xmlns:m="http://schemas.openxmlformats.org/officeDocument/2006/math">
                    <m:r>
                      <a:rPr lang="en-US" b="0" i="1" smtClean="0">
                        <a:latin typeface="Cambria Math"/>
                      </a:rPr>
                      <m:t>𝑥</m:t>
                    </m:r>
                  </m:oMath>
                </a14:m>
                <a:r>
                  <a:rPr lang="en-US" dirty="0"/>
                  <a:t> is always the independent variable.</a:t>
                </a:r>
              </a:p>
              <a:p>
                <a:r>
                  <a:rPr lang="en-US" dirty="0"/>
                  <a:t>This can produce a habit of “memorizing” which variable is which instead of understanding what it means for a variable to be dependent and independent.</a:t>
                </a:r>
              </a:p>
              <a:p>
                <a14:m>
                  <m:oMath xmlns:m="http://schemas.openxmlformats.org/officeDocument/2006/math">
                    <m:r>
                      <a:rPr lang="en-US" b="0" i="1" smtClean="0">
                        <a:latin typeface="Cambria Math"/>
                      </a:rPr>
                      <m:t>𝑥</m:t>
                    </m:r>
                  </m:oMath>
                </a14:m>
                <a:r>
                  <a:rPr lang="en-US" dirty="0"/>
                  <a:t> and </a:t>
                </a:r>
                <a14:m>
                  <m:oMath xmlns:m="http://schemas.openxmlformats.org/officeDocument/2006/math">
                    <m:r>
                      <a:rPr lang="en-US" b="0" i="1" smtClean="0">
                        <a:latin typeface="Cambria Math"/>
                      </a:rPr>
                      <m:t>𝑦</m:t>
                    </m:r>
                  </m:oMath>
                </a14:m>
                <a:r>
                  <a:rPr lang="en-US" dirty="0"/>
                  <a:t> should be nothing but symbols representing something.  Then, when you see </a:t>
                </a:r>
                <a14:m>
                  <m:oMath xmlns:m="http://schemas.openxmlformats.org/officeDocument/2006/math">
                    <m:r>
                      <a:rPr lang="en-US" b="0" i="1" smtClean="0">
                        <a:latin typeface="Cambria Math"/>
                      </a:rPr>
                      <m:t>𝑃</m:t>
                    </m:r>
                  </m:oMath>
                </a14:m>
                <a:r>
                  <a:rPr lang="en-US" dirty="0"/>
                  <a:t> and </a:t>
                </a:r>
                <a14:m>
                  <m:oMath xmlns:m="http://schemas.openxmlformats.org/officeDocument/2006/math">
                    <m:r>
                      <a:rPr lang="en-US" b="0" i="1" smtClean="0">
                        <a:latin typeface="Cambria Math"/>
                      </a:rPr>
                      <m:t>𝑄</m:t>
                    </m:r>
                  </m:oMath>
                </a14:m>
                <a:r>
                  <a:rPr lang="en-US" dirty="0"/>
                  <a:t>, you are not startled and can apply your math knowledge effectively.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6172200"/>
              </a:xfrm>
              <a:blipFill rotWithShape="0">
                <a:blip r:embed="rId3"/>
                <a:stretch>
                  <a:fillRect l="-296"/>
                </a:stretch>
              </a:blipFill>
            </p:spPr>
            <p:txBody>
              <a:bodyPr/>
              <a:lstStyle/>
              <a:p>
                <a:r>
                  <a:rPr lang="en-US">
                    <a:noFill/>
                  </a:rPr>
                  <a:t> </a:t>
                </a:r>
              </a:p>
            </p:txBody>
          </p:sp>
        </mc:Fallback>
      </mc:AlternateContent>
    </p:spTree>
    <p:extLst>
      <p:ext uri="{BB962C8B-B14F-4D97-AF65-F5344CB8AC3E}">
        <p14:creationId xmlns:p14="http://schemas.microsoft.com/office/powerpoint/2010/main" val="89758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Medical Professions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9543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6754290" cy="537882"/>
          </a:xfrm>
        </p:spPr>
        <p:txBody>
          <a:bodyPr/>
          <a:lstStyle/>
          <a:p>
            <a:r>
              <a:rPr lang="en-US" sz="2000" b="1" u="sng" dirty="0"/>
              <a:t>Question 3</a:t>
            </a:r>
            <a:r>
              <a:rPr lang="en-US" sz="2000" b="1" dirty="0"/>
              <a:t>:</a:t>
            </a:r>
            <a:endParaRPr lang="en-US" sz="2000" b="1" u="sng" dirty="0"/>
          </a:p>
        </p:txBody>
      </p:sp>
      <p:sp>
        <p:nvSpPr>
          <p:cNvPr id="3" name="Content Placeholder 2"/>
          <p:cNvSpPr>
            <a:spLocks noGrp="1"/>
          </p:cNvSpPr>
          <p:nvPr>
            <p:ph idx="1"/>
          </p:nvPr>
        </p:nvSpPr>
        <p:spPr>
          <a:xfrm>
            <a:off x="533400" y="838201"/>
            <a:ext cx="7005954" cy="5410206"/>
          </a:xfrm>
        </p:spPr>
        <p:txBody>
          <a:bodyPr>
            <a:normAutofit/>
          </a:bodyPr>
          <a:lstStyle/>
          <a:p>
            <a:pPr marL="0" indent="0">
              <a:buNone/>
            </a:pPr>
            <a:r>
              <a:rPr lang="en-US" sz="2600" dirty="0"/>
              <a:t>A laboratory technician needed a 32% solution of hydrochloric acid. However, the only concentrations in stock were 30% and 35%. How much of the 30% concentration should be added to 100 </a:t>
            </a:r>
            <a:r>
              <a:rPr lang="en-US" sz="2600" dirty="0" err="1"/>
              <a:t>fl</a:t>
            </a:r>
            <a:r>
              <a:rPr lang="en-US" sz="2600" dirty="0"/>
              <a:t> </a:t>
            </a:r>
            <a:r>
              <a:rPr lang="en-US" sz="2600" dirty="0" err="1"/>
              <a:t>oz</a:t>
            </a:r>
            <a:r>
              <a:rPr lang="en-US" sz="2600" dirty="0"/>
              <a:t> of the 35% concentration to obtain a 32% solution of hydrochloric? Check your answer. </a:t>
            </a:r>
          </a:p>
        </p:txBody>
      </p:sp>
    </p:spTree>
    <p:extLst>
      <p:ext uri="{BB962C8B-B14F-4D97-AF65-F5344CB8AC3E}">
        <p14:creationId xmlns:p14="http://schemas.microsoft.com/office/powerpoint/2010/main" val="162879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6929754" cy="5791206"/>
          </a:xfrm>
        </p:spPr>
        <p:txBody>
          <a:bodyPr>
            <a:normAutofit fontScale="92500" lnSpcReduction="10000"/>
          </a:bodyPr>
          <a:lstStyle/>
          <a:p>
            <a:pPr marL="0" indent="0">
              <a:buNone/>
            </a:pPr>
            <a:r>
              <a:rPr lang="en-US" b="1" u="sng" dirty="0"/>
              <a:t>Solution: </a:t>
            </a:r>
          </a:p>
          <a:p>
            <a:pPr marL="0" indent="0">
              <a:buNone/>
            </a:pPr>
            <a:r>
              <a:rPr lang="en-US" dirty="0"/>
              <a:t>Let x = the amount of 30% concentration.</a:t>
            </a:r>
          </a:p>
          <a:p>
            <a:pPr marL="0" indent="0">
              <a:buNone/>
            </a:pPr>
            <a:r>
              <a:rPr lang="en-US" dirty="0"/>
              <a:t>Since the 30% concentration is mixed with the 35% concentration to gain the 32% solution, the amount of 32% solution will be x + 100. In other words, the equation for the problem is:</a:t>
            </a:r>
          </a:p>
          <a:p>
            <a:pPr marL="0" indent="0">
              <a:buNone/>
            </a:pPr>
            <a:r>
              <a:rPr lang="en-US" b="1" dirty="0"/>
              <a:t>(amount of 30%) + (amount of 35%) = (amount of 32%)</a:t>
            </a:r>
          </a:p>
          <a:p>
            <a:pPr marL="0" indent="0">
              <a:buNone/>
            </a:pPr>
            <a:r>
              <a:rPr lang="en-US" b="1" dirty="0"/>
              <a:t>		(x)		    +			(100)	     = (x + 100)</a:t>
            </a:r>
          </a:p>
          <a:p>
            <a:pPr marL="0" indent="0">
              <a:buNone/>
            </a:pPr>
            <a:endParaRPr lang="en-US" dirty="0"/>
          </a:p>
          <a:p>
            <a:pPr marL="0" indent="0">
              <a:buNone/>
            </a:pPr>
            <a:r>
              <a:rPr lang="en-US" dirty="0"/>
              <a:t>Now adding in the concentrations:</a:t>
            </a:r>
          </a:p>
          <a:p>
            <a:pPr marL="0" indent="0">
              <a:buNone/>
            </a:pPr>
            <a:r>
              <a:rPr lang="en-US" dirty="0"/>
              <a:t>		30% (x) + 35% (100) = 32% (x + 100) </a:t>
            </a:r>
          </a:p>
          <a:p>
            <a:pPr marL="0" indent="0">
              <a:buNone/>
            </a:pPr>
            <a:r>
              <a:rPr lang="en-US" dirty="0"/>
              <a:t>Rewriting the </a:t>
            </a:r>
            <a:r>
              <a:rPr lang="en-US" dirty="0" err="1"/>
              <a:t>percents</a:t>
            </a:r>
            <a:r>
              <a:rPr lang="en-US" dirty="0"/>
              <a:t> as decimals and simplifying: </a:t>
            </a:r>
          </a:p>
          <a:p>
            <a:pPr marL="0" indent="0">
              <a:buNone/>
            </a:pPr>
            <a:r>
              <a:rPr lang="en-US" dirty="0"/>
              <a:t>			         0.30x + 35 = 0.32x + 32</a:t>
            </a:r>
          </a:p>
          <a:p>
            <a:pPr marL="0" indent="0">
              <a:buNone/>
            </a:pPr>
            <a:r>
              <a:rPr lang="en-US" dirty="0"/>
              <a:t>Subtracting 0.3x from both sides, and then by subtracting and dividing: </a:t>
            </a:r>
          </a:p>
          <a:p>
            <a:pPr marL="0" indent="0" algn="ctr">
              <a:buNone/>
            </a:pPr>
            <a:r>
              <a:rPr lang="en-US" b="1" dirty="0"/>
              <a:t>x = 150</a:t>
            </a:r>
          </a:p>
        </p:txBody>
      </p:sp>
    </p:spTree>
    <p:extLst>
      <p:ext uri="{BB962C8B-B14F-4D97-AF65-F5344CB8AC3E}">
        <p14:creationId xmlns:p14="http://schemas.microsoft.com/office/powerpoint/2010/main" val="226383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1"/>
            <a:ext cx="6853554" cy="5867406"/>
          </a:xfrm>
        </p:spPr>
        <p:txBody>
          <a:bodyPr/>
          <a:lstStyle/>
          <a:p>
            <a:pPr marL="0" indent="0">
              <a:buNone/>
            </a:pPr>
            <a:r>
              <a:rPr lang="en-US" b="1" dirty="0"/>
              <a:t>Therefore, the laboratory technician must take 150 </a:t>
            </a:r>
            <a:r>
              <a:rPr lang="en-US" b="1" dirty="0" err="1"/>
              <a:t>fl</a:t>
            </a:r>
            <a:r>
              <a:rPr lang="en-US" b="1" dirty="0"/>
              <a:t> </a:t>
            </a:r>
            <a:r>
              <a:rPr lang="en-US" b="1" dirty="0" err="1"/>
              <a:t>oz</a:t>
            </a:r>
            <a:r>
              <a:rPr lang="en-US" b="1" dirty="0"/>
              <a:t> of the 30% solution and add it to 100 </a:t>
            </a:r>
            <a:r>
              <a:rPr lang="en-US" b="1" dirty="0" err="1"/>
              <a:t>fl</a:t>
            </a:r>
            <a:r>
              <a:rPr lang="en-US" b="1" dirty="0"/>
              <a:t> </a:t>
            </a:r>
            <a:r>
              <a:rPr lang="en-US" b="1" dirty="0" err="1"/>
              <a:t>oz</a:t>
            </a:r>
            <a:r>
              <a:rPr lang="en-US" b="1" dirty="0"/>
              <a:t> of the 35% solution, resulting in 250 </a:t>
            </a:r>
            <a:r>
              <a:rPr lang="en-US" b="1" dirty="0" err="1"/>
              <a:t>fl</a:t>
            </a:r>
            <a:r>
              <a:rPr lang="en-US" b="1" dirty="0"/>
              <a:t> </a:t>
            </a:r>
            <a:r>
              <a:rPr lang="en-US" b="1" dirty="0" err="1"/>
              <a:t>oz</a:t>
            </a:r>
            <a:r>
              <a:rPr lang="en-US" b="1" dirty="0"/>
              <a:t> of a 32% hydrochloric acid solution. </a:t>
            </a:r>
          </a:p>
          <a:p>
            <a:pPr marL="0" indent="0">
              <a:buNone/>
            </a:pPr>
            <a:endParaRPr lang="en-US" b="1" dirty="0"/>
          </a:p>
          <a:p>
            <a:pPr marL="0" indent="0">
              <a:buNone/>
            </a:pPr>
            <a:r>
              <a:rPr lang="en-US" b="1" u="sng" dirty="0">
                <a:solidFill>
                  <a:srgbClr val="FFFF00"/>
                </a:solidFill>
              </a:rPr>
              <a:t>CHECK: </a:t>
            </a:r>
          </a:p>
          <a:p>
            <a:pPr marL="0" indent="0">
              <a:buNone/>
            </a:pPr>
            <a:r>
              <a:rPr lang="en-US" b="1" dirty="0">
                <a:solidFill>
                  <a:srgbClr val="FFFF00"/>
                </a:solidFill>
              </a:rPr>
              <a:t>substitute x = 150 into the equation</a:t>
            </a:r>
          </a:p>
          <a:p>
            <a:pPr marL="0" indent="0">
              <a:buNone/>
            </a:pPr>
            <a:r>
              <a:rPr lang="en-US" b="1" dirty="0">
                <a:solidFill>
                  <a:srgbClr val="FFFF00"/>
                </a:solidFill>
              </a:rPr>
              <a:t>30%(150) + 35%(100) = 32% (150+100)</a:t>
            </a:r>
          </a:p>
          <a:p>
            <a:pPr marL="0" indent="0">
              <a:buNone/>
            </a:pPr>
            <a:r>
              <a:rPr lang="en-US" b="1" dirty="0">
                <a:solidFill>
                  <a:srgbClr val="FFFF00"/>
                </a:solidFill>
              </a:rPr>
              <a:t>0.3 (150) + 0.35(100) = 0.32 (150+100) </a:t>
            </a:r>
          </a:p>
          <a:p>
            <a:pPr marL="0" indent="0">
              <a:buNone/>
            </a:pPr>
            <a:r>
              <a:rPr lang="en-US" b="1" dirty="0">
                <a:solidFill>
                  <a:srgbClr val="FFFF00"/>
                </a:solidFill>
              </a:rPr>
              <a:t>45 + 35 = 0.32(250)</a:t>
            </a:r>
          </a:p>
          <a:p>
            <a:pPr marL="0" indent="0">
              <a:buNone/>
            </a:pPr>
            <a:r>
              <a:rPr lang="en-US" b="1" dirty="0">
                <a:solidFill>
                  <a:srgbClr val="FFFF00"/>
                </a:solidFill>
              </a:rPr>
              <a:t>80 = 80 </a:t>
            </a:r>
          </a:p>
        </p:txBody>
      </p:sp>
    </p:spTree>
    <p:extLst>
      <p:ext uri="{BB962C8B-B14F-4D97-AF65-F5344CB8AC3E}">
        <p14:creationId xmlns:p14="http://schemas.microsoft.com/office/powerpoint/2010/main" val="50214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Chemistry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6660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7700" y="2052925"/>
                <a:ext cx="6711654" cy="4195481"/>
              </a:xfrm>
            </p:spPr>
            <p:txBody>
              <a:bodyPr>
                <a:normAutofit lnSpcReduction="10000"/>
              </a:bodyPr>
              <a:lstStyle/>
              <a:p>
                <a:r>
                  <a:rPr lang="en-US" dirty="0"/>
                  <a:t>One of the most famous uses of linear extrapolation was by the French scientist Jacques Charles in 1787.  He noticed that gases expand when heated, contract when cooled. </a:t>
                </a:r>
              </a:p>
              <a:p>
                <a:pPr lvl="1"/>
                <a:r>
                  <a:rPr lang="en-US" dirty="0"/>
                  <a:t>Supposed a particular gas had a volume of </a:t>
                </a:r>
                <a14:m>
                  <m:oMath xmlns:m="http://schemas.openxmlformats.org/officeDocument/2006/math">
                    <m:r>
                      <a:rPr lang="en-US" b="0" i="1" smtClean="0">
                        <a:latin typeface="Cambria Math"/>
                      </a:rPr>
                      <m:t>500 </m:t>
                    </m:r>
                    <m:r>
                      <a:rPr lang="en-US" b="0" i="1" smtClean="0">
                        <a:latin typeface="Cambria Math"/>
                      </a:rPr>
                      <m:t>𝑐𝑐</m:t>
                    </m:r>
                  </m:oMath>
                </a14:m>
                <a:r>
                  <a:rPr lang="en-US" dirty="0"/>
                  <a:t> at </a:t>
                </a:r>
                <a14:m>
                  <m:oMath xmlns:m="http://schemas.openxmlformats.org/officeDocument/2006/math">
                    <m:r>
                      <a:rPr lang="en-US" b="0" i="1" smtClean="0">
                        <a:latin typeface="Cambria Math"/>
                      </a:rPr>
                      <m:t>27</m:t>
                    </m:r>
                    <m:r>
                      <a:rPr lang="en-US" b="0" i="1" smtClean="0">
                        <a:latin typeface="Cambria Math"/>
                        <a:ea typeface="Cambria Math"/>
                      </a:rPr>
                      <m:t>℃</m:t>
                    </m:r>
                  </m:oMath>
                </a14:m>
                <a:r>
                  <a:rPr lang="en-US" dirty="0"/>
                  <a:t> and a volume of </a:t>
                </a:r>
                <a14:m>
                  <m:oMath xmlns:m="http://schemas.openxmlformats.org/officeDocument/2006/math">
                    <m:r>
                      <a:rPr lang="en-US" b="0" i="1" smtClean="0">
                        <a:latin typeface="Cambria Math"/>
                      </a:rPr>
                      <m:t>605 </m:t>
                    </m:r>
                    <m:r>
                      <a:rPr lang="en-US" b="0" i="1" smtClean="0">
                        <a:latin typeface="Cambria Math"/>
                      </a:rPr>
                      <m:t>𝑐𝑐</m:t>
                    </m:r>
                    <m:r>
                      <a:rPr lang="en-US" b="0" i="1" smtClean="0">
                        <a:latin typeface="Cambria Math"/>
                      </a:rPr>
                      <m:t> </m:t>
                    </m:r>
                  </m:oMath>
                </a14:m>
                <a:r>
                  <a:rPr lang="en-US" dirty="0"/>
                  <a:t>at </a:t>
                </a:r>
                <a14:m>
                  <m:oMath xmlns:m="http://schemas.openxmlformats.org/officeDocument/2006/math">
                    <m:r>
                      <a:rPr lang="en-US" b="0" i="1" smtClean="0">
                        <a:latin typeface="Cambria Math"/>
                      </a:rPr>
                      <m:t>90</m:t>
                    </m:r>
                    <m:r>
                      <a:rPr lang="en-US" b="0" i="1" smtClean="0">
                        <a:latin typeface="Cambria Math"/>
                        <a:ea typeface="Cambria Math"/>
                      </a:rPr>
                      <m:t>℃</m:t>
                    </m:r>
                  </m:oMath>
                </a14:m>
                <a:r>
                  <a:rPr lang="en-US" dirty="0"/>
                  <a:t>.  Charles used this kind of data to get a linear equation which related volume and temperature.  Write an equation for this data.</a:t>
                </a:r>
              </a:p>
              <a:p>
                <a:pPr lvl="1"/>
                <a:r>
                  <a:rPr lang="en-US" dirty="0"/>
                  <a:t>Use the equation you got in a) to find out what temperature gives a volume of </a:t>
                </a:r>
                <a14:m>
                  <m:oMath xmlns:m="http://schemas.openxmlformats.org/officeDocument/2006/math">
                    <m:r>
                      <a:rPr lang="en-US" b="0" i="1" smtClean="0">
                        <a:latin typeface="Cambria Math"/>
                      </a:rPr>
                      <m:t>0 </m:t>
                    </m:r>
                    <m:r>
                      <a:rPr lang="en-US" b="0" i="1" smtClean="0">
                        <a:latin typeface="Cambria Math"/>
                      </a:rPr>
                      <m:t>𝑐𝑐</m:t>
                    </m:r>
                  </m:oMath>
                </a14:m>
                <a:r>
                  <a:rPr lang="en-US" dirty="0"/>
                  <a:t>.  By doing this you have estimated the coldest temperature possible.  (This temperature, absolute zero, was first approximated by Charles.)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7700" y="2052925"/>
                <a:ext cx="6711654" cy="4195481"/>
              </a:xfrm>
              <a:blipFill rotWithShape="1">
                <a:blip r:embed="rId2"/>
                <a:stretch>
                  <a:fillRect l="-454" t="-1453" r="-817"/>
                </a:stretch>
              </a:blipFill>
            </p:spPr>
            <p:txBody>
              <a:bodyPr/>
              <a:lstStyle/>
              <a:p>
                <a:r>
                  <a:rPr lang="en-US">
                    <a:noFill/>
                  </a:rPr>
                  <a:t> </a:t>
                </a:r>
              </a:p>
            </p:txBody>
          </p:sp>
        </mc:Fallback>
      </mc:AlternateContent>
    </p:spTree>
    <p:extLst>
      <p:ext uri="{BB962C8B-B14F-4D97-AF65-F5344CB8AC3E}">
        <p14:creationId xmlns:p14="http://schemas.microsoft.com/office/powerpoint/2010/main" val="425325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7700" y="2052925"/>
                <a:ext cx="7249500" cy="4195481"/>
              </a:xfrm>
            </p:spPr>
            <p:txBody>
              <a:bodyPr>
                <a:normAutofit fontScale="77500" lnSpcReduction="20000"/>
              </a:bodyPr>
              <a:lstStyle/>
              <a:p>
                <a:r>
                  <a:rPr lang="en-US" dirty="0"/>
                  <a:t>Think of </a:t>
                </a:r>
                <a14:m>
                  <m:oMath xmlns:m="http://schemas.openxmlformats.org/officeDocument/2006/math">
                    <m:r>
                      <a:rPr lang="en-US" b="0" i="1" smtClean="0">
                        <a:latin typeface="Cambria Math"/>
                      </a:rPr>
                      <m:t>27</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500</m:t>
                    </m:r>
                    <m:r>
                      <a:rPr lang="en-US" b="0" i="1" smtClean="0">
                        <a:latin typeface="Cambria Math"/>
                        <a:ea typeface="Cambria Math"/>
                      </a:rPr>
                      <m:t>𝑐𝑐</m:t>
                    </m:r>
                  </m:oMath>
                </a14:m>
                <a:r>
                  <a:rPr lang="en-US" dirty="0"/>
                  <a:t> and </a:t>
                </a:r>
                <a14:m>
                  <m:oMath xmlns:m="http://schemas.openxmlformats.org/officeDocument/2006/math">
                    <m:r>
                      <a:rPr lang="en-US" b="0" i="1" smtClean="0">
                        <a:latin typeface="Cambria Math"/>
                      </a:rPr>
                      <m:t>90</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605</m:t>
                    </m:r>
                    <m:r>
                      <a:rPr lang="en-US" b="0" i="1" smtClean="0">
                        <a:latin typeface="Cambria Math"/>
                        <a:ea typeface="Cambria Math"/>
                      </a:rPr>
                      <m:t>𝑐𝑐</m:t>
                    </m:r>
                  </m:oMath>
                </a14:m>
                <a:r>
                  <a:rPr lang="en-US" dirty="0"/>
                  <a:t> as coordinate points</a:t>
                </a:r>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27, 500</m:t>
                        </m:r>
                      </m:e>
                    </m:d>
                    <m:r>
                      <a:rPr lang="en-US" b="0" i="1" smtClean="0">
                        <a:latin typeface="Cambria Math"/>
                      </a:rPr>
                      <m:t>&amp; (90, 605)</m:t>
                    </m:r>
                  </m:oMath>
                </a14:m>
                <a:endParaRPr lang="en-US" dirty="0"/>
              </a:p>
              <a:p>
                <a:r>
                  <a:rPr lang="en-US" dirty="0"/>
                  <a:t>Calculate the slope:</a:t>
                </a:r>
              </a:p>
              <a:p>
                <a14:m>
                  <m:oMath xmlns:m="http://schemas.openxmlformats.org/officeDocument/2006/math">
                    <m:r>
                      <a:rPr lang="en-US" b="0" i="1" smtClean="0">
                        <a:latin typeface="Cambria Math"/>
                      </a:rPr>
                      <m:t>𝑚</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3</m:t>
                        </m:r>
                      </m:den>
                    </m:f>
                  </m:oMath>
                </a14:m>
                <a:endParaRPr lang="en-US" dirty="0"/>
              </a:p>
              <a:p>
                <a:r>
                  <a:rPr lang="en-US" dirty="0"/>
                  <a:t>Then, we can use point-slope form to write the equation of a line through one of our points with the slope we just found.</a:t>
                </a:r>
              </a:p>
              <a:p>
                <a14:m>
                  <m:oMath xmlns:m="http://schemas.openxmlformats.org/officeDocument/2006/math">
                    <m:r>
                      <a:rPr lang="en-US" b="0" i="1" smtClean="0">
                        <a:latin typeface="Cambria Math"/>
                      </a:rPr>
                      <m:t>𝑦</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3</m:t>
                        </m:r>
                      </m:den>
                    </m:f>
                    <m:r>
                      <a:rPr lang="en-US" b="0" i="1" smtClean="0">
                        <a:latin typeface="Cambria Math"/>
                      </a:rPr>
                      <m:t>𝑥</m:t>
                    </m:r>
                    <m:r>
                      <a:rPr lang="en-US" b="0" i="1" smtClean="0">
                        <a:latin typeface="Cambria Math"/>
                      </a:rPr>
                      <m:t>+455</m:t>
                    </m:r>
                  </m:oMath>
                </a14:m>
                <a:endParaRPr lang="en-US" dirty="0"/>
              </a:p>
              <a:p>
                <a:r>
                  <a:rPr lang="en-US" dirty="0"/>
                  <a:t>Finally, the question is asking for what temperature would provide a volume of </a:t>
                </a:r>
                <a14:m>
                  <m:oMath xmlns:m="http://schemas.openxmlformats.org/officeDocument/2006/math">
                    <m:r>
                      <a:rPr lang="en-US" b="0" i="1" smtClean="0">
                        <a:latin typeface="Cambria Math"/>
                      </a:rPr>
                      <m:t>0</m:t>
                    </m:r>
                    <m:r>
                      <a:rPr lang="en-US" b="0" i="1" smtClean="0">
                        <a:latin typeface="Cambria Math"/>
                      </a:rPr>
                      <m:t>𝑐𝑐</m:t>
                    </m:r>
                  </m:oMath>
                </a14:m>
                <a:r>
                  <a:rPr lang="en-US" dirty="0"/>
                  <a:t>.  Which variable is replaced with the 0?</a:t>
                </a:r>
              </a:p>
              <a:p>
                <a:r>
                  <a:rPr lang="en-US" dirty="0"/>
                  <a:t>Y-value	</a:t>
                </a:r>
              </a:p>
              <a:p>
                <a:r>
                  <a:rPr lang="en-US" dirty="0"/>
                  <a:t>Solve for x!</a:t>
                </a:r>
              </a:p>
              <a:p>
                <a:r>
                  <a:rPr lang="en-US" b="0" dirty="0"/>
                  <a:t>A temperature of </a:t>
                </a:r>
                <a14:m>
                  <m:oMath xmlns:m="http://schemas.openxmlformats.org/officeDocument/2006/math">
                    <m:r>
                      <a:rPr lang="en-US" b="0" i="1" smtClean="0">
                        <a:latin typeface="Cambria Math"/>
                      </a:rPr>
                      <m:t>−273</m:t>
                    </m:r>
                    <m:r>
                      <a:rPr lang="en-US" b="0" i="1" smtClean="0">
                        <a:latin typeface="Cambria Math"/>
                        <a:ea typeface="Cambria Math"/>
                      </a:rPr>
                      <m:t>℃</m:t>
                    </m:r>
                  </m:oMath>
                </a14:m>
                <a:r>
                  <a:rPr lang="en-US" dirty="0"/>
                  <a:t> would cause the gas to have a volume of </a:t>
                </a:r>
                <a14:m>
                  <m:oMath xmlns:m="http://schemas.openxmlformats.org/officeDocument/2006/math">
                    <m:r>
                      <a:rPr lang="en-US" b="0" i="1" smtClean="0">
                        <a:latin typeface="Cambria Math"/>
                      </a:rPr>
                      <m:t>0</m:t>
                    </m:r>
                    <m:r>
                      <a:rPr lang="en-US" b="0" i="1" smtClean="0">
                        <a:latin typeface="Cambria Math"/>
                      </a:rPr>
                      <m:t>𝑐𝑐</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7700" y="2052925"/>
                <a:ext cx="7249500" cy="4195481"/>
              </a:xfrm>
              <a:blipFill rotWithShape="1">
                <a:blip r:embed="rId2"/>
                <a:stretch>
                  <a:fillRect l="-84" t="-1599"/>
                </a:stretch>
              </a:blipFill>
            </p:spPr>
            <p:txBody>
              <a:bodyPr/>
              <a:lstStyle/>
              <a:p>
                <a:r>
                  <a:rPr lang="en-US">
                    <a:noFill/>
                  </a:rPr>
                  <a:t> </a:t>
                </a:r>
              </a:p>
            </p:txBody>
          </p:sp>
        </mc:Fallback>
      </mc:AlternateContent>
    </p:spTree>
    <p:extLst>
      <p:ext uri="{BB962C8B-B14F-4D97-AF65-F5344CB8AC3E}">
        <p14:creationId xmlns:p14="http://schemas.microsoft.com/office/powerpoint/2010/main" val="37587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371601"/>
            <a:ext cx="6172200" cy="4080272"/>
          </a:xfrm>
        </p:spPr>
        <p:txBody>
          <a:bodyPr/>
          <a:lstStyle/>
          <a:p>
            <a:r>
              <a:rPr lang="en-US" dirty="0"/>
              <a:t>Linear equations, like a lot of mathematics, have many applications and we have seen just a few.</a:t>
            </a:r>
          </a:p>
          <a:p>
            <a:r>
              <a:rPr lang="en-US" dirty="0"/>
              <a:t>In the worksheets, you will get a chance to practice working with linear equations and see a few more applications.</a:t>
            </a:r>
          </a:p>
        </p:txBody>
      </p:sp>
    </p:spTree>
    <p:extLst>
      <p:ext uri="{BB962C8B-B14F-4D97-AF65-F5344CB8AC3E}">
        <p14:creationId xmlns:p14="http://schemas.microsoft.com/office/powerpoint/2010/main" val="6174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Economics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4045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 Equations</a:t>
            </a:r>
          </a:p>
        </p:txBody>
      </p:sp>
      <p:pic>
        <p:nvPicPr>
          <p:cNvPr id="1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2835" y="2052638"/>
            <a:ext cx="4540456"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00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lstStyle/>
          <a:p>
            <a:pPr marL="0" indent="0">
              <a:buNone/>
            </a:pPr>
            <a:endParaRPr lang="en-US" dirty="0"/>
          </a:p>
          <a:p>
            <a:r>
              <a:rPr lang="en-US" u="sng" dirty="0"/>
              <a:t>The key to using math in applied work is the ability to be flexible with notation and make sure we know how to use the symbols and not allow the symbols to use us.</a:t>
            </a:r>
          </a:p>
          <a:p>
            <a:endParaRPr lang="en-US" u="sng" dirty="0"/>
          </a:p>
          <a:p>
            <a:pPr marL="0" indent="0">
              <a:buNone/>
            </a:pPr>
            <a:r>
              <a:rPr lang="en-US" b="1" u="sng" dirty="0"/>
              <a:t>Question 4</a:t>
            </a:r>
            <a:r>
              <a:rPr lang="en-US" dirty="0"/>
              <a:t>:  </a:t>
            </a:r>
          </a:p>
          <a:p>
            <a:pPr marL="0" indent="0">
              <a:buNone/>
            </a:pPr>
            <a:r>
              <a:rPr lang="en-US" dirty="0"/>
              <a:t>When price is equal to $0, Amy’s quantity demanded for apples is 6 units.  When price is equal to $3, Amy’s quantity demanded for Apples is 0 units.  What is the equation for demand for Amy? (Hint: might help to find the slope first)</a:t>
            </a:r>
            <a:endParaRPr lang="en-US" u="sng" dirty="0"/>
          </a:p>
          <a:p>
            <a:endParaRPr lang="en-US" dirty="0"/>
          </a:p>
        </p:txBody>
      </p:sp>
      <p:sp>
        <p:nvSpPr>
          <p:cNvPr id="2" name="Rectangle 1"/>
          <p:cNvSpPr/>
          <p:nvPr/>
        </p:nvSpPr>
        <p:spPr>
          <a:xfrm>
            <a:off x="762000" y="340441"/>
            <a:ext cx="7620000" cy="707886"/>
          </a:xfrm>
          <a:prstGeom prst="rect">
            <a:avLst/>
          </a:prstGeom>
        </p:spPr>
        <p:txBody>
          <a:bodyPr wrap="square">
            <a:spAutoFit/>
          </a:bodyPr>
          <a:lstStyle/>
          <a:p>
            <a:pPr algn="ctr"/>
            <a:r>
              <a:rPr lang="en-US" sz="4000" b="1" dirty="0"/>
              <a:t>Economics Example</a:t>
            </a:r>
          </a:p>
        </p:txBody>
      </p:sp>
    </p:spTree>
    <p:extLst>
      <p:ext uri="{BB962C8B-B14F-4D97-AF65-F5344CB8AC3E}">
        <p14:creationId xmlns:p14="http://schemas.microsoft.com/office/powerpoint/2010/main" val="296422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6172200"/>
              </a:xfrm>
            </p:spPr>
            <p:txBody>
              <a:bodyPr>
                <a:normAutofit/>
              </a:bodyPr>
              <a:lstStyle/>
              <a:p>
                <a:pPr marL="0" indent="0">
                  <a:buNone/>
                </a:pPr>
                <a:r>
                  <a:rPr lang="en-US" b="1" u="sng" dirty="0"/>
                  <a:t>Solution:</a:t>
                </a:r>
              </a:p>
              <a:p>
                <a:pPr marL="0" indent="0">
                  <a:buNone/>
                </a:pPr>
                <a:r>
                  <a:rPr lang="en-US" dirty="0"/>
                  <a:t>We know that the equation will look something like </a:t>
                </a:r>
                <a14:m>
                  <m:oMath xmlns:m="http://schemas.openxmlformats.org/officeDocument/2006/math">
                    <m:r>
                      <a:rPr lang="en-US" b="0" i="0" smtClean="0">
                        <a:latin typeface="Cambria Math"/>
                      </a:rPr>
                      <m:t>  </m:t>
                    </m:r>
                  </m:oMath>
                </a14:m>
                <a:br>
                  <a:rPr lang="en-US" b="0" i="0" dirty="0">
                    <a:latin typeface="Cambria Math"/>
                  </a:rPr>
                </a:br>
                <a14:m>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𝑏𝑃</m:t>
                    </m:r>
                  </m:oMath>
                </a14:m>
                <a:r>
                  <a:rPr lang="en-US" dirty="0"/>
                  <a:t>  where Q is the quantity, P is the price and a is the quantity demanded so we need to find for the y-intercept and slope.</a:t>
                </a:r>
              </a:p>
              <a:p>
                <a:r>
                  <a:rPr lang="en-US" sz="2500" dirty="0"/>
                  <a:t>What about the slope which is represented by </a:t>
                </a:r>
                <a14:m>
                  <m:oMath xmlns:m="http://schemas.openxmlformats.org/officeDocument/2006/math">
                    <m:r>
                      <a:rPr lang="en-US" sz="2500" b="0" i="1" smtClean="0">
                        <a:latin typeface="Cambria Math"/>
                      </a:rPr>
                      <m:t>𝑏</m:t>
                    </m:r>
                  </m:oMath>
                </a14:m>
                <a:r>
                  <a:rPr lang="en-US" sz="2500" dirty="0"/>
                  <a:t> here?  Use the rise-over-run method:</a:t>
                </a:r>
              </a:p>
              <a:p>
                <a:pPr marL="0" indent="0" algn="ctr">
                  <a:buNone/>
                </a:pPr>
                <a14:m>
                  <m:oMathPara xmlns:m="http://schemas.openxmlformats.org/officeDocument/2006/math">
                    <m:oMathParaPr>
                      <m:jc m:val="centerGroup"/>
                    </m:oMathParaPr>
                    <m:oMath xmlns:m="http://schemas.openxmlformats.org/officeDocument/2006/math">
                      <m:r>
                        <a:rPr lang="en-US" sz="2500" b="0" i="1" smtClean="0">
                          <a:latin typeface="Cambria Math"/>
                        </a:rPr>
                        <m:t>𝑏</m:t>
                      </m:r>
                      <m:r>
                        <a:rPr lang="en-US" sz="2500" b="0" i="1" smtClean="0">
                          <a:latin typeface="Cambria Math"/>
                        </a:rPr>
                        <m:t>=</m:t>
                      </m:r>
                      <m:f>
                        <m:fPr>
                          <m:ctrlPr>
                            <a:rPr lang="en-US" sz="2500" i="1" smtClean="0">
                              <a:latin typeface="Cambria Math" panose="02040503050406030204" pitchFamily="18" charset="0"/>
                            </a:rPr>
                          </m:ctrlPr>
                        </m:fPr>
                        <m:num>
                          <m:r>
                            <a:rPr lang="en-US" sz="2500" i="1">
                              <a:latin typeface="Cambria Math"/>
                              <a:ea typeface="Cambria Math"/>
                            </a:rPr>
                            <m:t>∆</m:t>
                          </m:r>
                          <m:r>
                            <a:rPr lang="en-US" sz="2500" b="0" i="1" smtClean="0">
                              <a:latin typeface="Cambria Math"/>
                              <a:ea typeface="Cambria Math"/>
                            </a:rPr>
                            <m:t>𝑄</m:t>
                          </m:r>
                        </m:num>
                        <m:den>
                          <m:r>
                            <a:rPr lang="en-US" sz="2500" i="1" smtClean="0">
                              <a:latin typeface="Cambria Math"/>
                              <a:ea typeface="Cambria Math"/>
                            </a:rPr>
                            <m:t>∆</m:t>
                          </m:r>
                          <m:r>
                            <a:rPr lang="en-US" sz="2500" b="0" i="1" smtClean="0">
                              <a:latin typeface="Cambria Math"/>
                              <a:ea typeface="Cambria Math"/>
                            </a:rPr>
                            <m:t>𝑃</m:t>
                          </m:r>
                        </m:den>
                      </m:f>
                      <m:r>
                        <a:rPr lang="en-US" sz="2500" b="0" i="1" smtClean="0">
                          <a:latin typeface="Cambria Math"/>
                        </a:rPr>
                        <m:t>=</m:t>
                      </m:r>
                      <m:f>
                        <m:fPr>
                          <m:ctrlPr>
                            <a:rPr lang="en-US" sz="2500" b="0" i="1" smtClean="0">
                              <a:latin typeface="Cambria Math" panose="02040503050406030204" pitchFamily="18" charset="0"/>
                            </a:rPr>
                          </m:ctrlPr>
                        </m:fPr>
                        <m:num>
                          <m:r>
                            <a:rPr lang="en-US" sz="2500" b="0" i="1" smtClean="0">
                              <a:latin typeface="Cambria Math"/>
                            </a:rPr>
                            <m:t>6−0</m:t>
                          </m:r>
                        </m:num>
                        <m:den>
                          <m:r>
                            <a:rPr lang="en-US" sz="2500" b="0" i="1" smtClean="0">
                              <a:latin typeface="Cambria Math"/>
                            </a:rPr>
                            <m:t>0−3</m:t>
                          </m:r>
                        </m:den>
                      </m:f>
                      <m:r>
                        <a:rPr lang="en-US" sz="2500" b="0" i="1" smtClean="0">
                          <a:latin typeface="Cambria Math"/>
                        </a:rPr>
                        <m:t>=−2</m:t>
                      </m:r>
                    </m:oMath>
                  </m:oMathPara>
                </a14:m>
                <a:endParaRPr lang="en-US" sz="2500" dirty="0"/>
              </a:p>
              <a:p>
                <a:r>
                  <a:rPr lang="en-US" sz="2500" dirty="0"/>
                  <a:t>So we obtain </a:t>
                </a:r>
                <a14:m>
                  <m:oMath xmlns:m="http://schemas.openxmlformats.org/officeDocument/2006/math">
                    <m:r>
                      <a:rPr lang="en-US" sz="2500" b="1" i="1" smtClean="0">
                        <a:latin typeface="Cambria Math"/>
                      </a:rPr>
                      <m:t>𝑸</m:t>
                    </m:r>
                    <m:r>
                      <a:rPr lang="en-US" sz="2500" b="1" i="1" smtClean="0">
                        <a:latin typeface="Cambria Math"/>
                      </a:rPr>
                      <m:t>=</m:t>
                    </m:r>
                    <m:r>
                      <a:rPr lang="en-US" sz="2500" b="1" i="1" smtClean="0">
                        <a:latin typeface="Cambria Math"/>
                      </a:rPr>
                      <m:t>𝟔</m:t>
                    </m:r>
                    <m:r>
                      <a:rPr lang="en-US" sz="2500" b="1" i="1" smtClean="0">
                        <a:latin typeface="Cambria Math"/>
                      </a:rPr>
                      <m:t>−</m:t>
                    </m:r>
                    <m:r>
                      <a:rPr lang="en-US" sz="2500" b="1" i="1" smtClean="0">
                        <a:latin typeface="Cambria Math"/>
                      </a:rPr>
                      <m:t>𝟐</m:t>
                    </m:r>
                    <m:r>
                      <a:rPr lang="en-US" sz="2500" b="1" i="1" smtClean="0">
                        <a:latin typeface="Cambria Math"/>
                      </a:rPr>
                      <m:t>𝑷</m:t>
                    </m:r>
                  </m:oMath>
                </a14:m>
                <a:r>
                  <a:rPr lang="en-US" sz="2500" dirty="0"/>
                  <a:t>.</a:t>
                </a:r>
                <a:endParaRPr lang="en-US" sz="25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6172200"/>
              </a:xfrm>
              <a:blipFill>
                <a:blip r:embed="rId3"/>
                <a:stretch>
                  <a:fillRect l="-741" t="-593"/>
                </a:stretch>
              </a:blipFill>
            </p:spPr>
            <p:txBody>
              <a:bodyPr/>
              <a:lstStyle/>
              <a:p>
                <a:r>
                  <a:rPr lang="en-US">
                    <a:noFill/>
                  </a:rPr>
                  <a:t> </a:t>
                </a:r>
              </a:p>
            </p:txBody>
          </p:sp>
        </mc:Fallback>
      </mc:AlternateContent>
    </p:spTree>
    <p:extLst>
      <p:ext uri="{BB962C8B-B14F-4D97-AF65-F5344CB8AC3E}">
        <p14:creationId xmlns:p14="http://schemas.microsoft.com/office/powerpoint/2010/main" val="368782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6019800"/>
              </a:xfrm>
            </p:spPr>
            <p:txBody>
              <a:bodyPr>
                <a:normAutofit fontScale="85000" lnSpcReduction="10000"/>
              </a:bodyPr>
              <a:lstStyle/>
              <a:p>
                <a:pPr marL="0" indent="0">
                  <a:buNone/>
                </a:pPr>
                <a:endParaRPr lang="en-US" sz="2800" dirty="0"/>
              </a:p>
              <a:p>
                <a:r>
                  <a:rPr lang="en-US" sz="2800" dirty="0"/>
                  <a:t>What if we wanted to graph this?  We know that graphs in economics have price on the y-axis and quantity on the x-axis.  Hence the equation we will graph will look something like this:</a:t>
                </a:r>
              </a:p>
              <a:p>
                <a:pPr marL="0" indent="0" algn="ctr">
                  <a:buNone/>
                </a:pPr>
                <a14:m>
                  <m:oMathPara xmlns:m="http://schemas.openxmlformats.org/officeDocument/2006/math">
                    <m:oMathParaPr>
                      <m:jc m:val="centerGroup"/>
                    </m:oMathParaPr>
                    <m:oMath xmlns:m="http://schemas.openxmlformats.org/officeDocument/2006/math">
                      <m:r>
                        <a:rPr lang="en-US" sz="2800" b="0" i="1" smtClean="0">
                          <a:latin typeface="Cambria Math"/>
                        </a:rPr>
                        <m:t>𝑃</m:t>
                      </m:r>
                      <m:r>
                        <a:rPr lang="en-US" sz="2800" b="0" i="1" smtClean="0">
                          <a:latin typeface="Cambria Math"/>
                        </a:rPr>
                        <m:t>=</m:t>
                      </m:r>
                      <m:r>
                        <a:rPr lang="en-US" sz="2800" b="0" i="1" smtClean="0">
                          <a:latin typeface="Cambria Math"/>
                        </a:rPr>
                        <m:t>𝑐</m:t>
                      </m:r>
                      <m:r>
                        <a:rPr lang="en-US" sz="2800" b="0" i="1" smtClean="0">
                          <a:latin typeface="Cambria Math"/>
                        </a:rPr>
                        <m:t>+</m:t>
                      </m:r>
                      <m:r>
                        <a:rPr lang="en-US" sz="2800" b="0" i="1" smtClean="0">
                          <a:latin typeface="Cambria Math"/>
                        </a:rPr>
                        <m:t>𝑑𝑄</m:t>
                      </m:r>
                    </m:oMath>
                  </m:oMathPara>
                </a14:m>
                <a:endParaRPr lang="en-US" sz="2800" dirty="0"/>
              </a:p>
              <a:p>
                <a:r>
                  <a:rPr lang="en-US" sz="2800" dirty="0"/>
                  <a:t>We have two options; invert the equation we found in the last slide or solve from scratch.  Let’s do both!</a:t>
                </a:r>
              </a:p>
              <a:p>
                <a:r>
                  <a:rPr lang="en-US" sz="2800" dirty="0"/>
                  <a:t>From scratch we need to find the y-intercept and slope.  Here the y-intercept would be where quantity is 0 so </a:t>
                </a:r>
                <a:br>
                  <a:rPr lang="en-US" sz="2800" dirty="0"/>
                </a:br>
                <a14:m>
                  <m:oMath xmlns:m="http://schemas.openxmlformats.org/officeDocument/2006/math">
                    <m:r>
                      <a:rPr lang="en-US" sz="2800" b="0" i="1" smtClean="0">
                        <a:latin typeface="Cambria Math"/>
                      </a:rPr>
                      <m:t>𝑐</m:t>
                    </m:r>
                    <m:r>
                      <a:rPr lang="en-US" sz="2800" b="0" i="1" smtClean="0">
                        <a:latin typeface="Cambria Math"/>
                      </a:rPr>
                      <m:t>=3</m:t>
                    </m:r>
                  </m:oMath>
                </a14:m>
                <a:r>
                  <a:rPr lang="en-US" sz="2800" dirty="0"/>
                  <a:t>.  For the slope, again, let’s use rise-over-run:</a:t>
                </a:r>
              </a:p>
              <a:p>
                <a:pPr marL="0" indent="0" algn="ctr">
                  <a:buNone/>
                </a:pPr>
                <a14:m>
                  <m:oMathPara xmlns:m="http://schemas.openxmlformats.org/officeDocument/2006/math">
                    <m:oMathParaPr>
                      <m:jc m:val="centerGroup"/>
                    </m:oMathParaPr>
                    <m:oMath xmlns:m="http://schemas.openxmlformats.org/officeDocument/2006/math">
                      <m:r>
                        <a:rPr lang="en-US" sz="2800" b="0" i="1" smtClean="0">
                          <a:latin typeface="Cambria Math"/>
                        </a:rPr>
                        <m:t>𝑑</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ea typeface="Cambria Math"/>
                            </a:rPr>
                            <m:t>∆</m:t>
                          </m:r>
                          <m:r>
                            <a:rPr lang="en-US" sz="2800" b="0" i="1" smtClean="0">
                              <a:latin typeface="Cambria Math"/>
                              <a:ea typeface="Cambria Math"/>
                            </a:rPr>
                            <m:t>𝑃</m:t>
                          </m:r>
                        </m:num>
                        <m:den>
                          <m:r>
                            <a:rPr lang="en-US" sz="2800" b="0" i="1" smtClean="0">
                              <a:latin typeface="Cambria Math"/>
                              <a:ea typeface="Cambria Math"/>
                            </a:rPr>
                            <m:t>∆</m:t>
                          </m:r>
                          <m:r>
                            <a:rPr lang="en-US" sz="2800" b="0" i="1" smtClean="0">
                              <a:latin typeface="Cambria Math"/>
                              <a:ea typeface="Cambria Math"/>
                            </a:rPr>
                            <m:t>𝑄</m:t>
                          </m:r>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0−3</m:t>
                          </m:r>
                        </m:num>
                        <m:den>
                          <m:r>
                            <a:rPr lang="en-US" sz="2800" b="0" i="1" smtClean="0">
                              <a:latin typeface="Cambria Math"/>
                            </a:rPr>
                            <m:t>6−3</m:t>
                          </m:r>
                        </m:den>
                      </m:f>
                      <m:r>
                        <a:rPr lang="en-US" sz="2800" b="0" i="0"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2</m:t>
                          </m:r>
                        </m:den>
                      </m:f>
                    </m:oMath>
                  </m:oMathPara>
                </a14:m>
                <a:endParaRPr lang="en-US" sz="2800" dirty="0"/>
              </a:p>
              <a:p>
                <a:r>
                  <a:rPr lang="en-US" sz="2800" dirty="0"/>
                  <a:t>So we obtain </a:t>
                </a:r>
                <a14:m>
                  <m:oMath xmlns:m="http://schemas.openxmlformats.org/officeDocument/2006/math">
                    <m:r>
                      <a:rPr lang="en-US" sz="2800" b="1" i="1" smtClean="0">
                        <a:latin typeface="Cambria Math"/>
                      </a:rPr>
                      <m:t>𝑷</m:t>
                    </m:r>
                    <m:r>
                      <a:rPr lang="en-US" sz="2800" b="1" i="1" smtClean="0">
                        <a:latin typeface="Cambria Math"/>
                      </a:rPr>
                      <m:t>=</m:t>
                    </m:r>
                    <m:r>
                      <a:rPr lang="en-US" sz="2800" b="1" i="1" smtClean="0">
                        <a:latin typeface="Cambria Math"/>
                      </a:rPr>
                      <m:t>𝟑</m:t>
                    </m:r>
                    <m:r>
                      <a:rPr lang="en-US" sz="2800" b="1" i="1" smtClean="0">
                        <a:latin typeface="Cambria Math"/>
                      </a:rPr>
                      <m:t>−</m:t>
                    </m:r>
                    <m:f>
                      <m:fPr>
                        <m:ctrlPr>
                          <a:rPr lang="en-US" sz="2800" b="1" i="1" smtClean="0">
                            <a:latin typeface="Cambria Math" panose="02040503050406030204" pitchFamily="18" charset="0"/>
                          </a:rPr>
                        </m:ctrlPr>
                      </m:fPr>
                      <m:num>
                        <m:r>
                          <a:rPr lang="en-US" sz="2800" b="1" i="1" smtClean="0">
                            <a:latin typeface="Cambria Math"/>
                          </a:rPr>
                          <m:t>𝟏</m:t>
                        </m:r>
                      </m:num>
                      <m:den>
                        <m:r>
                          <a:rPr lang="en-US" sz="2800" b="1" i="1" smtClean="0">
                            <a:latin typeface="Cambria Math"/>
                          </a:rPr>
                          <m:t>𝟐</m:t>
                        </m:r>
                      </m:den>
                    </m:f>
                    <m:r>
                      <a:rPr lang="en-US" sz="2800" b="1" i="1" smtClean="0">
                        <a:latin typeface="Cambria Math"/>
                      </a:rPr>
                      <m:t>𝑸</m:t>
                    </m:r>
                  </m:oMath>
                </a14:m>
                <a:r>
                  <a:rPr lang="en-US" sz="2800" dirty="0"/>
                  <a:t>.</a:t>
                </a:r>
                <a:endParaRPr lang="en-US" sz="2800" b="1" dirty="0"/>
              </a:p>
              <a:p>
                <a:pPr marL="0" indent="0" algn="ctr">
                  <a:buNone/>
                </a:pPr>
                <a:endParaRPr lang="en-US" sz="22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6019800"/>
              </a:xfrm>
              <a:blipFill rotWithShape="0">
                <a:blip r:embed="rId3"/>
                <a:stretch>
                  <a:fillRect l="-593" r="-1037"/>
                </a:stretch>
              </a:blipFill>
            </p:spPr>
            <p:txBody>
              <a:bodyPr/>
              <a:lstStyle/>
              <a:p>
                <a:r>
                  <a:rPr lang="en-US">
                    <a:noFill/>
                  </a:rPr>
                  <a:t> </a:t>
                </a:r>
              </a:p>
            </p:txBody>
          </p:sp>
        </mc:Fallback>
      </mc:AlternateContent>
    </p:spTree>
    <p:extLst>
      <p:ext uri="{BB962C8B-B14F-4D97-AF65-F5344CB8AC3E}">
        <p14:creationId xmlns:p14="http://schemas.microsoft.com/office/powerpoint/2010/main" val="1291000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Now let’s apply what we have learned to solve problems in other subjects.</a:t>
            </a:r>
          </a:p>
        </p:txBody>
      </p:sp>
    </p:spTree>
    <p:extLst>
      <p:ext uri="{BB962C8B-B14F-4D97-AF65-F5344CB8AC3E}">
        <p14:creationId xmlns:p14="http://schemas.microsoft.com/office/powerpoint/2010/main" val="32417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 Equation Basics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28400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linear equation?</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4241975" y="2056093"/>
                <a:ext cx="4673425" cy="4200245"/>
              </a:xfrm>
            </p:spPr>
            <p:txBody>
              <a:bodyPr/>
              <a:lstStyle/>
              <a:p>
                <a:r>
                  <a:rPr lang="en-US" dirty="0"/>
                  <a:t>An equation between two variables whose graph is a straight line.</a:t>
                </a:r>
              </a:p>
              <a:p>
                <a:r>
                  <a:rPr lang="en-US" dirty="0"/>
                  <a:t>Forms: </a:t>
                </a:r>
                <a14:m>
                  <m:oMath xmlns:m="http://schemas.openxmlformats.org/officeDocument/2006/math">
                    <m:r>
                      <a:rPr lang="en-US" i="1">
                        <a:solidFill>
                          <a:srgbClr val="FFFF00"/>
                        </a:solidFill>
                        <a:latin typeface="Cambria Math"/>
                      </a:rPr>
                      <m:t>𝑦</m:t>
                    </m:r>
                    <m:r>
                      <a:rPr lang="en-US" i="1">
                        <a:solidFill>
                          <a:srgbClr val="FFFF00"/>
                        </a:solidFill>
                        <a:latin typeface="Cambria Math"/>
                        <a:ea typeface="Cambria Math"/>
                      </a:rPr>
                      <m:t>=</m:t>
                    </m:r>
                    <m:r>
                      <a:rPr lang="en-US" i="1">
                        <a:solidFill>
                          <a:srgbClr val="FFFF00"/>
                        </a:solidFill>
                        <a:latin typeface="Cambria Math"/>
                        <a:ea typeface="Cambria Math"/>
                      </a:rPr>
                      <m:t>𝑚𝑥</m:t>
                    </m:r>
                    <m:r>
                      <a:rPr lang="en-US" i="1">
                        <a:solidFill>
                          <a:srgbClr val="FFFF00"/>
                        </a:solidFill>
                        <a:latin typeface="Cambria Math"/>
                        <a:ea typeface="Cambria Math"/>
                      </a:rPr>
                      <m:t>+</m:t>
                    </m:r>
                    <m:r>
                      <a:rPr lang="en-US" i="1">
                        <a:solidFill>
                          <a:srgbClr val="FFFF00"/>
                        </a:solidFill>
                        <a:latin typeface="Cambria Math"/>
                        <a:ea typeface="Cambria Math"/>
                      </a:rPr>
                      <m:t>𝑏</m:t>
                    </m:r>
                  </m:oMath>
                </a14:m>
                <a:r>
                  <a:rPr lang="en-US" i="1" dirty="0">
                    <a:solidFill>
                      <a:srgbClr val="FF0000"/>
                    </a:solidFill>
                    <a:latin typeface="Cambria Math"/>
                    <a:ea typeface="Cambria Math"/>
                  </a:rPr>
                  <a:t>, </a:t>
                </a:r>
                <a14:m>
                  <m:oMath xmlns:m="http://schemas.openxmlformats.org/officeDocument/2006/math">
                    <m:r>
                      <a:rPr lang="en-US" i="1">
                        <a:solidFill>
                          <a:schemeClr val="tx2"/>
                        </a:solidFill>
                        <a:latin typeface="Cambria Math"/>
                      </a:rPr>
                      <m:t>𝑦</m:t>
                    </m:r>
                    <m:r>
                      <a:rPr lang="en-US" i="1">
                        <a:solidFill>
                          <a:schemeClr val="tx2"/>
                        </a:solidFill>
                        <a:latin typeface="Cambria Math"/>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a:rPr>
                          <m:t>𝑦</m:t>
                        </m:r>
                      </m:e>
                      <m:sub>
                        <m:r>
                          <a:rPr lang="en-US" i="1">
                            <a:solidFill>
                              <a:schemeClr val="tx2"/>
                            </a:solidFill>
                            <a:latin typeface="Cambria Math"/>
                          </a:rPr>
                          <m:t>1</m:t>
                        </m:r>
                      </m:sub>
                    </m:sSub>
                    <m:r>
                      <a:rPr lang="en-US" i="1">
                        <a:solidFill>
                          <a:schemeClr val="tx2"/>
                        </a:solidFill>
                        <a:latin typeface="Cambria Math"/>
                      </a:rPr>
                      <m:t>=</m:t>
                    </m:r>
                    <m:r>
                      <a:rPr lang="en-US" i="1">
                        <a:solidFill>
                          <a:schemeClr val="tx2"/>
                        </a:solidFill>
                        <a:latin typeface="Cambria Math"/>
                      </a:rPr>
                      <m:t>𝑚</m:t>
                    </m:r>
                    <m:r>
                      <a:rPr lang="en-US" i="1">
                        <a:solidFill>
                          <a:schemeClr val="tx2"/>
                        </a:solidFill>
                        <a:latin typeface="Cambria Math"/>
                      </a:rPr>
                      <m:t>(</m:t>
                    </m:r>
                    <m:r>
                      <a:rPr lang="en-US" i="1">
                        <a:solidFill>
                          <a:schemeClr val="tx2"/>
                        </a:solidFill>
                        <a:latin typeface="Cambria Math"/>
                      </a:rPr>
                      <m:t>𝑥</m:t>
                    </m:r>
                    <m:r>
                      <a:rPr lang="en-US" i="1">
                        <a:solidFill>
                          <a:schemeClr val="tx2"/>
                        </a:solidFill>
                        <a:latin typeface="Cambria Math"/>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a:rPr>
                          <m:t>𝑥</m:t>
                        </m:r>
                      </m:e>
                      <m:sub>
                        <m:r>
                          <a:rPr lang="en-US" i="1">
                            <a:solidFill>
                              <a:schemeClr val="tx2"/>
                            </a:solidFill>
                            <a:latin typeface="Cambria Math"/>
                          </a:rPr>
                          <m:t>1</m:t>
                        </m:r>
                      </m:sub>
                    </m:sSub>
                    <m:r>
                      <a:rPr lang="en-US" i="1">
                        <a:solidFill>
                          <a:schemeClr val="tx2"/>
                        </a:solidFill>
                        <a:latin typeface="Cambria Math"/>
                      </a:rPr>
                      <m:t>)</m:t>
                    </m:r>
                  </m:oMath>
                </a14:m>
                <a:r>
                  <a:rPr lang="en-US" dirty="0"/>
                  <a:t>,</a:t>
                </a:r>
                <a:r>
                  <a:rPr lang="en-US" dirty="0">
                    <a:solidFill>
                      <a:schemeClr val="tx2"/>
                    </a:solidFill>
                  </a:rPr>
                  <a:t> </a:t>
                </a:r>
                <a14:m>
                  <m:oMath xmlns:m="http://schemas.openxmlformats.org/officeDocument/2006/math">
                    <m:r>
                      <a:rPr lang="en-US" i="1" dirty="0">
                        <a:solidFill>
                          <a:schemeClr val="accent3"/>
                        </a:solidFill>
                        <a:latin typeface="Cambria Math"/>
                      </a:rPr>
                      <m:t>𝑎𝑥</m:t>
                    </m:r>
                    <m:r>
                      <a:rPr lang="en-US" i="1" dirty="0">
                        <a:solidFill>
                          <a:schemeClr val="accent3"/>
                        </a:solidFill>
                        <a:latin typeface="Cambria Math"/>
                      </a:rPr>
                      <m:t>+</m:t>
                    </m:r>
                    <m:r>
                      <a:rPr lang="en-US" i="1" dirty="0">
                        <a:solidFill>
                          <a:schemeClr val="accent3"/>
                        </a:solidFill>
                        <a:latin typeface="Cambria Math"/>
                      </a:rPr>
                      <m:t>𝑏𝑦</m:t>
                    </m:r>
                    <m:r>
                      <a:rPr lang="en-US" i="1" dirty="0">
                        <a:solidFill>
                          <a:schemeClr val="accent3"/>
                        </a:solidFill>
                        <a:latin typeface="Cambria Math"/>
                      </a:rPr>
                      <m:t>+</m:t>
                    </m:r>
                    <m:r>
                      <a:rPr lang="en-US" i="1" dirty="0">
                        <a:solidFill>
                          <a:schemeClr val="accent3"/>
                        </a:solidFill>
                        <a:latin typeface="Cambria Math"/>
                      </a:rPr>
                      <m:t>𝑐</m:t>
                    </m:r>
                    <m:r>
                      <a:rPr lang="en-US" i="1" dirty="0">
                        <a:solidFill>
                          <a:schemeClr val="accent3"/>
                        </a:solidFill>
                        <a:latin typeface="Cambria Math"/>
                      </a:rPr>
                      <m:t>=0</m:t>
                    </m:r>
                  </m:oMath>
                </a14:m>
                <a:r>
                  <a:rPr lang="en-US" dirty="0">
                    <a:solidFill>
                      <a:schemeClr val="accent3"/>
                    </a:solidFill>
                  </a:rPr>
                  <a:t> </a:t>
                </a:r>
              </a:p>
              <a:p>
                <a:r>
                  <a:rPr lang="en-US" dirty="0"/>
                  <a:t>The above formulas should look familiar.</a:t>
                </a:r>
              </a:p>
              <a:p>
                <a:r>
                  <a:rPr lang="en-US" dirty="0"/>
                  <a:t>Notice for all of them we have 2 variables (x and y) and they form a line when we graph them .</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4241975" y="2056093"/>
                <a:ext cx="4673425" cy="4200245"/>
              </a:xfrm>
              <a:blipFill>
                <a:blip r:embed="rId2"/>
                <a:stretch>
                  <a:fillRect l="-391" t="-726"/>
                </a:stretch>
              </a:blipFill>
            </p:spPr>
            <p:txBody>
              <a:bodyPr/>
              <a:lstStyle/>
              <a:p>
                <a:r>
                  <a:rPr lang="en-US">
                    <a:noFill/>
                  </a:rPr>
                  <a:t> </a:t>
                </a:r>
              </a:p>
            </p:txBody>
          </p:sp>
        </mc:Fallback>
      </mc:AlternateContent>
      <p:pic>
        <p:nvPicPr>
          <p:cNvPr id="1027"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2505001"/>
            <a:ext cx="3298825" cy="330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27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000" b="1" dirty="0"/>
              <a:t>Independent vs Dependent Variables</a:t>
            </a:r>
          </a:p>
        </p:txBody>
      </p:sp>
      <p:sp>
        <p:nvSpPr>
          <p:cNvPr id="3" name="Content Placeholder 2"/>
          <p:cNvSpPr>
            <a:spLocks noGrp="1"/>
          </p:cNvSpPr>
          <p:nvPr>
            <p:ph idx="1"/>
          </p:nvPr>
        </p:nvSpPr>
        <p:spPr/>
        <p:txBody>
          <a:bodyPr/>
          <a:lstStyle/>
          <a:p>
            <a:r>
              <a:rPr lang="en-US" dirty="0"/>
              <a:t>An </a:t>
            </a:r>
            <a:r>
              <a:rPr lang="en-US" u="sng" dirty="0"/>
              <a:t>independent variable</a:t>
            </a:r>
            <a:r>
              <a:rPr lang="en-US" dirty="0"/>
              <a:t> is a variable whose variation does not depend on another.</a:t>
            </a:r>
          </a:p>
          <a:p>
            <a:r>
              <a:rPr lang="en-US" dirty="0"/>
              <a:t>A </a:t>
            </a:r>
            <a:r>
              <a:rPr lang="en-US" u="sng" dirty="0"/>
              <a:t>dependent variable</a:t>
            </a:r>
            <a:r>
              <a:rPr lang="en-US" dirty="0"/>
              <a:t> is a variable whose variation depends on another.</a:t>
            </a:r>
          </a:p>
          <a:p>
            <a:r>
              <a:rPr lang="en-US" dirty="0"/>
              <a:t>In applications, we are typically given the independent variable (either by assumption or we collect data) and must find the dependent variable.</a:t>
            </a:r>
          </a:p>
        </p:txBody>
      </p:sp>
    </p:spTree>
    <p:extLst>
      <p:ext uri="{BB962C8B-B14F-4D97-AF65-F5344CB8AC3E}">
        <p14:creationId xmlns:p14="http://schemas.microsoft.com/office/powerpoint/2010/main" val="256135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364163"/>
              </a:xfrm>
            </p:spPr>
            <p:txBody>
              <a:bodyPr/>
              <a:lstStyle/>
              <a:p>
                <a:pPr marL="0" indent="0">
                  <a:buNone/>
                </a:pPr>
                <a:r>
                  <a:rPr lang="en-US" b="1" u="sng" dirty="0"/>
                  <a:t>Question 1</a:t>
                </a:r>
                <a:r>
                  <a:rPr lang="en-US" dirty="0"/>
                  <a:t>: </a:t>
                </a:r>
              </a:p>
              <a:p>
                <a:pPr marL="0" indent="0">
                  <a:buNone/>
                </a:pPr>
                <a:r>
                  <a:rPr lang="en-US" dirty="0"/>
                  <a:t>Let </a:t>
                </a:r>
                <a14:m>
                  <m:oMath xmlns:m="http://schemas.openxmlformats.org/officeDocument/2006/math">
                    <m:r>
                      <a:rPr lang="en-US" b="0" i="1" smtClean="0">
                        <a:latin typeface="Cambria Math"/>
                      </a:rPr>
                      <m:t>𝑦</m:t>
                    </m:r>
                    <m:r>
                      <a:rPr lang="en-US" b="0" i="1" smtClean="0">
                        <a:latin typeface="Cambria Math"/>
                      </a:rPr>
                      <m:t>=6−3</m:t>
                    </m:r>
                    <m:r>
                      <a:rPr lang="en-US" b="0" i="1" smtClean="0">
                        <a:latin typeface="Cambria Math"/>
                      </a:rPr>
                      <m:t>𝑥</m:t>
                    </m:r>
                  </m:oMath>
                </a14:m>
                <a:r>
                  <a:rPr lang="en-US" dirty="0"/>
                  <a:t>.  Suppose </a:t>
                </a:r>
                <a14:m>
                  <m:oMath xmlns:m="http://schemas.openxmlformats.org/officeDocument/2006/math">
                    <m:r>
                      <a:rPr lang="en-US" b="0" i="1" smtClean="0">
                        <a:latin typeface="Cambria Math"/>
                      </a:rPr>
                      <m:t>𝑥</m:t>
                    </m:r>
                    <m:r>
                      <a:rPr lang="en-US" b="0" i="1" smtClean="0">
                        <a:latin typeface="Cambria Math"/>
                      </a:rPr>
                      <m:t>=2</m:t>
                    </m:r>
                  </m:oMath>
                </a14:m>
                <a:r>
                  <a:rPr lang="en-US" dirty="0"/>
                  <a:t>, what is </a:t>
                </a:r>
                <a14:m>
                  <m:oMath xmlns:m="http://schemas.openxmlformats.org/officeDocument/2006/math">
                    <m:r>
                      <a:rPr lang="en-US" b="0" i="1" smtClean="0">
                        <a:latin typeface="Cambria Math"/>
                      </a:rPr>
                      <m:t>𝑦</m:t>
                    </m:r>
                  </m:oMath>
                </a14:m>
                <a:r>
                  <a:rPr lang="en-US" dirty="0"/>
                  <a:t>? </a:t>
                </a:r>
              </a:p>
              <a:p>
                <a:pPr marL="0" indent="0">
                  <a:buNone/>
                </a:pPr>
                <a:endParaRPr lang="en-US" b="1" u="sng" dirty="0"/>
              </a:p>
              <a:p>
                <a:pPr marL="0" indent="0">
                  <a:buNone/>
                </a:pPr>
                <a:r>
                  <a:rPr lang="en-US" b="1" u="sng" dirty="0"/>
                  <a:t>Solution:</a:t>
                </a:r>
                <a:r>
                  <a:rPr lang="en-US" b="1"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=6−3</m:t>
                      </m:r>
                      <m:r>
                        <a:rPr lang="en-US" i="1">
                          <a:latin typeface="Cambria Math"/>
                        </a:rPr>
                        <m:t>𝑥</m:t>
                      </m:r>
                    </m:oMath>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=6−3</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oMath>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=6−6</m:t>
                      </m:r>
                    </m:oMath>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=0</m:t>
                      </m:r>
                    </m:oMath>
                  </m:oMathPara>
                </a14:m>
                <a:endParaRPr lang="en-US" b="0"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364163"/>
              </a:xfrm>
              <a:blipFill rotWithShape="0">
                <a:blip r:embed="rId3"/>
                <a:stretch>
                  <a:fillRect l="-1852" t="-1477"/>
                </a:stretch>
              </a:blipFill>
            </p:spPr>
            <p:txBody>
              <a:bodyPr/>
              <a:lstStyle/>
              <a:p>
                <a:r>
                  <a:rPr lang="en-US">
                    <a:noFill/>
                  </a:rPr>
                  <a:t> </a:t>
                </a:r>
              </a:p>
            </p:txBody>
          </p:sp>
        </mc:Fallback>
      </mc:AlternateContent>
    </p:spTree>
    <p:extLst>
      <p:ext uri="{BB962C8B-B14F-4D97-AF65-F5344CB8AC3E}">
        <p14:creationId xmlns:p14="http://schemas.microsoft.com/office/powerpoint/2010/main" val="15584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Formulas</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83244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b="1" u="sng" dirty="0"/>
                  <a:t>Question 2</a:t>
                </a:r>
                <a:r>
                  <a:rPr lang="en-US" b="1" dirty="0"/>
                  <a:t>:</a:t>
                </a:r>
              </a:p>
              <a:p>
                <a:pPr marL="0" indent="0">
                  <a:buNone/>
                </a:pPr>
                <a:r>
                  <a:rPr lang="en-US" sz="2800" dirty="0"/>
                  <a:t>You can tell roughly what the temperature (T), in Fahrenheit, is on a summer evening if you hear a cricket chirping and count how many times (N) it chirps in one minute.  Assume the number of chirps if the temperature is </a:t>
                </a:r>
                <a14:m>
                  <m:oMath xmlns:m="http://schemas.openxmlformats.org/officeDocument/2006/math">
                    <m:r>
                      <a:rPr lang="en-US" sz="2800" b="0" i="1" smtClean="0">
                        <a:latin typeface="Cambria Math"/>
                      </a:rPr>
                      <m:t>40</m:t>
                    </m:r>
                    <m:r>
                      <a:rPr lang="en-US" sz="2800" b="0" i="1" smtClean="0">
                        <a:latin typeface="Cambria Math"/>
                        <a:ea typeface="Cambria Math"/>
                      </a:rPr>
                      <m:t>°</m:t>
                    </m:r>
                  </m:oMath>
                </a14:m>
                <a:r>
                  <a:rPr lang="en-US" sz="2800" dirty="0"/>
                  <a:t> or less is 0 and that an increase of 4 chirps per minute results in an increase of </a:t>
                </a:r>
                <a14:m>
                  <m:oMath xmlns:m="http://schemas.openxmlformats.org/officeDocument/2006/math">
                    <m:r>
                      <a:rPr lang="en-US" sz="2800" b="0" i="1" smtClean="0">
                        <a:latin typeface="Cambria Math"/>
                      </a:rPr>
                      <m:t>1</m:t>
                    </m:r>
                    <m:r>
                      <a:rPr lang="en-US" sz="2800" b="0" i="1" smtClean="0">
                        <a:latin typeface="Cambria Math"/>
                        <a:ea typeface="Cambria Math"/>
                      </a:rPr>
                      <m:t>°</m:t>
                    </m:r>
                  </m:oMath>
                </a14:m>
                <a:r>
                  <a:rPr lang="en-US" sz="2800" dirty="0"/>
                  <a:t> (so if chirping increases from 160 per minute to 164 per minute that implies temperature increases from 80 to 81).  Write down a formula relating chirps to temperature.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85800"/>
                <a:ext cx="8229600" cy="5440363"/>
              </a:xfrm>
              <a:blipFill>
                <a:blip r:embed="rId2"/>
                <a:stretch>
                  <a:fillRect l="-1481" t="-673" r="-1556"/>
                </a:stretch>
              </a:blipFill>
            </p:spPr>
            <p:txBody>
              <a:bodyPr/>
              <a:lstStyle/>
              <a:p>
                <a:r>
                  <a:rPr lang="en-US">
                    <a:noFill/>
                  </a:rPr>
                  <a:t> </a:t>
                </a:r>
              </a:p>
            </p:txBody>
          </p:sp>
        </mc:Fallback>
      </mc:AlternateContent>
    </p:spTree>
    <p:extLst>
      <p:ext uri="{BB962C8B-B14F-4D97-AF65-F5344CB8AC3E}">
        <p14:creationId xmlns:p14="http://schemas.microsoft.com/office/powerpoint/2010/main" val="84688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1" u="sng" dirty="0"/>
                  <a:t>Solution</a:t>
                </a:r>
                <a:endParaRPr lang="en-US" dirty="0"/>
              </a:p>
              <a:p>
                <a:pPr marL="0" indent="0">
                  <a:buNone/>
                </a:pPr>
                <a:r>
                  <a:rPr lang="en-US" sz="2800" dirty="0"/>
                  <a:t>Since the increase in temperature due to the increase in chirps is fixed (</a:t>
                </a:r>
                <a14:m>
                  <m:oMath xmlns:m="http://schemas.openxmlformats.org/officeDocument/2006/math">
                    <m:r>
                      <a:rPr lang="en-US" sz="2800" b="0" i="1" smtClean="0">
                        <a:latin typeface="Cambria Math"/>
                      </a:rPr>
                      <m:t>1</m:t>
                    </m:r>
                    <m:r>
                      <a:rPr lang="en-US" sz="2800" b="0" i="1" smtClean="0">
                        <a:latin typeface="Cambria Math"/>
                        <a:ea typeface="Cambria Math"/>
                      </a:rPr>
                      <m:t>°</m:t>
                    </m:r>
                  </m:oMath>
                </a14:m>
                <a:r>
                  <a:rPr lang="en-US" sz="2800" dirty="0"/>
                  <a:t> for 4 chirps), we know this formula will be linear.  What should the slope be?  Since temperature is dependent on chirps, if chirps increase by 1 then temperature will increase by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4</m:t>
                        </m:r>
                      </m:den>
                    </m:f>
                    <m:r>
                      <a:rPr lang="en-US" sz="2800" i="1">
                        <a:latin typeface="Cambria Math"/>
                        <a:ea typeface="Cambria Math"/>
                      </a:rPr>
                      <m:t>°</m:t>
                    </m:r>
                  </m:oMath>
                </a14:m>
                <a:r>
                  <a:rPr lang="en-US" sz="2800" dirty="0"/>
                  <a:t>.  What is the y-intercept?  We know that for a temperature of 40 or lower, chirps are 0.  Hence, 40 must be the y-intercept.  So the formula we need is</a:t>
                </a:r>
              </a:p>
              <a:p>
                <a:pPr marL="0" indent="0" algn="ctr">
                  <a:buNone/>
                </a:pPr>
                <a14:m>
                  <m:oMath xmlns:m="http://schemas.openxmlformats.org/officeDocument/2006/math">
                    <m:r>
                      <a:rPr lang="en-US" sz="2800" b="0" i="1" smtClean="0">
                        <a:latin typeface="Cambria Math"/>
                      </a:rPr>
                      <m:t>𝑇</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4</m:t>
                        </m:r>
                      </m:den>
                    </m:f>
                    <m:r>
                      <a:rPr lang="en-US" sz="2800" b="0" i="1" smtClean="0">
                        <a:latin typeface="Cambria Math"/>
                      </a:rPr>
                      <m:t>𝑁</m:t>
                    </m:r>
                    <m:r>
                      <a:rPr lang="en-US" sz="2800" b="0" i="1" smtClean="0">
                        <a:latin typeface="Cambria Math"/>
                      </a:rPr>
                      <m:t>+40</m:t>
                    </m:r>
                  </m:oMath>
                </a14:m>
                <a:r>
                  <a:rPr lang="en-US" sz="2800" dirty="0"/>
                  <a:t> </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5516563"/>
              </a:xfrm>
              <a:blipFill rotWithShape="0">
                <a:blip r:embed="rId2"/>
                <a:stretch>
                  <a:fillRect l="-1481" t="-1105"/>
                </a:stretch>
              </a:blipFill>
            </p:spPr>
            <p:txBody>
              <a:bodyPr/>
              <a:lstStyle/>
              <a:p>
                <a:r>
                  <a:rPr lang="en-US">
                    <a:noFill/>
                  </a:rPr>
                  <a:t> </a:t>
                </a:r>
              </a:p>
            </p:txBody>
          </p:sp>
        </mc:Fallback>
      </mc:AlternateContent>
    </p:spTree>
    <p:extLst>
      <p:ext uri="{BB962C8B-B14F-4D97-AF65-F5344CB8AC3E}">
        <p14:creationId xmlns:p14="http://schemas.microsoft.com/office/powerpoint/2010/main" val="2526998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2261</TotalTime>
  <Words>1434</Words>
  <Application>Microsoft Office PowerPoint</Application>
  <PresentationFormat>On-screen Show (4:3)</PresentationFormat>
  <Paragraphs>100</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Century Gothic</vt:lpstr>
      <vt:lpstr>Wingdings 3</vt:lpstr>
      <vt:lpstr>Ion</vt:lpstr>
      <vt:lpstr>Linear Equations  in Medical Professions, Chemistry, Geography, Economics, Psychology, Physics and Everyday Life</vt:lpstr>
      <vt:lpstr>Linear Equations</vt:lpstr>
      <vt:lpstr>Linear Equation Basics</vt:lpstr>
      <vt:lpstr>What is a linear equation?</vt:lpstr>
      <vt:lpstr>Independent vs Dependent Variables</vt:lpstr>
      <vt:lpstr>PowerPoint Presentation</vt:lpstr>
      <vt:lpstr>Formulas</vt:lpstr>
      <vt:lpstr>PowerPoint Presentation</vt:lpstr>
      <vt:lpstr>PowerPoint Presentation</vt:lpstr>
      <vt:lpstr>PowerPoint Presentation</vt:lpstr>
      <vt:lpstr>Medical Professions</vt:lpstr>
      <vt:lpstr>Question 3:</vt:lpstr>
      <vt:lpstr>PowerPoint Presentation</vt:lpstr>
      <vt:lpstr>PowerPoint Presentation</vt:lpstr>
      <vt:lpstr>Chemistry</vt:lpstr>
      <vt:lpstr>Scenario</vt:lpstr>
      <vt:lpstr>Solution</vt:lpstr>
      <vt:lpstr>PowerPoint Presentation</vt:lpstr>
      <vt:lpstr>Economics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Equations Applied</dc:title>
  <dc:creator>Ernesto Garcia</dc:creator>
  <cp:lastModifiedBy>Rebecca Blitzer</cp:lastModifiedBy>
  <cp:revision>111</cp:revision>
  <cp:lastPrinted>2018-01-18T14:22:56Z</cp:lastPrinted>
  <dcterms:created xsi:type="dcterms:W3CDTF">2016-09-12T17:48:05Z</dcterms:created>
  <dcterms:modified xsi:type="dcterms:W3CDTF">2020-05-28T16:26:26Z</dcterms:modified>
</cp:coreProperties>
</file>