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61" r:id="rId4"/>
    <p:sldId id="270" r:id="rId5"/>
    <p:sldId id="276" r:id="rId6"/>
    <p:sldId id="264" r:id="rId7"/>
    <p:sldId id="265" r:id="rId8"/>
    <p:sldId id="274" r:id="rId9"/>
    <p:sldId id="275" r:id="rId10"/>
    <p:sldId id="266" r:id="rId11"/>
    <p:sldId id="268" r:id="rId12"/>
    <p:sldId id="281" r:id="rId13"/>
    <p:sldId id="277" r:id="rId14"/>
    <p:sldId id="278" r:id="rId15"/>
    <p:sldId id="279" r:id="rId16"/>
    <p:sldId id="280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Blitzer" userId="14437863c66f6b6d" providerId="LiveId" clId="{A997F48E-1814-4B9B-9D31-33152DCCB0F9}"/>
    <pc:docChg chg="custSel modSld">
      <pc:chgData name="Rebecca Blitzer" userId="14437863c66f6b6d" providerId="LiveId" clId="{A997F48E-1814-4B9B-9D31-33152DCCB0F9}" dt="2020-05-28T15:33:12.560" v="10" actId="313"/>
      <pc:docMkLst>
        <pc:docMk/>
      </pc:docMkLst>
      <pc:sldChg chg="modSp mod">
        <pc:chgData name="Rebecca Blitzer" userId="14437863c66f6b6d" providerId="LiveId" clId="{A997F48E-1814-4B9B-9D31-33152DCCB0F9}" dt="2020-05-28T15:31:51.552" v="3" actId="33524"/>
        <pc:sldMkLst>
          <pc:docMk/>
          <pc:sldMk cId="4133938270" sldId="268"/>
        </pc:sldMkLst>
        <pc:spChg chg="mod">
          <ac:chgData name="Rebecca Blitzer" userId="14437863c66f6b6d" providerId="LiveId" clId="{A997F48E-1814-4B9B-9D31-33152DCCB0F9}" dt="2020-05-28T15:31:51.552" v="3" actId="33524"/>
          <ac:spMkLst>
            <pc:docMk/>
            <pc:sldMk cId="4133938270" sldId="268"/>
            <ac:spMk id="3" creationId="{00000000-0000-0000-0000-000000000000}"/>
          </ac:spMkLst>
        </pc:spChg>
      </pc:sldChg>
      <pc:sldChg chg="modSp mod">
        <pc:chgData name="Rebecca Blitzer" userId="14437863c66f6b6d" providerId="LiveId" clId="{A997F48E-1814-4B9B-9D31-33152DCCB0F9}" dt="2020-05-28T15:30:45.166" v="0" actId="33524"/>
        <pc:sldMkLst>
          <pc:docMk/>
          <pc:sldMk cId="907507794" sldId="274"/>
        </pc:sldMkLst>
        <pc:spChg chg="mod">
          <ac:chgData name="Rebecca Blitzer" userId="14437863c66f6b6d" providerId="LiveId" clId="{A997F48E-1814-4B9B-9D31-33152DCCB0F9}" dt="2020-05-28T15:30:45.166" v="0" actId="33524"/>
          <ac:spMkLst>
            <pc:docMk/>
            <pc:sldMk cId="907507794" sldId="274"/>
            <ac:spMk id="3" creationId="{00000000-0000-0000-0000-000000000000}"/>
          </ac:spMkLst>
        </pc:spChg>
      </pc:sldChg>
      <pc:sldChg chg="modSp mod">
        <pc:chgData name="Rebecca Blitzer" userId="14437863c66f6b6d" providerId="LiveId" clId="{A997F48E-1814-4B9B-9D31-33152DCCB0F9}" dt="2020-05-28T15:31:06.243" v="2" actId="1076"/>
        <pc:sldMkLst>
          <pc:docMk/>
          <pc:sldMk cId="3431883403" sldId="275"/>
        </pc:sldMkLst>
        <pc:picChg chg="mod">
          <ac:chgData name="Rebecca Blitzer" userId="14437863c66f6b6d" providerId="LiveId" clId="{A997F48E-1814-4B9B-9D31-33152DCCB0F9}" dt="2020-05-28T15:31:06.243" v="2" actId="1076"/>
          <ac:picMkLst>
            <pc:docMk/>
            <pc:sldMk cId="3431883403" sldId="275"/>
            <ac:picMk id="4" creationId="{00000000-0000-0000-0000-000000000000}"/>
          </ac:picMkLst>
        </pc:picChg>
      </pc:sldChg>
      <pc:sldChg chg="modSp mod">
        <pc:chgData name="Rebecca Blitzer" userId="14437863c66f6b6d" providerId="LiveId" clId="{A997F48E-1814-4B9B-9D31-33152DCCB0F9}" dt="2020-05-28T15:33:12.560" v="10" actId="313"/>
        <pc:sldMkLst>
          <pc:docMk/>
          <pc:sldMk cId="2062955273" sldId="278"/>
        </pc:sldMkLst>
        <pc:spChg chg="mod">
          <ac:chgData name="Rebecca Blitzer" userId="14437863c66f6b6d" providerId="LiveId" clId="{A997F48E-1814-4B9B-9D31-33152DCCB0F9}" dt="2020-05-28T15:33:12.560" v="10" actId="313"/>
          <ac:spMkLst>
            <pc:docMk/>
            <pc:sldMk cId="2062955273" sldId="27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2305D2D-5551-0440-9F38-0B07B3C24306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A1922A-CB68-4B48-98F1-BA21B5FB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9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4fec7sfqaix1/how-is-math-used-in-football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 In Sports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3755" y="5499275"/>
            <a:ext cx="8825658" cy="861420"/>
          </a:xfrm>
        </p:spPr>
        <p:txBody>
          <a:bodyPr/>
          <a:lstStyle/>
          <a:p>
            <a:pPr algn="r"/>
            <a:r>
              <a:rPr lang="en-US" dirty="0"/>
              <a:t>By: Rebecca </a:t>
            </a:r>
            <a:r>
              <a:rPr lang="en-US" dirty="0" err="1"/>
              <a:t>blitzer</a:t>
            </a:r>
            <a:r>
              <a:rPr lang="en-US" dirty="0"/>
              <a:t> AND Barbara Barone</a:t>
            </a:r>
          </a:p>
        </p:txBody>
      </p:sp>
    </p:spTree>
    <p:extLst>
      <p:ext uri="{BB962C8B-B14F-4D97-AF65-F5344CB8AC3E}">
        <p14:creationId xmlns:p14="http://schemas.microsoft.com/office/powerpoint/2010/main" val="381069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51561" cy="1400530"/>
          </a:xfrm>
        </p:spPr>
        <p:txBody>
          <a:bodyPr/>
          <a:lstStyle/>
          <a:p>
            <a:r>
              <a:rPr lang="en-US" b="1" dirty="0"/>
              <a:t>MATH IN TENNIS:</a:t>
            </a:r>
            <a:br>
              <a:rPr lang="en-US" b="1" dirty="0"/>
            </a:br>
            <a:r>
              <a:rPr lang="en-US" b="1" dirty="0"/>
              <a:t>The Speed of the Serve vs Reaction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2136045"/>
                <a:ext cx="10462273" cy="4195481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US" dirty="0"/>
                  <a:t>At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60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𝑚𝑝h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5280 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88 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=88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 a 60 mph serve would travel from one baseline to the other in less than 1 second. Typical speed range from </a:t>
                </a:r>
                <a:r>
                  <a:rPr lang="en-US" b="1" dirty="0">
                    <a:solidFill>
                      <a:srgbClr val="FFFF00"/>
                    </a:solidFill>
                  </a:rPr>
                  <a:t>100 to 130 miles per hour</a:t>
                </a:r>
                <a:r>
                  <a:rPr lang="en-US" dirty="0"/>
                  <a:t>, but some tennis players serves have surpassed this range!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2136045"/>
                <a:ext cx="10462273" cy="4195481"/>
              </a:xfrm>
              <a:blipFill>
                <a:blip r:embed="rId2"/>
                <a:stretch>
                  <a:fillRect l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tenn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143" y="3825838"/>
            <a:ext cx="4360256" cy="289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32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1048"/>
          </a:xfrm>
        </p:spPr>
        <p:txBody>
          <a:bodyPr/>
          <a:lstStyle/>
          <a:p>
            <a:r>
              <a:rPr lang="en-US" b="1" dirty="0"/>
              <a:t>MATH IN TENNIS:</a:t>
            </a:r>
            <a:br>
              <a:rPr lang="en-US" b="1" dirty="0"/>
            </a:br>
            <a:r>
              <a:rPr lang="en-US" b="1" dirty="0"/>
              <a:t>The Pythagorean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61874"/>
            <a:ext cx="8946541" cy="4195481"/>
          </a:xfrm>
        </p:spPr>
        <p:txBody>
          <a:bodyPr/>
          <a:lstStyle/>
          <a:p>
            <a:r>
              <a:rPr lang="en-US" dirty="0"/>
              <a:t>When a tennis player serves or hits the tennis ball cross- court, they are hitting the ball along the hypotenuse of a right triangle, which means that we can utilize the Pythagorean Theorem to help explain the hit. </a:t>
            </a:r>
          </a:p>
          <a:p>
            <a:r>
              <a:rPr lang="en-US" dirty="0"/>
              <a:t>The maximum distance from one corner of the court to the other is the hypotenuse of the right triangle.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972" y="3784535"/>
            <a:ext cx="5715000" cy="280035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079787" y="4357991"/>
            <a:ext cx="2996119" cy="132296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964218" y="4357991"/>
            <a:ext cx="2992582" cy="685064"/>
          </a:xfrm>
          <a:prstGeom prst="straightConnector1">
            <a:avLst/>
          </a:prstGeom>
          <a:ln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938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BASKETBALL:</a:t>
            </a:r>
            <a:br>
              <a:rPr lang="en-US" b="1" dirty="0"/>
            </a:br>
            <a:r>
              <a:rPr lang="en-US" b="1" dirty="0"/>
              <a:t>Combinatorics,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NBA Draft uses Combinatorics and Probability to determine draft order</a:t>
            </a:r>
          </a:p>
          <a:p>
            <a:r>
              <a:rPr lang="en-US" dirty="0"/>
              <a:t>Coaches formula for drafting players</a:t>
            </a:r>
          </a:p>
          <a:p>
            <a:r>
              <a:rPr lang="en-US" dirty="0"/>
              <a:t>Velocity a basketball plater must throw the ball for it to land in the basket uses trigonometry and angle measures</a:t>
            </a:r>
          </a:p>
        </p:txBody>
      </p:sp>
      <p:pic>
        <p:nvPicPr>
          <p:cNvPr id="4" name="Picture 3" descr="Mark Sanford (basketball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45" y="1615044"/>
            <a:ext cx="2163293" cy="31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7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FOOTBALL</a:t>
            </a:r>
          </a:p>
        </p:txBody>
      </p:sp>
      <p:pic>
        <p:nvPicPr>
          <p:cNvPr id="4" name="Content Placeholder 3" descr="College football - Wikipedi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2" y="1853248"/>
            <a:ext cx="5910982" cy="3669733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7138909" y="1545453"/>
            <a:ext cx="4396341" cy="4200245"/>
          </a:xfrm>
        </p:spPr>
        <p:txBody>
          <a:bodyPr/>
          <a:lstStyle/>
          <a:p>
            <a:r>
              <a:rPr lang="en-US" dirty="0"/>
              <a:t>Roman Numerals are used to denote the Super Bowl</a:t>
            </a:r>
          </a:p>
          <a:p>
            <a:r>
              <a:rPr lang="en-US" dirty="0"/>
              <a:t>Angles are used in offense in the predetermined path in which the receiver runs and in defense when they are trying to determine the best angle of path to tackle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  <a:r>
              <a:rPr lang="en-US" u="sng" dirty="0">
                <a:hlinkClick r:id="rId3"/>
              </a:rPr>
              <a:t>https://prezi.com/4fec7sfqaix1/how-is-math-used-in-football/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91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GOLF:</a:t>
            </a:r>
            <a:br>
              <a:rPr lang="en-US" b="1" dirty="0"/>
            </a:br>
            <a:r>
              <a:rPr lang="en-US" b="1" dirty="0"/>
              <a:t>Geometry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218818" cy="4195481"/>
          </a:xfrm>
        </p:spPr>
        <p:txBody>
          <a:bodyPr/>
          <a:lstStyle/>
          <a:p>
            <a:r>
              <a:rPr lang="en-US" dirty="0"/>
              <a:t>shapes: the ball approximates a sphere.</a:t>
            </a:r>
          </a:p>
          <a:p>
            <a:r>
              <a:rPr lang="en-US" dirty="0"/>
              <a:t> The "dimples” on the ball are circular. </a:t>
            </a:r>
          </a:p>
          <a:p>
            <a:r>
              <a:rPr lang="en-US" dirty="0"/>
              <a:t>The shaft of the club is a cylinder. </a:t>
            </a:r>
          </a:p>
          <a:p>
            <a:r>
              <a:rPr lang="en-US" dirty="0"/>
              <a:t>The face of the club is often trapezoidal. </a:t>
            </a:r>
          </a:p>
          <a:p>
            <a:r>
              <a:rPr lang="en-US" dirty="0"/>
              <a:t>The fairways are roughly rectangular, </a:t>
            </a:r>
          </a:p>
          <a:p>
            <a:r>
              <a:rPr lang="en-US" dirty="0"/>
              <a:t>The sand traps are sometimes circular.</a:t>
            </a:r>
          </a:p>
          <a:p>
            <a:r>
              <a:rPr lang="en-US" dirty="0"/>
              <a:t>circumference of circles, radius and diameter</a:t>
            </a:r>
          </a:p>
          <a:p>
            <a:r>
              <a:rPr lang="en-US" dirty="0"/>
              <a:t>parallel lines</a:t>
            </a:r>
          </a:p>
          <a:p>
            <a:r>
              <a:rPr lang="en-US" dirty="0"/>
              <a:t>Triangles and angle measurement.</a:t>
            </a:r>
          </a:p>
        </p:txBody>
      </p:sp>
      <p:pic>
        <p:nvPicPr>
          <p:cNvPr id="4" name="Picture 3" descr="Free photo: Golfer, Golfing, Tee, Off, Box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045" y="1092530"/>
            <a:ext cx="4599942" cy="342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BOWLING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Arranged in a triangle</a:t>
            </a:r>
          </a:p>
          <a:p>
            <a:r>
              <a:rPr lang="en-US" dirty="0"/>
              <a:t>Kinetic friction  µk=</a:t>
            </a:r>
            <a:r>
              <a:rPr lang="en-US" dirty="0" err="1"/>
              <a:t>Fk</a:t>
            </a:r>
            <a:r>
              <a:rPr lang="en-US" dirty="0"/>
              <a:t>/mg. </a:t>
            </a:r>
            <a:r>
              <a:rPr lang="en-US" i="1" dirty="0"/>
              <a:t>µk</a:t>
            </a:r>
            <a:r>
              <a:rPr lang="en-US" dirty="0"/>
              <a:t> stands for the coefficient of kinetic friction and </a:t>
            </a:r>
            <a:r>
              <a:rPr lang="en-US" i="1" dirty="0" err="1"/>
              <a:t>Fk</a:t>
            </a:r>
            <a:r>
              <a:rPr lang="en-US" dirty="0"/>
              <a:t> stands for the Force due to kinetic friction, </a:t>
            </a:r>
            <a:r>
              <a:rPr lang="en-US" i="1" dirty="0"/>
              <a:t>m</a:t>
            </a:r>
            <a:r>
              <a:rPr lang="en-US" dirty="0"/>
              <a:t> is the mass of the ball and </a:t>
            </a:r>
            <a:r>
              <a:rPr lang="en-US" i="1" dirty="0"/>
              <a:t>g</a:t>
            </a:r>
            <a:r>
              <a:rPr lang="en-US" dirty="0"/>
              <a:t> stands for gravity.</a:t>
            </a:r>
          </a:p>
          <a:p>
            <a:r>
              <a:rPr lang="en-US" dirty="0"/>
              <a:t>p (momentum) = mass (m) times velocity (v).</a:t>
            </a:r>
          </a:p>
        </p:txBody>
      </p:sp>
      <p:pic>
        <p:nvPicPr>
          <p:cNvPr id="4" name="Picture 3" descr="Rolly Pol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46" y="3420587"/>
            <a:ext cx="3770416" cy="282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8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SOCCER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goalkeeper needs to know </a:t>
            </a:r>
            <a:br>
              <a:rPr lang="en-US" dirty="0"/>
            </a:br>
            <a:r>
              <a:rPr lang="en-US" dirty="0"/>
              <a:t>where to stand and uses the angle </a:t>
            </a:r>
            <a:br>
              <a:rPr lang="en-US" dirty="0"/>
            </a:br>
            <a:r>
              <a:rPr lang="en-US" dirty="0"/>
              <a:t>bisector of the line from the player </a:t>
            </a:r>
            <a:br>
              <a:rPr lang="en-US" dirty="0"/>
            </a:br>
            <a:r>
              <a:rPr lang="en-US" dirty="0"/>
              <a:t>to the goal post  </a:t>
            </a:r>
          </a:p>
          <a:p>
            <a:r>
              <a:rPr lang="en-US" dirty="0"/>
              <a:t>The ball is the intersection </a:t>
            </a:r>
            <a:br>
              <a:rPr lang="en-US" dirty="0"/>
            </a:br>
            <a:r>
              <a:rPr lang="en-US" dirty="0"/>
              <a:t>of two Platonic solids</a:t>
            </a:r>
          </a:p>
          <a:p>
            <a:r>
              <a:rPr lang="en-US" dirty="0"/>
              <a:t>The player needs to know how </a:t>
            </a:r>
            <a:br>
              <a:rPr lang="en-US" dirty="0"/>
            </a:br>
            <a:r>
              <a:rPr lang="en-US" dirty="0"/>
              <a:t>much exertion to get the ball </a:t>
            </a:r>
            <a:br>
              <a:rPr lang="en-US" dirty="0"/>
            </a:br>
            <a:r>
              <a:rPr lang="en-US" dirty="0"/>
              <a:t>away as well as speed and velocity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ssociation football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89" y="2707575"/>
            <a:ext cx="5069891" cy="34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55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BASEBALL:  </a:t>
            </a:r>
            <a:br>
              <a:rPr lang="en-US" b="1" dirty="0"/>
            </a:br>
            <a:r>
              <a:rPr lang="en-US" b="1" dirty="0"/>
              <a:t>Ratio and proportion and rounding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pitcher’s “earned run average,” number of runs in a specified number of innings, or more commonly known as his ERA. </a:t>
            </a:r>
          </a:p>
          <a:p>
            <a:pPr marL="0" indent="0">
              <a:buNone/>
            </a:pPr>
            <a:r>
              <a:rPr lang="en-US" dirty="0"/>
              <a:t>Win-loss percentages</a:t>
            </a:r>
          </a:p>
          <a:p>
            <a:pPr marL="0" indent="0">
              <a:buNone/>
            </a:pPr>
            <a:r>
              <a:rPr lang="en-US" dirty="0"/>
              <a:t>Ratio and proportion</a:t>
            </a:r>
          </a:p>
          <a:p>
            <a:pPr marL="0" indent="0">
              <a:buNone/>
            </a:pPr>
            <a:r>
              <a:rPr lang="en-US" dirty="0"/>
              <a:t>Rounding to two decimal places</a:t>
            </a:r>
          </a:p>
        </p:txBody>
      </p:sp>
      <p:pic>
        <p:nvPicPr>
          <p:cNvPr id="4" name="Picture 3" descr="Chris Taylor (baseball)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40" y="2653903"/>
            <a:ext cx="2531808" cy="37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18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HOCKEY: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2" y="1413164"/>
                <a:ext cx="9403742" cy="483523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Translating to algebra</a:t>
                </a:r>
              </a:p>
              <a:p>
                <a:r>
                  <a:rPr lang="en-US" sz="2400" dirty="0"/>
                  <a:t>Solving equations and inequalities</a:t>
                </a:r>
              </a:p>
              <a:p>
                <a:r>
                  <a:rPr lang="en-US" sz="2400" dirty="0"/>
                  <a:t>The hockey team needs 60 points to make the playoffs</a:t>
                </a:r>
              </a:p>
              <a:p>
                <a:r>
                  <a:rPr lang="en-US" sz="2400" dirty="0"/>
                  <a:t>Wins,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400" dirty="0"/>
                  <a:t>is worth 2 points </a:t>
                </a:r>
              </a:p>
              <a:p>
                <a:r>
                  <a:rPr lang="en-US" sz="2400" dirty="0"/>
                  <a:t>Ties,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worth 1 point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𝟔𝟎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2" y="1413164"/>
                <a:ext cx="9403742" cy="4835235"/>
              </a:xfrm>
              <a:blipFill>
                <a:blip r:embed="rId2"/>
                <a:stretch>
                  <a:fillRect l="-518" t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HOCKEY - PoAcHIng eaGlE$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4" y="2980766"/>
            <a:ext cx="3568304" cy="293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00265"/>
          </a:xfrm>
        </p:spPr>
        <p:txBody>
          <a:bodyPr/>
          <a:lstStyle/>
          <a:p>
            <a:r>
              <a:rPr lang="en-US" b="1" dirty="0"/>
              <a:t>MATH IN TRACK AND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76" y="1152983"/>
            <a:ext cx="8946541" cy="48998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Inner runners distances =  outer runners distances</a:t>
            </a:r>
          </a:p>
          <a:p>
            <a:r>
              <a:rPr lang="en-US" dirty="0"/>
              <a:t>Meter marks are staggered to make the running </a:t>
            </a:r>
            <a:br>
              <a:rPr lang="en-US" dirty="0"/>
            </a:br>
            <a:r>
              <a:rPr lang="en-US" dirty="0"/>
              <a:t>distances equal, although the finish line is one </a:t>
            </a:r>
            <a:br>
              <a:rPr lang="en-US" dirty="0"/>
            </a:br>
            <a:r>
              <a:rPr lang="en-US" dirty="0"/>
              <a:t>line for all of the runners.</a:t>
            </a:r>
          </a:p>
          <a:p>
            <a:r>
              <a:rPr lang="en-US" dirty="0"/>
              <a:t>Calculating allowances for the weather  </a:t>
            </a:r>
            <a:br>
              <a:rPr lang="en-US" dirty="0"/>
            </a:br>
            <a:r>
              <a:rPr lang="en-US" dirty="0"/>
              <a:t>conditions on the track for that day,</a:t>
            </a:r>
            <a:br>
              <a:rPr lang="en-US" dirty="0"/>
            </a:br>
            <a:r>
              <a:rPr lang="en-US" dirty="0"/>
              <a:t> i.e. energy cost of air</a:t>
            </a:r>
            <a:br>
              <a:rPr lang="en-US" dirty="0"/>
            </a:br>
            <a:r>
              <a:rPr lang="en-US" dirty="0"/>
              <a:t> resistance.</a:t>
            </a:r>
          </a:p>
          <a:p>
            <a:r>
              <a:rPr lang="en-US" dirty="0"/>
              <a:t>Runners must pace themselves if they are in a race </a:t>
            </a:r>
            <a:br>
              <a:rPr lang="en-US" dirty="0"/>
            </a:br>
            <a:r>
              <a:rPr lang="en-US" dirty="0"/>
              <a:t>or they could easily become winded and not </a:t>
            </a:r>
            <a:br>
              <a:rPr lang="en-US" dirty="0"/>
            </a:br>
            <a:r>
              <a:rPr lang="en-US" dirty="0"/>
              <a:t>perform as well as they should.</a:t>
            </a:r>
          </a:p>
          <a:p>
            <a:r>
              <a:rPr lang="en-US" dirty="0"/>
              <a:t>Runners with a best 5,000 meter/3-mile time </a:t>
            </a:r>
            <a:br>
              <a:rPr lang="en-US" dirty="0"/>
            </a:br>
            <a:r>
              <a:rPr lang="en-US" dirty="0"/>
              <a:t>of 15 minutes would have problems if they </a:t>
            </a:r>
            <a:br>
              <a:rPr lang="en-US" dirty="0"/>
            </a:br>
            <a:r>
              <a:rPr lang="en-US" dirty="0"/>
              <a:t>completed the first two laps in less than</a:t>
            </a:r>
            <a:br>
              <a:rPr lang="en-US" dirty="0"/>
            </a:br>
            <a:r>
              <a:rPr lang="en-US" dirty="0"/>
              <a:t> two minutes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Shapewear Becomes Activewear | IN FORM®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579" y="1567279"/>
            <a:ext cx="5055064" cy="33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1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727742" cy="1400530"/>
          </a:xfrm>
        </p:spPr>
        <p:txBody>
          <a:bodyPr/>
          <a:lstStyle/>
          <a:p>
            <a:r>
              <a:rPr lang="en-US" b="1" dirty="0"/>
              <a:t>MATH IN TENNIS </a:t>
            </a:r>
            <a:r>
              <a:rPr lang="en-US" sz="1800" dirty="0"/>
              <a:t>(adapted from Math Anyone by Reyes and Reyes)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166859" cy="4195481"/>
          </a:xfrm>
        </p:spPr>
        <p:txBody>
          <a:bodyPr/>
          <a:lstStyle/>
          <a:p>
            <a:r>
              <a:rPr lang="en-US" dirty="0"/>
              <a:t>In tennis, math is EVERYWHERE.</a:t>
            </a:r>
          </a:p>
          <a:p>
            <a:r>
              <a:rPr lang="en-US" dirty="0"/>
              <a:t>We use geometry (congruence and similarity), measurement (perimeter and area), Pythagorean Theorem, ratio and proportion, algebra and probability. </a:t>
            </a:r>
          </a:p>
          <a:p>
            <a:r>
              <a:rPr lang="en-US" dirty="0"/>
              <a:t> In doing so, we use whole numbers, fractions, decimals, and </a:t>
            </a:r>
            <a:r>
              <a:rPr lang="en-US" dirty="0" err="1"/>
              <a:t>percents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46" y="1853248"/>
            <a:ext cx="5715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0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0015" cy="1055240"/>
          </a:xfrm>
        </p:spPr>
        <p:txBody>
          <a:bodyPr/>
          <a:lstStyle/>
          <a:p>
            <a:r>
              <a:rPr lang="en-US" sz="3200" b="1" dirty="0"/>
              <a:t>MATH IN TENNIS:</a:t>
            </a:r>
            <a:br>
              <a:rPr lang="en-US" sz="3200" b="1" dirty="0"/>
            </a:br>
            <a:r>
              <a:rPr lang="en-US" sz="3200" b="1" dirty="0"/>
              <a:t>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83" y="1780674"/>
            <a:ext cx="9403742" cy="4408987"/>
          </a:xfrm>
        </p:spPr>
        <p:txBody>
          <a:bodyPr/>
          <a:lstStyle/>
          <a:p>
            <a:r>
              <a:rPr lang="en-US" dirty="0"/>
              <a:t>The tennis courts, themselves, are rectangles.</a:t>
            </a:r>
          </a:p>
          <a:p>
            <a:pPr lvl="1"/>
            <a:r>
              <a:rPr lang="en-US" dirty="0"/>
              <a:t>On a tennis court there are “obvious and embedded rectangles.”</a:t>
            </a:r>
          </a:p>
          <a:p>
            <a:pPr marL="457200" lvl="1" indent="0">
              <a:buNone/>
            </a:pPr>
            <a:r>
              <a:rPr lang="en-US" dirty="0"/>
              <a:t>	How many rectangles can you find in this green tennis court?</a:t>
            </a:r>
          </a:p>
          <a:p>
            <a:pPr marL="457200" lvl="1" indent="0">
              <a:buNone/>
            </a:pPr>
            <a:r>
              <a:rPr lang="en-US" dirty="0"/>
              <a:t>	There are 31!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972" y="3562062"/>
            <a:ext cx="5715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7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92" y="1039804"/>
            <a:ext cx="7481356" cy="1400530"/>
          </a:xfrm>
        </p:spPr>
        <p:txBody>
          <a:bodyPr/>
          <a:lstStyle/>
          <a:p>
            <a:r>
              <a:rPr lang="en-US" b="1" dirty="0"/>
              <a:t>MATH IN TENNIS:  </a:t>
            </a:r>
            <a:br>
              <a:rPr lang="en-US" b="1" dirty="0"/>
            </a:br>
            <a:r>
              <a:rPr lang="en-US" b="1" dirty="0"/>
              <a:t>Congruence and Symmetry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202" y="2662519"/>
            <a:ext cx="8946541" cy="4195481"/>
          </a:xfrm>
        </p:spPr>
        <p:txBody>
          <a:bodyPr/>
          <a:lstStyle/>
          <a:p>
            <a:r>
              <a:rPr lang="en-US" dirty="0"/>
              <a:t>One side of the court is the mirror image of the other.</a:t>
            </a:r>
          </a:p>
          <a:p>
            <a:r>
              <a:rPr lang="en-US" dirty="0"/>
              <a:t>The net serves as one line of symmetry</a:t>
            </a:r>
          </a:p>
          <a:p>
            <a:r>
              <a:rPr lang="en-US" dirty="0"/>
              <a:t>The centerline provides a second line of symmetry for both sides of the court. </a:t>
            </a:r>
          </a:p>
          <a:p>
            <a:r>
              <a:rPr lang="en-US" dirty="0"/>
              <a:t>Each rectangle on one side of the net has a congruent rectangle on the other. </a:t>
            </a:r>
          </a:p>
          <a:p>
            <a:r>
              <a:rPr lang="en-US" dirty="0"/>
              <a:t>Every shape on one side of the court has a congruent shape on the other side of the court.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538" y="893867"/>
            <a:ext cx="3447353" cy="169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18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TENNIS:</a:t>
            </a:r>
            <a:br>
              <a:rPr lang="en-US" b="1" dirty="0"/>
            </a:br>
            <a:r>
              <a:rPr lang="en-US" b="1" dirty="0"/>
              <a:t>Perimeter and Area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tennis courts have the same dimensions (whether it be clay, grass, hard, or carpet).</a:t>
            </a:r>
          </a:p>
          <a:p>
            <a:r>
              <a:rPr lang="en-US" dirty="0"/>
              <a:t>If a player has to run the long lines from baseline to baseline or one side to the other, they need to take into consider the perimeter of half of the court.</a:t>
            </a:r>
          </a:p>
          <a:p>
            <a:r>
              <a:rPr lang="en-US" dirty="0"/>
              <a:t>Ever wonder how much of the court is covered by each player?  We need to find the area in order to compute this.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06" y="4705721"/>
            <a:ext cx="4123584" cy="20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07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MATH IN TENNIS:</a:t>
            </a:r>
            <a:br>
              <a:rPr lang="en-US" b="1" dirty="0"/>
            </a:br>
            <a:r>
              <a:rPr lang="en-US" b="1" dirty="0"/>
              <a:t>Probability 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one can determine whether they will be able to hit the ball in a certain area is a probability question and is based on the area of the different parts of the court.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138" y="3298030"/>
            <a:ext cx="6021162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83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971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Wingdings 3</vt:lpstr>
      <vt:lpstr>Ion</vt:lpstr>
      <vt:lpstr>Mathematics In Sports </vt:lpstr>
      <vt:lpstr>MATH IN BASEBALL:   Ratio and proportion and rounding </vt:lpstr>
      <vt:lpstr>MATH IN HOCKEY:</vt:lpstr>
      <vt:lpstr>MATH IN TRACK AND FIELD</vt:lpstr>
      <vt:lpstr>MATH IN TENNIS (adapted from Math Anyone by Reyes and Reyes)</vt:lpstr>
      <vt:lpstr>MATH IN TENNIS: Geometry</vt:lpstr>
      <vt:lpstr>MATH IN TENNIS:   Congruence and Symmetry</vt:lpstr>
      <vt:lpstr>MATH IN TENNIS: Perimeter and Area</vt:lpstr>
      <vt:lpstr>MATH IN TENNIS: Probability  </vt:lpstr>
      <vt:lpstr>MATH IN TENNIS: The Speed of the Serve vs Reaction Time</vt:lpstr>
      <vt:lpstr>MATH IN TENNIS: The Pythagorean Theorem</vt:lpstr>
      <vt:lpstr>MATH IN BASKETBALL: Combinatorics, Probability</vt:lpstr>
      <vt:lpstr>MATH IN FOOTBALL</vt:lpstr>
      <vt:lpstr>MATH IN GOLF: Geometry and Integers</vt:lpstr>
      <vt:lpstr>MATH IN BOWLING</vt:lpstr>
      <vt:lpstr>MATH IN SOCCER</vt:lpstr>
    </vt:vector>
  </TitlesOfParts>
  <Company>Hunter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In Sports</dc:title>
  <dc:creator>Rebecca Blitzer</dc:creator>
  <cp:lastModifiedBy>Rebecca Blitzer</cp:lastModifiedBy>
  <cp:revision>74</cp:revision>
  <cp:lastPrinted>2020-02-25T23:21:08Z</cp:lastPrinted>
  <dcterms:created xsi:type="dcterms:W3CDTF">2017-06-19T15:45:30Z</dcterms:created>
  <dcterms:modified xsi:type="dcterms:W3CDTF">2020-05-28T15:33:16Z</dcterms:modified>
</cp:coreProperties>
</file>