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59" r:id="rId6"/>
    <p:sldId id="260" r:id="rId7"/>
    <p:sldId id="277" r:id="rId8"/>
    <p:sldId id="262" r:id="rId9"/>
    <p:sldId id="283" r:id="rId10"/>
    <p:sldId id="264" r:id="rId11"/>
    <p:sldId id="278" r:id="rId12"/>
    <p:sldId id="282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80" r:id="rId23"/>
    <p:sldId id="274" r:id="rId24"/>
    <p:sldId id="275" r:id="rId25"/>
    <p:sldId id="276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00" autoAdjust="0"/>
  </p:normalViewPr>
  <p:slideViewPr>
    <p:cSldViewPr>
      <p:cViewPr varScale="1">
        <p:scale>
          <a:sx n="54" d="100"/>
          <a:sy n="54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5F49534-B336-41A2-9397-8AEA59DC5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Tuesday Mar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4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78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1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4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C1A20-9A48-4E07-8238-535CFC835F7B}" type="slidenum">
              <a:rPr lang="en-US"/>
              <a:pPr/>
              <a:t>14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Bring a slinky </a:t>
            </a:r>
          </a:p>
        </p:txBody>
      </p:sp>
    </p:spTree>
    <p:extLst>
      <p:ext uri="{BB962C8B-B14F-4D97-AF65-F5344CB8AC3E}">
        <p14:creationId xmlns:p14="http://schemas.microsoft.com/office/powerpoint/2010/main" val="576155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63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2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DC6A4-84D1-4838-95A7-34EC6CC4156A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Bring Jumprope</a:t>
            </a:r>
          </a:p>
        </p:txBody>
      </p:sp>
    </p:spTree>
    <p:extLst>
      <p:ext uri="{BB962C8B-B14F-4D97-AF65-F5344CB8AC3E}">
        <p14:creationId xmlns:p14="http://schemas.microsoft.com/office/powerpoint/2010/main" val="3602849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4A813-CD5E-41EF-9531-F1DB4256DA67}" type="slidenum">
              <a:rPr lang="en-US"/>
              <a:pPr/>
              <a:t>18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0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9E276-8310-45FF-95CE-2FC76968680C}" type="slidenum">
              <a:rPr lang="en-US"/>
              <a:pPr/>
              <a:t>19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 online demo</a:t>
            </a:r>
          </a:p>
        </p:txBody>
      </p:sp>
    </p:spTree>
    <p:extLst>
      <p:ext uri="{BB962C8B-B14F-4D97-AF65-F5344CB8AC3E}">
        <p14:creationId xmlns:p14="http://schemas.microsoft.com/office/powerpoint/2010/main" val="97912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2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9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5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7510D-6A05-46B4-BBF7-4A1E75C205C8}" type="slidenum">
              <a:rPr lang="en-US"/>
              <a:pPr/>
              <a:t>23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48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37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D5F88-9E1C-4321-90FB-748A1B09A624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7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02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3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9534-B336-41A2-9397-8AEA59DC5A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0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7A997-12E4-43F0-B8A1-B4784C8ED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C74D3-F5D2-4924-B5DC-B51EF8CE3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3836D-8F4E-4049-805E-251E22F80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F8EFDA-74C9-4183-8825-EF73CC070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882A4C-3C1D-45DD-8D39-E77C11A224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43647D-E5E0-42A3-9744-A008B08A7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A26B-8967-4401-A452-204138251E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5BCF1-E9A3-4B6F-929C-828DC29431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9DA69-948A-40D9-B91D-F773E5F7C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D6EB2-34A2-4469-A600-762D72698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78D42-9904-41B6-8E18-2B2A77600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E8B6A-92BE-42D6-94B3-22EC4FD87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D714-391B-480F-808E-78311BB37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4F8D6-D574-4796-8DBF-D5FFDBEA1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F00FFE-BB07-423A-8DEE-7D05C7A985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1981200"/>
            <a:ext cx="9448800" cy="2667000"/>
          </a:xfrm>
        </p:spPr>
        <p:txBody>
          <a:bodyPr/>
          <a:lstStyle/>
          <a:p>
            <a:r>
              <a:rPr lang="en-US" sz="3200" b="1" u="sng" dirty="0"/>
              <a:t>Today</a:t>
            </a:r>
            <a:r>
              <a:rPr lang="en-US" sz="3200" b="1" u="sng" dirty="0" smtClean="0"/>
              <a:t>:</a:t>
            </a:r>
            <a:br>
              <a:rPr lang="en-US" sz="3200" b="1" u="sng" dirty="0" smtClean="0"/>
            </a:b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3200" b="1" dirty="0" smtClean="0">
                <a:solidFill>
                  <a:srgbClr val="00B0F0"/>
                </a:solidFill>
              </a:rPr>
              <a:t> Chap 19 (Vibrations and Waves)</a:t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b="1" dirty="0">
                <a:solidFill>
                  <a:srgbClr val="00B0F0"/>
                </a:solidFill>
              </a:rPr>
              <a:t/>
            </a:r>
            <a:br>
              <a:rPr lang="en-US" sz="3200" b="1" dirty="0">
                <a:solidFill>
                  <a:srgbClr val="00B0F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Looking ahead: Midterm 2 Nov 18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(on </a:t>
            </a:r>
            <a:r>
              <a:rPr lang="en-US" sz="3200" dirty="0" err="1" smtClean="0">
                <a:solidFill>
                  <a:srgbClr val="00B050"/>
                </a:solidFill>
              </a:rPr>
              <a:t>Chs</a:t>
            </a:r>
            <a:r>
              <a:rPr lang="en-US" sz="3200" dirty="0" smtClean="0">
                <a:solidFill>
                  <a:srgbClr val="00B050"/>
                </a:solidFill>
              </a:rPr>
              <a:t> 9, 11, 13, 14, 15, 19, 20, 22 probably)</a:t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>
                <a:solidFill>
                  <a:srgbClr val="00B0F0"/>
                </a:solidFill>
              </a:rPr>
              <a:t/>
            </a:r>
            <a:br>
              <a:rPr lang="en-US" sz="3200" dirty="0">
                <a:solidFill>
                  <a:srgbClr val="00B0F0"/>
                </a:solidFill>
              </a:rPr>
            </a:br>
            <a:r>
              <a:rPr lang="en-US" sz="3200" b="1" dirty="0" smtClean="0">
                <a:solidFill>
                  <a:srgbClr val="00B0F0"/>
                </a:solidFill>
              </a:rPr>
              <a:t/>
            </a:r>
            <a:br>
              <a:rPr lang="en-US" sz="3200" b="1" dirty="0" smtClean="0">
                <a:solidFill>
                  <a:srgbClr val="00B0F0"/>
                </a:solidFill>
              </a:rPr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1000" y="533400"/>
            <a:ext cx="8458200" cy="53340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/>
              <a:t>Question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/>
              <a:t>If a water wave oscillates up and down two times each second, and distance between crests is 3 m, what is its frequency, wavelength, and speed?</a:t>
            </a:r>
          </a:p>
          <a:p>
            <a:endParaRPr lang="en-US" sz="2400"/>
          </a:p>
          <a:p>
            <a:endParaRPr lang="en-US" sz="2400"/>
          </a:p>
          <a:p>
            <a:pPr>
              <a:buFontTx/>
              <a:buNone/>
            </a:pPr>
            <a:r>
              <a:rPr lang="en-US" sz="2400"/>
              <a:t>	</a:t>
            </a:r>
            <a:r>
              <a:rPr lang="en-US" sz="2400">
                <a:solidFill>
                  <a:srgbClr val="800080"/>
                </a:solidFill>
              </a:rPr>
              <a:t>Frequency = </a:t>
            </a:r>
            <a:r>
              <a:rPr lang="en-US" sz="2400" u="sng">
                <a:solidFill>
                  <a:srgbClr val="800080"/>
                </a:solidFill>
              </a:rPr>
              <a:t>2 Hz</a:t>
            </a:r>
            <a:r>
              <a:rPr lang="en-US" sz="2400">
                <a:solidFill>
                  <a:srgbClr val="800080"/>
                </a:solidFill>
              </a:rPr>
              <a:t>, Wavelength = </a:t>
            </a:r>
            <a:r>
              <a:rPr lang="en-US" sz="2400" u="sng">
                <a:solidFill>
                  <a:srgbClr val="800080"/>
                </a:solidFill>
              </a:rPr>
              <a:t>3 m</a:t>
            </a:r>
            <a:r>
              <a:rPr lang="en-US" sz="2400">
                <a:solidFill>
                  <a:srgbClr val="800080"/>
                </a:solidFill>
              </a:rPr>
              <a:t>, Speed = </a:t>
            </a:r>
            <a:r>
              <a:rPr lang="en-US" sz="2400" u="sng">
                <a:solidFill>
                  <a:srgbClr val="800080"/>
                </a:solidFill>
              </a:rPr>
              <a:t>6 m/s</a:t>
            </a:r>
            <a:endParaRPr lang="en-US" sz="2400" u="sng"/>
          </a:p>
          <a:p>
            <a:pPr>
              <a:buFontTx/>
              <a:buNone/>
            </a:pPr>
            <a:endParaRPr lang="en-US" sz="24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306" y="0"/>
            <a:ext cx="8229600" cy="1143000"/>
          </a:xfrm>
        </p:spPr>
        <p:txBody>
          <a:bodyPr/>
          <a:lstStyle/>
          <a:p>
            <a:r>
              <a:rPr lang="en-US" sz="3200" u="sng"/>
              <a:t>Clicker Question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0306" y="865282"/>
            <a:ext cx="8153400" cy="4525963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FontTx/>
              <a:buNone/>
            </a:pPr>
            <a:r>
              <a:rPr lang="en-US" sz="1600" dirty="0"/>
              <a:t> </a:t>
            </a:r>
            <a:r>
              <a:rPr lang="en-US" sz="2000" dirty="0"/>
              <a:t>A mosquito flaps its wings 600 vibrations per second which produces the annoying 600-Hz buzz. How far does the sound travel between wing beats? i.e. calculate the wavelength of the mosquito’s sound. </a:t>
            </a:r>
          </a:p>
          <a:p>
            <a:pPr marL="609600" indent="-609600">
              <a:buFontTx/>
              <a:buNone/>
            </a:pPr>
            <a:r>
              <a:rPr lang="en-US" sz="2000" dirty="0"/>
              <a:t>Assume the speed of sound is 340 m/s.</a:t>
            </a:r>
          </a:p>
          <a:p>
            <a:pPr marL="609600" indent="-609600">
              <a:buFontTx/>
              <a:buAutoNum type="alphaUcParenR"/>
            </a:pPr>
            <a:r>
              <a:rPr lang="en-US" sz="2000" dirty="0"/>
              <a:t>600 m</a:t>
            </a:r>
          </a:p>
          <a:p>
            <a:pPr marL="609600" indent="-609600">
              <a:buFontTx/>
              <a:buAutoNum type="alphaUcParenR"/>
            </a:pPr>
            <a:r>
              <a:rPr lang="en-US" sz="2000" dirty="0"/>
              <a:t>340 m</a:t>
            </a:r>
          </a:p>
          <a:p>
            <a:pPr marL="609600" indent="-609600">
              <a:buFontTx/>
              <a:buNone/>
            </a:pPr>
            <a:r>
              <a:rPr lang="en-US" sz="2000" dirty="0"/>
              <a:t>C)     340 x 600  m  = 204 km </a:t>
            </a:r>
          </a:p>
          <a:p>
            <a:pPr marL="609600" indent="-609600">
              <a:buFontTx/>
              <a:buNone/>
            </a:pPr>
            <a:r>
              <a:rPr lang="en-US" sz="2000" dirty="0"/>
              <a:t>D) (340/600) m = 57cm</a:t>
            </a:r>
          </a:p>
          <a:p>
            <a:pPr marL="609600" indent="-609600">
              <a:buFontTx/>
              <a:buNone/>
            </a:pPr>
            <a:r>
              <a:rPr lang="en-US" sz="2000" dirty="0"/>
              <a:t>E) (600/340) m = 1.76m</a:t>
            </a:r>
            <a:endParaRPr lang="en-US" sz="1600" dirty="0"/>
          </a:p>
          <a:p>
            <a:pPr marL="609600" indent="-609600">
              <a:buFontTx/>
              <a:buNone/>
            </a:pPr>
            <a:endParaRPr lang="en-US" sz="1600" dirty="0"/>
          </a:p>
          <a:p>
            <a:pPr marL="609600" indent="-609600">
              <a:buFontTx/>
              <a:buNone/>
            </a:pPr>
            <a:r>
              <a:rPr lang="en-US" sz="2000" dirty="0">
                <a:solidFill>
                  <a:srgbClr val="800080"/>
                </a:solidFill>
              </a:rPr>
              <a:t>Answer: D</a:t>
            </a:r>
          </a:p>
          <a:p>
            <a:pPr marL="609600" indent="-609600">
              <a:buFontTx/>
              <a:buNone/>
            </a:pPr>
            <a:r>
              <a:rPr lang="en-US" sz="2000" dirty="0">
                <a:solidFill>
                  <a:srgbClr val="800080"/>
                </a:solidFill>
              </a:rPr>
              <a:t>speed = wavelength x frequency, so wavelength = speed/frequency</a:t>
            </a:r>
          </a:p>
          <a:p>
            <a:pPr marL="609600" indent="-609600">
              <a:buFontTx/>
              <a:buNone/>
            </a:pPr>
            <a:r>
              <a:rPr lang="en-US" sz="2000" dirty="0">
                <a:solidFill>
                  <a:srgbClr val="800080"/>
                </a:solidFill>
              </a:rPr>
              <a:t>			</a:t>
            </a:r>
            <a:r>
              <a:rPr lang="en-US" sz="2000" dirty="0" smtClean="0">
                <a:solidFill>
                  <a:srgbClr val="800080"/>
                </a:solidFill>
              </a:rPr>
              <a:t>= </a:t>
            </a:r>
            <a:r>
              <a:rPr lang="en-US" sz="2000" dirty="0">
                <a:solidFill>
                  <a:srgbClr val="800080"/>
                </a:solidFill>
              </a:rPr>
              <a:t>(340 m/s)/(600 Hz</a:t>
            </a:r>
            <a:r>
              <a:rPr lang="en-US" sz="2000" dirty="0" smtClean="0">
                <a:solidFill>
                  <a:srgbClr val="800080"/>
                </a:solidFill>
              </a:rPr>
              <a:t>)   = </a:t>
            </a:r>
            <a:r>
              <a:rPr lang="en-US" sz="2000" dirty="0">
                <a:solidFill>
                  <a:srgbClr val="800080"/>
                </a:solidFill>
              </a:rPr>
              <a:t>0.57 m, or </a:t>
            </a:r>
            <a:r>
              <a:rPr lang="en-US" sz="2000" u="sng" dirty="0">
                <a:solidFill>
                  <a:srgbClr val="800080"/>
                </a:solidFill>
              </a:rPr>
              <a:t>57cm</a:t>
            </a:r>
            <a:r>
              <a:rPr lang="en-US" sz="1600" dirty="0">
                <a:solidFill>
                  <a:srgbClr val="800080"/>
                </a:solidFill>
              </a:rPr>
              <a:t>				     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7924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Some of a wave's energy dissipates as heat. In time, this will reduce the wave's </a:t>
            </a:r>
          </a:p>
          <a:p>
            <a:r>
              <a:rPr lang="en-US" sz="2400"/>
              <a:t/>
            </a:r>
            <a:br>
              <a:rPr lang="en-US" sz="2400"/>
            </a:br>
            <a:r>
              <a:rPr lang="en-US" sz="2400"/>
              <a:t>A) speed. </a:t>
            </a:r>
          </a:p>
          <a:p>
            <a:r>
              <a:rPr lang="en-US" sz="2400"/>
              <a:t/>
            </a:r>
            <a:br>
              <a:rPr lang="en-US" sz="2400"/>
            </a:br>
            <a:r>
              <a:rPr lang="en-US" sz="2400"/>
              <a:t>B) wavelength. </a:t>
            </a:r>
          </a:p>
          <a:p>
            <a:r>
              <a:rPr lang="en-US" sz="2400"/>
              <a:t/>
            </a:r>
            <a:br>
              <a:rPr lang="en-US" sz="2400"/>
            </a:br>
            <a:r>
              <a:rPr lang="en-US" sz="2400"/>
              <a:t>C) amplitude. </a:t>
            </a:r>
          </a:p>
          <a:p>
            <a:r>
              <a:rPr lang="en-US" sz="2400"/>
              <a:t/>
            </a:r>
            <a:br>
              <a:rPr lang="en-US" sz="2400"/>
            </a:br>
            <a:r>
              <a:rPr lang="en-US" sz="2400"/>
              <a:t>D) frequency. </a:t>
            </a:r>
          </a:p>
          <a:p>
            <a:r>
              <a:rPr lang="en-US" sz="2400"/>
              <a:t/>
            </a:r>
            <a:br>
              <a:rPr lang="en-US" sz="2400"/>
            </a:br>
            <a:r>
              <a:rPr lang="en-US" sz="2400"/>
              <a:t>E) period. 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0" y="4266733"/>
            <a:ext cx="784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80"/>
                </a:solidFill>
              </a:rPr>
              <a:t>Answer: C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800080"/>
                </a:solidFill>
              </a:rPr>
              <a:t>The amplitude reflects the wave’s energy…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057400" y="2286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Clicker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/>
              <a:t>Transverse Waves</a:t>
            </a:r>
          </a:p>
        </p:txBody>
      </p:sp>
      <p:pic>
        <p:nvPicPr>
          <p:cNvPr id="18436" name="Picture 4" descr="19-08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3311525"/>
            <a:ext cx="4876800" cy="1384300"/>
          </a:xfrm>
          <a:noFill/>
          <a:ln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914400"/>
            <a:ext cx="8077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When medium particles move at </a:t>
            </a:r>
            <a:r>
              <a:rPr lang="en-US" sz="2000" b="1" dirty="0">
                <a:solidFill>
                  <a:srgbClr val="0070C0"/>
                </a:solidFill>
              </a:rPr>
              <a:t>right angles</a:t>
            </a:r>
            <a:r>
              <a:rPr lang="en-US" sz="2000" dirty="0">
                <a:solidFill>
                  <a:srgbClr val="0070C0"/>
                </a:solidFill>
              </a:rPr>
              <a:t> to the direction of the disturbance. 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Eg</a:t>
            </a:r>
            <a:r>
              <a:rPr lang="en-US" sz="2000" dirty="0"/>
              <a:t>. Waves on a rope generated by shaking back and forth: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Can see this from watching the marker on the earlier demo. Or watching a leaf on the water’s surface as a water wave passes – it goes up and down whereas wave is moving radially outward.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09600" y="52578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Transverse waves include: water waves, waves on a stringed musical instrument, light, radio waves, microwaves…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/>
              <a:t>Longitudinal Waves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071" y="831290"/>
            <a:ext cx="8839200" cy="533400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When medium vibrates in the </a:t>
            </a:r>
            <a:r>
              <a:rPr lang="en-US" sz="2000" b="1" dirty="0">
                <a:solidFill>
                  <a:srgbClr val="0070C0"/>
                </a:solidFill>
              </a:rPr>
              <a:t>same </a:t>
            </a:r>
            <a:r>
              <a:rPr lang="en-US" sz="2000" dirty="0">
                <a:solidFill>
                  <a:srgbClr val="0070C0"/>
                </a:solidFill>
              </a:rPr>
              <a:t>direction as direction of wave travel.</a:t>
            </a:r>
          </a:p>
        </p:txBody>
      </p:sp>
      <p:pic>
        <p:nvPicPr>
          <p:cNvPr id="20484" name="Picture 4" descr="19-09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b="56073"/>
          <a:stretch>
            <a:fillRect/>
          </a:stretch>
        </p:blipFill>
        <p:spPr>
          <a:xfrm>
            <a:off x="5096435" y="1449855"/>
            <a:ext cx="4038600" cy="1066800"/>
          </a:xfrm>
          <a:noFill/>
          <a:ln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2035" y="1373655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/>
              <a:t>Eg</a:t>
            </a:r>
            <a:r>
              <a:rPr lang="en-US" sz="2000" b="1" dirty="0"/>
              <a:t>.</a:t>
            </a:r>
            <a:r>
              <a:rPr lang="en-US" sz="2000" dirty="0"/>
              <a:t> Slinky – when push and pull the end away and towards you: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-8965" y="2516655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</a:t>
            </a:r>
            <a:r>
              <a:rPr lang="en-US" sz="2000"/>
              <a:t>Medium vibrates parallel to direction of wave and energy flow. It’s a </a:t>
            </a:r>
            <a:r>
              <a:rPr lang="en-US" sz="2000" i="1"/>
              <a:t>compression wave</a:t>
            </a:r>
            <a:r>
              <a:rPr lang="en-US" sz="2000"/>
              <a:t> – distance between compressed regions is wavelength (or distance between stretched regions)</a:t>
            </a: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267635" y="3431055"/>
            <a:ext cx="2438400" cy="519113"/>
            <a:chOff x="2064" y="2544"/>
            <a:chExt cx="1536" cy="327"/>
          </a:xfrm>
        </p:grpSpPr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2160" y="2640"/>
              <a:ext cx="14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called </a:t>
              </a:r>
              <a:r>
                <a:rPr lang="en-US" i="1">
                  <a:solidFill>
                    <a:schemeClr val="accent2"/>
                  </a:solidFill>
                </a:rPr>
                <a:t>rarefaction</a:t>
              </a:r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 flipV="1">
              <a:off x="2064" y="2544"/>
              <a:ext cx="528" cy="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-8965" y="4269255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( Note that a slinky also can produce transverse waves. Shake end like:</a:t>
            </a:r>
          </a:p>
        </p:txBody>
      </p:sp>
      <p:pic>
        <p:nvPicPr>
          <p:cNvPr id="20492" name="Picture 12" descr="19-09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3999" t="29868" b="10851"/>
          <a:stretch>
            <a:fillRect/>
          </a:stretch>
        </p:blipFill>
        <p:spPr>
          <a:xfrm>
            <a:off x="5477435" y="4269255"/>
            <a:ext cx="3657600" cy="1066800"/>
          </a:xfrm>
          <a:noFill/>
          <a:ln/>
        </p:spPr>
      </p:pic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19635" y="5336055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Longitudinal waves include: sound waves. Air </a:t>
            </a:r>
            <a:r>
              <a:rPr lang="en-US" sz="2000" dirty="0" err="1"/>
              <a:t>molecs</a:t>
            </a:r>
            <a:r>
              <a:rPr lang="en-US" sz="2000" dirty="0"/>
              <a:t> vibrate to and fro. Can also be thought of as a pressure wave.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6" grpId="0"/>
      <p:bldP spid="20487" grpId="0"/>
      <p:bldP spid="20491" grpId="0"/>
      <p:bldP spid="204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 dirty="0"/>
              <a:t>Interference</a:t>
            </a:r>
          </a:p>
        </p:txBody>
      </p:sp>
      <p:pic>
        <p:nvPicPr>
          <p:cNvPr id="26628" name="Picture 4" descr="19-11Figure_FI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/>
          <a:srcRect b="17456"/>
          <a:stretch/>
        </p:blipFill>
        <p:spPr>
          <a:xfrm>
            <a:off x="1044388" y="4703390"/>
            <a:ext cx="5334000" cy="1011610"/>
          </a:xfrm>
          <a:noFill/>
          <a:ln/>
        </p:spPr>
      </p:pic>
      <p:pic>
        <p:nvPicPr>
          <p:cNvPr id="26630" name="Picture 6" descr="fig19-1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1905000"/>
            <a:ext cx="2001838" cy="2001838"/>
          </a:xfrm>
          <a:noFill/>
          <a:ln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755650"/>
            <a:ext cx="8763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Property that distinguishes waves from particles: waves can </a:t>
            </a:r>
            <a:r>
              <a:rPr lang="en-US" sz="2000" b="1" dirty="0"/>
              <a:t>superpose</a:t>
            </a:r>
            <a:r>
              <a:rPr lang="en-US" sz="2000" dirty="0"/>
              <a:t> (= </a:t>
            </a:r>
            <a:r>
              <a:rPr lang="en-US" sz="2000" b="1" dirty="0"/>
              <a:t>overlap)</a:t>
            </a:r>
            <a:r>
              <a:rPr lang="en-US" sz="2000" dirty="0"/>
              <a:t>, and form an interference pattern, sometimes reinforcing each other, sometimes cancelling each other: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Eg</a:t>
            </a:r>
            <a:r>
              <a:rPr lang="en-US" sz="2000" dirty="0"/>
              <a:t>. Water waves – created by two vibrating sources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066800" y="2288382"/>
            <a:ext cx="5029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When a crest of one wave meets a crest of another, they reinforce – “in phase”.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When crest of one meets trough of other, they cancel out  - “out of phase”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91988" y="385249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increased amplitude, </a:t>
            </a:r>
            <a:r>
              <a:rPr lang="en-US" b="1" i="1">
                <a:solidFill>
                  <a:schemeClr val="accent2"/>
                </a:solidFill>
              </a:rPr>
              <a:t>constructive interference  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2187388" y="4462090"/>
            <a:ext cx="92075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625788" y="3928690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decreased amplitude, </a:t>
            </a:r>
            <a:r>
              <a:rPr lang="en-US" b="1" i="1">
                <a:solidFill>
                  <a:schemeClr val="accent2"/>
                </a:solidFill>
              </a:rPr>
              <a:t>destructive interference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5082988" y="461449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039906" y="57150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Superposition principle</a:t>
            </a:r>
            <a:r>
              <a:rPr lang="en-US" sz="2000"/>
              <a:t>: at every point, displacements add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8153400" y="2057400"/>
            <a:ext cx="99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“grey” lines –  out of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7" grpId="0"/>
      <p:bldP spid="26638" grpId="0" animBg="1"/>
      <p:bldP spid="26640" grpId="0"/>
      <p:bldP spid="266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/>
              <a:t>Standing waves</a:t>
            </a:r>
          </a:p>
        </p:txBody>
      </p:sp>
      <p:pic>
        <p:nvPicPr>
          <p:cNvPr id="29700" name="Picture 4" descr="19-13Figure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819400"/>
            <a:ext cx="4495800" cy="3679825"/>
          </a:xfrm>
          <a:noFill/>
          <a:ln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81000" y="990600"/>
            <a:ext cx="8458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When forward and backward going waves interfere such that parts of the medium are always stationary.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Eg.</a:t>
            </a:r>
            <a:r>
              <a:rPr lang="en-US" sz="2000"/>
              <a:t> Tie rope to a wall and shake. Wave going to wall gets completely reflected. Shake in such a way that set up a standing wave: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204012" y="4724026"/>
            <a:ext cx="3962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Node</a:t>
            </a:r>
            <a:r>
              <a:rPr lang="en-US" sz="2000" dirty="0"/>
              <a:t> = point of zero displacement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Antinode </a:t>
            </a:r>
            <a:r>
              <a:rPr lang="en-US" sz="2000" dirty="0"/>
              <a:t>= regions of max disp. Are halfway between nodes.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259106" y="5638800"/>
            <a:ext cx="2819400" cy="24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1600200" y="5029200"/>
            <a:ext cx="3603812" cy="8626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7" grpId="0" animBg="1"/>
      <p:bldP spid="297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434788" y="0"/>
            <a:ext cx="8229600" cy="1143000"/>
          </a:xfrm>
        </p:spPr>
        <p:txBody>
          <a:bodyPr/>
          <a:lstStyle/>
          <a:p>
            <a:pPr algn="l"/>
            <a:r>
              <a:rPr lang="en-US" sz="2000" b="1" dirty="0"/>
              <a:t>Standing wave DEMO:</a:t>
            </a:r>
            <a:br>
              <a:rPr lang="en-US" sz="2000" b="1" dirty="0"/>
            </a:br>
            <a:r>
              <a:rPr lang="en-US" sz="2000" dirty="0"/>
              <a:t>Tie one end to wall, and shake at right frequency to get (a). </a:t>
            </a:r>
            <a:br>
              <a:rPr lang="en-US" sz="2000" dirty="0"/>
            </a:br>
            <a:r>
              <a:rPr lang="en-US" sz="2000" dirty="0"/>
              <a:t>Then shake twice as fast, and get (b). Three times as fast, get (c).</a:t>
            </a:r>
            <a:endParaRPr lang="en-US" sz="2000" b="1" dirty="0"/>
          </a:p>
        </p:txBody>
      </p:sp>
      <p:pic>
        <p:nvPicPr>
          <p:cNvPr id="32772" name="Picture 4" descr="19-14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399709"/>
            <a:ext cx="4876800" cy="3328988"/>
          </a:xfrm>
          <a:noFill/>
          <a:ln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248400" y="1856909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Rope length = ½ wavelength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867400" y="2847509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 wavelength and 2 x  freq of (a)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96000" y="3838109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 ½ wavelengths and 3 x freq of (a)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0" y="543830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Musical Instruments: work due to standing waves in string, or in air in a pipe in wind instrument. Can determine pitch from length of string, </a:t>
            </a:r>
            <a:r>
              <a:rPr lang="en-US" sz="2000" dirty="0" smtClean="0"/>
              <a:t>or </a:t>
            </a:r>
            <a:r>
              <a:rPr lang="en-US" sz="2000" dirty="0"/>
              <a:t>of air column…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4719732"/>
            <a:ext cx="86324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See also </a:t>
            </a:r>
            <a:r>
              <a:rPr lang="en-US" sz="2000" dirty="0" smtClean="0"/>
              <a:t>hands-on simulations at: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rgbClr val="0070C0"/>
                </a:solidFill>
              </a:rPr>
              <a:t>https</a:t>
            </a:r>
            <a:r>
              <a:rPr lang="en-US" sz="2000" dirty="0">
                <a:solidFill>
                  <a:srgbClr val="0070C0"/>
                </a:solidFill>
              </a:rPr>
              <a:t>://phet.colorado.edu/sims/wave-on-a-string/wave-on-a-string_en.html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 smtClean="0"/>
              <a:t>Doppler </a:t>
            </a:r>
            <a:r>
              <a:rPr lang="en-US" sz="3200" u="sng" dirty="0"/>
              <a:t>Effect</a:t>
            </a:r>
          </a:p>
        </p:txBody>
      </p:sp>
      <p:pic>
        <p:nvPicPr>
          <p:cNvPr id="35845" name="Picture 5" descr="19-15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3284584"/>
            <a:ext cx="1828800" cy="1608138"/>
          </a:xfrm>
          <a:noFill/>
          <a:ln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2400" y="800100"/>
            <a:ext cx="8991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</a:rPr>
              <a:t>is when the frequency changes due to </a:t>
            </a:r>
            <a:r>
              <a:rPr lang="en-US" sz="2000" b="1" dirty="0">
                <a:solidFill>
                  <a:srgbClr val="0070C0"/>
                </a:solidFill>
              </a:rPr>
              <a:t>motion</a:t>
            </a:r>
            <a:r>
              <a:rPr lang="en-US" sz="2000" dirty="0">
                <a:solidFill>
                  <a:srgbClr val="0070C0"/>
                </a:solidFill>
              </a:rPr>
              <a:t> of the wave source or the receiver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Why?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0" y="1910556"/>
            <a:ext cx="4114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Consider first stationary source (</a:t>
            </a:r>
            <a:r>
              <a:rPr lang="en-US" dirty="0" smtClean="0"/>
              <a:t>e.g. </a:t>
            </a:r>
            <a:r>
              <a:rPr lang="en-US" dirty="0"/>
              <a:t>bug treading water with bobbing feet) : waves are circular because distance between crests (wavelength) is same in all directions. </a:t>
            </a:r>
          </a:p>
        </p:txBody>
      </p:sp>
      <p:pic>
        <p:nvPicPr>
          <p:cNvPr id="35850" name="Picture 10" descr="19-16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24600" y="3055984"/>
            <a:ext cx="2000250" cy="1838325"/>
          </a:xfrm>
          <a:noFill/>
          <a:ln/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572000" y="1986756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Now consider if bug moves to the right at speed &lt; wave speed. Centers of the circular waves move in direction of bug’s motion.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876800" y="3513184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Snapshot at a fixed time.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81000" y="4960984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Effect is that crests bunch at point B, spread out at point A. Since bug maintains same bobbing frequency, then point B sees waves coming more frequently i.e. </a:t>
            </a:r>
            <a:r>
              <a:rPr lang="en-US" sz="2000" i="1" dirty="0">
                <a:solidFill>
                  <a:srgbClr val="0070C0"/>
                </a:solidFill>
              </a:rPr>
              <a:t>B observes higher frequency  and shorter wavelength.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Similarly, </a:t>
            </a:r>
            <a:r>
              <a:rPr lang="en-US" sz="2000" i="1" dirty="0">
                <a:solidFill>
                  <a:srgbClr val="0070C0"/>
                </a:solidFill>
              </a:rPr>
              <a:t>A observes lower frequency and longer wavelength.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1447800" y="4427584"/>
            <a:ext cx="3581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  <p:bldP spid="35856" grpId="0"/>
      <p:bldP spid="358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51453"/>
            <a:ext cx="8229600" cy="715962"/>
          </a:xfrm>
        </p:spPr>
        <p:txBody>
          <a:bodyPr/>
          <a:lstStyle/>
          <a:p>
            <a:r>
              <a:rPr lang="en-US" sz="3200" u="sng" dirty="0"/>
              <a:t>Doppler </a:t>
            </a:r>
            <a:r>
              <a:rPr lang="en-US" sz="3200" u="sng" dirty="0" err="1"/>
              <a:t>cont</a:t>
            </a:r>
            <a:endParaRPr lang="en-US" sz="3200" u="sng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894" y="530925"/>
            <a:ext cx="9144000" cy="685800"/>
          </a:xfrm>
          <a:noFill/>
          <a:ln/>
        </p:spPr>
        <p:txBody>
          <a:bodyPr/>
          <a:lstStyle/>
          <a:p>
            <a:r>
              <a:rPr lang="en-US" sz="1800" dirty="0"/>
              <a:t>Nice animation of </a:t>
            </a:r>
            <a:r>
              <a:rPr lang="en-US" sz="1800" dirty="0" smtClean="0"/>
              <a:t>this at: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http</a:t>
            </a:r>
            <a:r>
              <a:rPr lang="en-US" sz="1800" dirty="0">
                <a:solidFill>
                  <a:srgbClr val="0070C0"/>
                </a:solidFill>
              </a:rPr>
              <a:t>://highered.mheducation.com/olcweb/cgi/pluginpop.cgi?it=swf::800::600::/sites/dl/free/0072482621/78778/Doppler_Nav.swf::Doppler+Shift+Interactive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788" y="1506887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 Doppler effect is why a siren or horn of a car has a higher-than-normal pitch as it approaches you, and a lower-than-normal pitch as it leaves you:</a:t>
            </a:r>
          </a:p>
        </p:txBody>
      </p:sp>
      <p:pic>
        <p:nvPicPr>
          <p:cNvPr id="38918" name="Picture 6" descr="19-17Figure_FI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b="17294"/>
          <a:stretch/>
        </p:blipFill>
        <p:spPr>
          <a:xfrm>
            <a:off x="2301688" y="2233963"/>
            <a:ext cx="4038600" cy="814037"/>
          </a:xfrm>
          <a:noFill/>
          <a:ln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5164" y="3514726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i="1"/>
              <a:t> Note:</a:t>
            </a:r>
            <a:r>
              <a:rPr lang="en-US"/>
              <a:t> don’t confuse pitch(=frequency) with loudness(=amplitude)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5164" y="3905251"/>
            <a:ext cx="8839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Also happens with light – where color is related to frequency, with high frequency being towards blue and low frequency is at the red end of spectrum</a:t>
            </a:r>
          </a:p>
          <a:p>
            <a:pPr>
              <a:spcBef>
                <a:spcPct val="50000"/>
              </a:spcBef>
            </a:pPr>
            <a:r>
              <a:rPr lang="en-US"/>
              <a:t>Hence, get “blue shift” of an approaching source (freq shifted up); and “red shift” of receding source (freq shifted down). </a:t>
            </a:r>
          </a:p>
          <a:p>
            <a:pPr>
              <a:spcBef>
                <a:spcPct val="50000"/>
              </a:spcBef>
            </a:pPr>
            <a:r>
              <a:rPr lang="en-US" b="1"/>
              <a:t>Eg.</a:t>
            </a:r>
            <a:r>
              <a:rPr lang="en-US"/>
              <a:t> Distant galaxies show red shift </a:t>
            </a:r>
          </a:p>
          <a:p>
            <a:pPr>
              <a:spcBef>
                <a:spcPct val="50000"/>
              </a:spcBef>
            </a:pPr>
            <a:r>
              <a:rPr lang="en-US" b="1"/>
              <a:t>Eg.</a:t>
            </a:r>
            <a:r>
              <a:rPr lang="en-US"/>
              <a:t> Spinning stars – can measure rate by comparing red shift of when it is turning away from us c.f. blue shift of when it turns towards us.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5164" y="3133726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Police speed radar operate on the Doppler effect! (see next chap for more)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  <p:bldP spid="38917" grpId="0"/>
      <p:bldP spid="389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/>
              <a:t>Vibrations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u="sng" dirty="0"/>
              <a:t>Some Preliminaries </a:t>
            </a:r>
          </a:p>
          <a:p>
            <a:pPr>
              <a:buFontTx/>
              <a:buNone/>
            </a:pPr>
            <a:endParaRPr lang="en-US" sz="2000" u="sng" dirty="0"/>
          </a:p>
          <a:p>
            <a:pPr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Vibration = oscillation = anything that has a back-and-forth to it </a:t>
            </a:r>
          </a:p>
          <a:p>
            <a:pPr>
              <a:buFontTx/>
              <a:buNone/>
            </a:pPr>
            <a:endParaRPr lang="en-US" sz="2000" b="1" dirty="0"/>
          </a:p>
          <a:p>
            <a:pPr>
              <a:buFontTx/>
              <a:buNone/>
            </a:pPr>
            <a:r>
              <a:rPr lang="en-US" sz="2000" dirty="0" err="1"/>
              <a:t>Eg</a:t>
            </a:r>
            <a:r>
              <a:rPr lang="en-US" sz="2000" dirty="0"/>
              <a:t>. Draw a pen back and forth over the same line, repeatedly:</a:t>
            </a:r>
          </a:p>
          <a:p>
            <a:pPr>
              <a:buFontTx/>
              <a:buNone/>
            </a:pPr>
            <a:r>
              <a:rPr lang="en-US" sz="2000" dirty="0"/>
              <a:t>When you come back to the same point defines one cycle, one vibration</a:t>
            </a:r>
          </a:p>
          <a:p>
            <a:pPr>
              <a:buFontTx/>
              <a:buNone/>
            </a:pPr>
            <a:r>
              <a:rPr lang="en-US" sz="2000" dirty="0"/>
              <a:t>If do it faster, your “</a:t>
            </a:r>
            <a:r>
              <a:rPr lang="en-US" sz="2000" i="1" dirty="0"/>
              <a:t>frequency</a:t>
            </a:r>
            <a:r>
              <a:rPr lang="en-US" sz="2000" dirty="0"/>
              <a:t>” is higher, your “</a:t>
            </a:r>
            <a:r>
              <a:rPr lang="en-US" sz="2000" i="1" dirty="0"/>
              <a:t>period</a:t>
            </a:r>
            <a:r>
              <a:rPr lang="en-US" sz="2000" dirty="0"/>
              <a:t>” is less. </a:t>
            </a:r>
          </a:p>
          <a:p>
            <a:pPr>
              <a:buFontTx/>
              <a:buNone/>
            </a:pPr>
            <a:r>
              <a:rPr lang="en-US" sz="2000" dirty="0"/>
              <a:t>But your “</a:t>
            </a:r>
            <a:r>
              <a:rPr lang="en-US" sz="2000" i="1" dirty="0"/>
              <a:t>amplitude</a:t>
            </a:r>
            <a:r>
              <a:rPr lang="en-US" sz="2000" dirty="0"/>
              <a:t>”  (max. displacement) is the same – it’s bigger if the line is bigger.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(We’ll come back to these terms shortly)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Wave = vibration in both space and time </a:t>
            </a:r>
          </a:p>
          <a:p>
            <a:pPr>
              <a:buFontTx/>
              <a:buNone/>
            </a:pPr>
            <a:r>
              <a:rPr lang="en-US" sz="2000" dirty="0"/>
              <a:t>i.e. goes from one place to another: A vibration that </a:t>
            </a:r>
            <a:r>
              <a:rPr lang="en-US" sz="2000" i="1" dirty="0"/>
              <a:t>propagates</a:t>
            </a:r>
            <a:r>
              <a:rPr lang="en-US" sz="2000" dirty="0"/>
              <a:t> in space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7620000" y="2514600"/>
            <a:ext cx="1295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82" y="0"/>
            <a:ext cx="8229600" cy="715962"/>
          </a:xfrm>
        </p:spPr>
        <p:txBody>
          <a:bodyPr/>
          <a:lstStyle/>
          <a:p>
            <a:r>
              <a:rPr lang="en-US" sz="3200" u="sng" dirty="0"/>
              <a:t>Clicker Question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3820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/>
              <a:t>When an ambulance with its siren on passes you, what quantities do you measure a change in: Frequency, Wavelength, Wave speed, Amplitude?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lphaUcParenR"/>
            </a:pPr>
            <a:r>
              <a:rPr lang="en-US" sz="2400" dirty="0"/>
              <a:t>All of the above</a:t>
            </a:r>
          </a:p>
          <a:p>
            <a:pPr marL="609600" indent="-609600">
              <a:lnSpc>
                <a:spcPct val="80000"/>
              </a:lnSpc>
              <a:buFontTx/>
              <a:buAutoNum type="alphaUcParenR"/>
            </a:pPr>
            <a:r>
              <a:rPr lang="en-US" sz="2400" dirty="0"/>
              <a:t>Frequency only </a:t>
            </a:r>
          </a:p>
          <a:p>
            <a:pPr marL="609600" indent="-609600">
              <a:lnSpc>
                <a:spcPct val="80000"/>
              </a:lnSpc>
              <a:buFontTx/>
              <a:buAutoNum type="alphaUcParenR"/>
            </a:pPr>
            <a:r>
              <a:rPr lang="en-US" sz="2400" dirty="0"/>
              <a:t>Frequency and wavelength only </a:t>
            </a:r>
          </a:p>
          <a:p>
            <a:pPr marL="609600" indent="-609600">
              <a:lnSpc>
                <a:spcPct val="80000"/>
              </a:lnSpc>
              <a:buFontTx/>
              <a:buAutoNum type="alphaUcParenR"/>
            </a:pPr>
            <a:r>
              <a:rPr lang="en-US" sz="2400" dirty="0"/>
              <a:t>Frequency and </a:t>
            </a:r>
            <a:r>
              <a:rPr lang="en-US" sz="2400" dirty="0" smtClean="0"/>
              <a:t>wavelength, and, eventually, amplitude</a:t>
            </a: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lphaUcParenR"/>
            </a:pPr>
            <a:r>
              <a:rPr lang="en-US" sz="2400" dirty="0"/>
              <a:t>Some other </a:t>
            </a:r>
            <a:r>
              <a:rPr lang="en-US" sz="2400" dirty="0" smtClean="0"/>
              <a:t>combination</a:t>
            </a: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AutoNum type="arabicParenBoth"/>
            </a:pPr>
            <a:endParaRPr lang="en-US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800080"/>
                </a:solidFill>
              </a:rPr>
              <a:t>Answer: D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800080"/>
                </a:solidFill>
              </a:rPr>
              <a:t>Frequency (pitch) and wavelength.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800080"/>
                </a:solidFill>
              </a:rPr>
              <a:t>Wave speed stays the same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800080"/>
                </a:solidFill>
              </a:rPr>
              <a:t>Amplitude (loudness) eventually decreases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n-US" sz="24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u="sng"/>
              <a:t>Clicker Question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388" y="990600"/>
            <a:ext cx="8382000" cy="5715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/>
              <a:t>Is there a Doppler effect when you (the receiver) are moving in a car at the same speed and direction as a honking car?</a:t>
            </a:r>
            <a:r>
              <a:rPr lang="en-US" dirty="0"/>
              <a:t> 	</a:t>
            </a:r>
          </a:p>
          <a:p>
            <a:pPr marL="609600" indent="-609600">
              <a:buFontTx/>
              <a:buAutoNum type="alphaUcParenR"/>
            </a:pPr>
            <a:r>
              <a:rPr lang="en-US" sz="2400" dirty="0"/>
              <a:t>Yes</a:t>
            </a:r>
          </a:p>
          <a:p>
            <a:pPr marL="609600" indent="-609600">
              <a:buFontTx/>
              <a:buAutoNum type="alphaUcParenR"/>
            </a:pPr>
            <a:r>
              <a:rPr lang="en-US" sz="2400" dirty="0"/>
              <a:t>No</a:t>
            </a:r>
          </a:p>
          <a:p>
            <a:pPr marL="609600" indent="-609600">
              <a:buFontTx/>
              <a:buAutoNum type="alphaUcParenR"/>
            </a:pPr>
            <a:r>
              <a:rPr lang="en-US" sz="2400" dirty="0"/>
              <a:t>Sometimes</a:t>
            </a:r>
          </a:p>
          <a:p>
            <a:pPr marL="609600" indent="-609600">
              <a:buFontTx/>
              <a:buAutoNum type="alphaUcParenR"/>
            </a:pPr>
            <a:endParaRPr lang="en-US" sz="2400" dirty="0"/>
          </a:p>
          <a:p>
            <a:pPr marL="609600" indent="-609600">
              <a:buFontTx/>
              <a:buNone/>
            </a:pPr>
            <a:endParaRPr lang="en-US" sz="2400" dirty="0"/>
          </a:p>
          <a:p>
            <a:pPr marL="990600" lvl="1" indent="-533400">
              <a:buFontTx/>
              <a:buNone/>
            </a:pPr>
            <a:r>
              <a:rPr lang="en-US" sz="2400" dirty="0">
                <a:solidFill>
                  <a:srgbClr val="800080"/>
                </a:solidFill>
              </a:rPr>
              <a:t>Answer B:</a:t>
            </a:r>
          </a:p>
          <a:p>
            <a:pPr marL="990600" lvl="1" indent="-533400">
              <a:buFontTx/>
              <a:buNone/>
            </a:pPr>
            <a:r>
              <a:rPr lang="en-US" sz="2400" dirty="0" smtClean="0">
                <a:solidFill>
                  <a:srgbClr val="800080"/>
                </a:solidFill>
              </a:rPr>
              <a:t>No </a:t>
            </a:r>
            <a:r>
              <a:rPr lang="en-US" sz="2400" dirty="0">
                <a:solidFill>
                  <a:srgbClr val="800080"/>
                </a:solidFill>
              </a:rPr>
              <a:t>– no relative velocity between source and receiver.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u="sng"/>
              <a:t>Question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765" y="632619"/>
            <a:ext cx="8382000" cy="5715000"/>
          </a:xfrm>
        </p:spPr>
        <p:txBody>
          <a:bodyPr/>
          <a:lstStyle/>
          <a:p>
            <a:pPr marL="609600" indent="-609600">
              <a:buFontTx/>
              <a:buAutoNum type="arabicParenBoth"/>
            </a:pPr>
            <a:endParaRPr lang="en-US" sz="2800" dirty="0"/>
          </a:p>
          <a:p>
            <a:pPr marL="990600" lvl="1" indent="-533400">
              <a:buFontTx/>
              <a:buNone/>
            </a:pPr>
            <a:r>
              <a:rPr lang="en-US" sz="2400" dirty="0"/>
              <a:t>	</a:t>
            </a:r>
            <a:r>
              <a:rPr lang="en-US" dirty="0"/>
              <a:t> </a:t>
            </a:r>
            <a:r>
              <a:rPr lang="en-US" sz="2400" dirty="0"/>
              <a:t>Is there a Doppler effect when the source of sound is stationary, and instead the listener is moving? If so, in what direction should listener move to hear a higher frequency?</a:t>
            </a:r>
          </a:p>
          <a:p>
            <a:pPr marL="990600" lvl="1" indent="-533400">
              <a:buFontTx/>
              <a:buNone/>
            </a:pPr>
            <a:r>
              <a:rPr lang="en-US" sz="2400" dirty="0"/>
              <a:t>			</a:t>
            </a:r>
          </a:p>
          <a:p>
            <a:pPr marL="990600" lvl="1" indent="-533400">
              <a:buFontTx/>
              <a:buNone/>
            </a:pPr>
            <a:r>
              <a:rPr lang="en-US" sz="2400" dirty="0"/>
              <a:t>			</a:t>
            </a:r>
            <a:r>
              <a:rPr lang="en-US" sz="2400" dirty="0" smtClean="0">
                <a:solidFill>
                  <a:srgbClr val="800080"/>
                </a:solidFill>
              </a:rPr>
              <a:t>Yes, there </a:t>
            </a:r>
            <a:r>
              <a:rPr lang="en-US" sz="2400" dirty="0">
                <a:solidFill>
                  <a:srgbClr val="800080"/>
                </a:solidFill>
              </a:rPr>
              <a:t>is a shift in frequency, because there is relative motion between the source and receiver. If you move toward a stationary sound source, you meet wave crests more frequently, so </a:t>
            </a:r>
            <a:r>
              <a:rPr lang="en-US" sz="2400" dirty="0" smtClean="0">
                <a:solidFill>
                  <a:srgbClr val="800080"/>
                </a:solidFill>
              </a:rPr>
              <a:t>receive </a:t>
            </a:r>
            <a:r>
              <a:rPr lang="en-US" sz="2400" dirty="0">
                <a:solidFill>
                  <a:srgbClr val="800080"/>
                </a:solidFill>
              </a:rPr>
              <a:t>a higher frequency.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/>
              <a:t>Bow waves</a:t>
            </a:r>
          </a:p>
        </p:txBody>
      </p:sp>
      <p:pic>
        <p:nvPicPr>
          <p:cNvPr id="41988" name="Picture 4" descr="19-18Figure_F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81004" y="355193"/>
            <a:ext cx="1736725" cy="1828800"/>
          </a:xfrm>
          <a:noFill/>
          <a:ln/>
        </p:spPr>
      </p:pic>
      <p:pic>
        <p:nvPicPr>
          <p:cNvPr id="41990" name="Picture 6" descr="19-19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77000" y="2312827"/>
            <a:ext cx="1905000" cy="1800225"/>
          </a:xfrm>
          <a:noFill/>
          <a:ln/>
        </p:spPr>
      </p:pic>
      <p:pic>
        <p:nvPicPr>
          <p:cNvPr id="41992" name="Picture 8" descr="19-20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824318" y="4621945"/>
            <a:ext cx="4724400" cy="1617662"/>
          </a:xfrm>
          <a:noFill/>
          <a:ln/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81000" y="87630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When </a:t>
            </a:r>
            <a:r>
              <a:rPr lang="en-US" sz="2000" i="1" dirty="0"/>
              <a:t>speed of source is as fast as wave speed</a:t>
            </a:r>
            <a:r>
              <a:rPr lang="en-US" sz="2000" dirty="0"/>
              <a:t>, waves pile up: instead of moving ahead of source, they superpose on top right in front.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33400" y="2160427"/>
            <a:ext cx="5715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Now, if source moves </a:t>
            </a:r>
            <a:r>
              <a:rPr lang="en-US" sz="2000" i="1" dirty="0"/>
              <a:t>faster</a:t>
            </a:r>
            <a:r>
              <a:rPr lang="en-US" sz="2000" dirty="0"/>
              <a:t> than wave speed, waves overlap at the edges as shown: Overlapping circles form a V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Called a </a:t>
            </a:r>
            <a:r>
              <a:rPr lang="en-US" sz="2000" b="1" dirty="0"/>
              <a:t>bow wave </a:t>
            </a:r>
            <a:r>
              <a:rPr lang="en-US" sz="2000" dirty="0" err="1"/>
              <a:t>eg</a:t>
            </a:r>
            <a:r>
              <a:rPr lang="en-US" sz="2000" dirty="0"/>
              <a:t> can see when a boat speeds through water. 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405093" y="3953607"/>
            <a:ext cx="6983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N</a:t>
            </a:r>
            <a:r>
              <a:rPr lang="en-US" sz="2000" dirty="0" smtClean="0"/>
              <a:t>ice animations </a:t>
            </a:r>
            <a:r>
              <a:rPr lang="en-US" sz="2000" dirty="0"/>
              <a:t>of these various Doppler phenomena </a:t>
            </a:r>
            <a:r>
              <a:rPr lang="en-US" sz="2000" dirty="0" smtClean="0"/>
              <a:t>at:</a:t>
            </a:r>
          </a:p>
          <a:p>
            <a:r>
              <a:rPr lang="en-US" sz="2000" dirty="0">
                <a:solidFill>
                  <a:srgbClr val="0070C0"/>
                </a:solidFill>
              </a:rPr>
              <a:t>http://en.wikipedia.org/wiki/Doppler_effect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853518" y="4868007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V becomes narrower as source speed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  <p:bldP spid="419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 dirty="0"/>
              <a:t>Shock Waves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12632"/>
            <a:ext cx="80010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Essentially is a bow wave in 3-dimensions: the overlapping spheres form a cone.</a:t>
            </a:r>
          </a:p>
        </p:txBody>
      </p:sp>
      <p:pic>
        <p:nvPicPr>
          <p:cNvPr id="46084" name="Picture 4" descr="19-23Figure_F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2318" y="1654343"/>
            <a:ext cx="3810000" cy="2028825"/>
          </a:xfrm>
          <a:noFill/>
          <a:ln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47918" y="1425743"/>
            <a:ext cx="4724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 supersonic aircraft moves faster than speed of sound – so generates a shock sound wave.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An observer hears a </a:t>
            </a:r>
            <a:r>
              <a:rPr lang="en-US" sz="2000" b="1" dirty="0"/>
              <a:t>sonic boom</a:t>
            </a:r>
            <a:r>
              <a:rPr lang="en-US" sz="2000" dirty="0"/>
              <a:t> (sharp crack like sound) when the shell reaches him – from superposition of crests.</a:t>
            </a:r>
          </a:p>
        </p:txBody>
      </p:sp>
      <p:pic>
        <p:nvPicPr>
          <p:cNvPr id="46087" name="Picture 7" descr="19-25Figur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38836" y="3594004"/>
            <a:ext cx="1477963" cy="2011363"/>
          </a:xfrm>
          <a:noFill/>
          <a:ln/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429000" y="4131403"/>
            <a:ext cx="533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Observer A and C </a:t>
            </a:r>
            <a:r>
              <a:rPr lang="en-US" sz="2000" dirty="0" smtClean="0"/>
              <a:t>hear nothing. </a:t>
            </a:r>
            <a:r>
              <a:rPr lang="en-US" sz="2000" dirty="0"/>
              <a:t>Observer B is now hearing the sonic boom that C has already heard, and that A has not yet heard.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85165" y="5605367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Similarly, get a “water boom” from bow waves; </a:t>
            </a:r>
            <a:r>
              <a:rPr lang="en-US" sz="2000" dirty="0" err="1"/>
              <a:t>eg</a:t>
            </a:r>
            <a:r>
              <a:rPr lang="en-US" sz="2000" dirty="0"/>
              <a:t> a duck can be doused when the bow wave goes 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/>
              <a:t>Shock waves cont.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Speed of sound ~ 340 m/s ~ 1245 km/h at sea-level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We only hear a sonic boom with supersonic aircraft, </a:t>
            </a:r>
            <a:r>
              <a:rPr lang="en-US" sz="2000" i="1" dirty="0"/>
              <a:t>not</a:t>
            </a:r>
            <a:r>
              <a:rPr lang="en-US" sz="2000" dirty="0"/>
              <a:t> with subsonic – in the latter, sound waves continuously reach ear, no big overlap of crests.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Only when craft moves faster than sound do the waves reach listener in one big burst.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Note a common misconception is that sonic boom is heard just at the moment the craft reaches “sound barrier”- not true! It has likely been traveling supersonically for a while, with its shock wave passing other listeners (c.f. previous picture)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Other examples of sonic booms: crack of a whip (tail of whip travelling faster than speed of sound), supersonic bullet…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/>
              <a:t>Vibration of a pendulum</a:t>
            </a:r>
          </a:p>
        </p:txBody>
      </p:sp>
      <p:pic>
        <p:nvPicPr>
          <p:cNvPr id="4100" name="Picture 4" descr="19-01Figure_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5562" t="9917" b="30583"/>
          <a:stretch>
            <a:fillRect/>
          </a:stretch>
        </p:blipFill>
        <p:spPr>
          <a:xfrm>
            <a:off x="7077634" y="1141479"/>
            <a:ext cx="1895475" cy="1828800"/>
          </a:xfrm>
          <a:noFill/>
          <a:ln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4372" y="788554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Suspend a stone at the end of a string and let it swing to and fro through small distances – makes a simple pendulum.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72" y="153505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Very regular oscillations if little friction – </a:t>
            </a:r>
            <a:r>
              <a:rPr lang="en-US" sz="2000" dirty="0" err="1"/>
              <a:t>eg</a:t>
            </a:r>
            <a:r>
              <a:rPr lang="en-US" sz="2000" dirty="0"/>
              <a:t> found in some clocks. 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600" y="1985909"/>
            <a:ext cx="8305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Period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= time of a to-and-fro swing (</a:t>
            </a:r>
            <a:r>
              <a:rPr lang="en-US" sz="2000" b="1" dirty="0" err="1">
                <a:solidFill>
                  <a:srgbClr val="00B050"/>
                </a:solidFill>
              </a:rPr>
              <a:t>i.e</a:t>
            </a:r>
            <a:r>
              <a:rPr lang="en-US" sz="2000" b="1" dirty="0">
                <a:solidFill>
                  <a:srgbClr val="00B050"/>
                </a:solidFill>
              </a:rPr>
              <a:t> a cycle)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For pendulum, period only </a:t>
            </a:r>
            <a:r>
              <a:rPr lang="en-US" sz="2000" i="1" dirty="0">
                <a:solidFill>
                  <a:srgbClr val="0070C0"/>
                </a:solidFill>
              </a:rPr>
              <a:t>depends on its </a:t>
            </a:r>
            <a:r>
              <a:rPr lang="en-US" sz="2000" i="1" dirty="0" smtClean="0">
                <a:solidFill>
                  <a:srgbClr val="0070C0"/>
                </a:solidFill>
              </a:rPr>
              <a:t>length and g.</a:t>
            </a:r>
            <a:endParaRPr lang="en-US" sz="2000" i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/>
              <a:t>The longer the length, the longer the period, i.e. takes more time to come back. i.e. swings less frequently.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1" dirty="0"/>
              <a:t>  </a:t>
            </a:r>
            <a:r>
              <a:rPr lang="en-US" sz="2000" dirty="0"/>
              <a:t>Period does </a:t>
            </a:r>
            <a:r>
              <a:rPr lang="en-US" sz="2000" i="1" dirty="0"/>
              <a:t>not </a:t>
            </a:r>
            <a:r>
              <a:rPr lang="en-US" sz="2000" dirty="0"/>
              <a:t>depend on the mass. Quite analogous to the free-fall and inclined planes of Galileo – all masses fall at the same rate in vacuum; also all masses swing back and forth on end of a same-length string at the same rate.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b="1" dirty="0"/>
              <a:t>DEMO</a:t>
            </a:r>
            <a:r>
              <a:rPr lang="en-US" sz="2000" dirty="0"/>
              <a:t> </a:t>
            </a:r>
            <a:r>
              <a:rPr lang="en-US" dirty="0"/>
              <a:t>– swing various objects from a </a:t>
            </a:r>
            <a:r>
              <a:rPr lang="en-US" dirty="0" smtClean="0"/>
              <a:t>string; find </a:t>
            </a:r>
            <a:r>
              <a:rPr lang="en-US" dirty="0"/>
              <a:t>not mass-dependent but is length-dependent.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Also </a:t>
            </a:r>
            <a:r>
              <a:rPr lang="en-US" i="1" dirty="0"/>
              <a:t>depends on the value of g</a:t>
            </a:r>
            <a:r>
              <a:rPr lang="en-US" dirty="0"/>
              <a:t>  </a:t>
            </a:r>
            <a:r>
              <a:rPr lang="en-US" dirty="0" smtClean="0"/>
              <a:t>e.g. </a:t>
            </a:r>
            <a:r>
              <a:rPr lang="en-US" dirty="0"/>
              <a:t>the same pendulum oscillates slower on the moon than on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376"/>
            <a:ext cx="8229600" cy="1143000"/>
          </a:xfrm>
        </p:spPr>
        <p:txBody>
          <a:bodyPr/>
          <a:lstStyle/>
          <a:p>
            <a:r>
              <a:rPr lang="en-US" sz="3200" u="sng" dirty="0"/>
              <a:t>Clicker Question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9738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/>
              <a:t>Is the time required to swing to and fro on a playground swing longer or shorter when you stand rather than sit?</a:t>
            </a:r>
          </a:p>
          <a:p>
            <a:pPr marL="609600" indent="-609600">
              <a:buFontTx/>
              <a:buNone/>
            </a:pPr>
            <a:endParaRPr lang="en-US" sz="2400" dirty="0"/>
          </a:p>
          <a:p>
            <a:pPr marL="609600" indent="-609600">
              <a:buFontTx/>
              <a:buAutoNum type="alphaUcParenR"/>
            </a:pPr>
            <a:r>
              <a:rPr lang="en-US" sz="2400" dirty="0"/>
              <a:t>Shorter</a:t>
            </a:r>
          </a:p>
          <a:p>
            <a:pPr marL="609600" indent="-609600">
              <a:buFontTx/>
              <a:buAutoNum type="alphaUcParenR"/>
            </a:pPr>
            <a:r>
              <a:rPr lang="en-US" sz="2400" dirty="0"/>
              <a:t>Longer</a:t>
            </a:r>
          </a:p>
          <a:p>
            <a:pPr marL="609600" indent="-609600">
              <a:buFontTx/>
              <a:buAutoNum type="alphaUcParenR"/>
            </a:pPr>
            <a:r>
              <a:rPr lang="en-US" sz="2400" dirty="0"/>
              <a:t>The same</a:t>
            </a:r>
          </a:p>
          <a:p>
            <a:pPr marL="0" indent="0">
              <a:buNone/>
            </a:pPr>
            <a:endParaRPr lang="en-US" sz="2400" dirty="0"/>
          </a:p>
          <a:p>
            <a:pPr marL="1752600" lvl="3" indent="-381000">
              <a:buFontTx/>
              <a:buNone/>
            </a:pPr>
            <a:r>
              <a:rPr lang="en-US" sz="2400" dirty="0">
                <a:solidFill>
                  <a:srgbClr val="800080"/>
                </a:solidFill>
              </a:rPr>
              <a:t>Answer: A</a:t>
            </a:r>
          </a:p>
          <a:p>
            <a:pPr marL="1752600" lvl="3" indent="-381000">
              <a:buFontTx/>
              <a:buNone/>
            </a:pPr>
            <a:r>
              <a:rPr lang="en-US" dirty="0">
                <a:solidFill>
                  <a:srgbClr val="800080"/>
                </a:solidFill>
              </a:rPr>
              <a:t>When you stand, the pendulum is effectively shorter, because the center of mass of the pendulum (you) is raised and closer to the pivot. So period is less – it takes a </a:t>
            </a:r>
            <a:r>
              <a:rPr lang="en-US" u="sng" dirty="0">
                <a:solidFill>
                  <a:srgbClr val="800080"/>
                </a:solidFill>
              </a:rPr>
              <a:t>shorter time</a:t>
            </a:r>
            <a:r>
              <a:rPr lang="en-US" dirty="0">
                <a:solidFill>
                  <a:srgbClr val="80008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4046"/>
            <a:ext cx="7848600" cy="792163"/>
          </a:xfrm>
        </p:spPr>
        <p:txBody>
          <a:bodyPr/>
          <a:lstStyle/>
          <a:p>
            <a:r>
              <a:rPr lang="en-US" sz="3200" u="sng" dirty="0"/>
              <a:t>Wave Description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598746"/>
            <a:ext cx="8305800" cy="1078495"/>
          </a:xfrm>
        </p:spPr>
        <p:txBody>
          <a:bodyPr/>
          <a:lstStyle/>
          <a:p>
            <a:r>
              <a:rPr lang="en-US" sz="2000" b="1" dirty="0"/>
              <a:t>Simple harmonic motion – </a:t>
            </a:r>
            <a:r>
              <a:rPr lang="en-US" sz="2000" dirty="0"/>
              <a:t>describes </a:t>
            </a:r>
            <a:r>
              <a:rPr lang="en-US" sz="2000" dirty="0" smtClean="0"/>
              <a:t>general </a:t>
            </a:r>
            <a:r>
              <a:rPr lang="en-US" sz="2000" dirty="0"/>
              <a:t>wave-like motion. </a:t>
            </a:r>
          </a:p>
          <a:p>
            <a:pPr>
              <a:buFontTx/>
              <a:buNone/>
            </a:pPr>
            <a:r>
              <a:rPr lang="en-US" sz="2000" dirty="0" smtClean="0"/>
              <a:t>E.g.</a:t>
            </a:r>
            <a:r>
              <a:rPr lang="en-US" sz="2000" dirty="0"/>
              <a:t> </a:t>
            </a:r>
            <a:r>
              <a:rPr lang="en-US" sz="2000" dirty="0" smtClean="0"/>
              <a:t>Hold </a:t>
            </a:r>
            <a:r>
              <a:rPr lang="en-US" sz="2000" dirty="0"/>
              <a:t>pendulum bob with ink at the end over a conveyer belt, it traces out a </a:t>
            </a:r>
            <a:r>
              <a:rPr lang="en-US" sz="2000" b="1" dirty="0"/>
              <a:t>sine wave</a:t>
            </a:r>
            <a:r>
              <a:rPr lang="en-US" sz="2000" dirty="0"/>
              <a:t>:</a:t>
            </a:r>
          </a:p>
        </p:txBody>
      </p:sp>
      <p:pic>
        <p:nvPicPr>
          <p:cNvPr id="8196" name="Picture 4" descr="19-03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33600" y="2286000"/>
            <a:ext cx="5486400" cy="2016125"/>
          </a:xfrm>
          <a:noFill/>
          <a:ln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2667000"/>
            <a:ext cx="1371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(shown here is  spring but same principle…)</a:t>
            </a:r>
          </a:p>
        </p:txBody>
      </p: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3429000" y="1524000"/>
            <a:ext cx="3200400" cy="990600"/>
            <a:chOff x="2016" y="1968"/>
            <a:chExt cx="2016" cy="624"/>
          </a:xfrm>
        </p:grpSpPr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016" y="1968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crests (high points)</a:t>
              </a: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2304" y="2208"/>
              <a:ext cx="96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1104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2743200" y="3733800"/>
            <a:ext cx="2743200" cy="976313"/>
            <a:chOff x="1680" y="3312"/>
            <a:chExt cx="1728" cy="615"/>
          </a:xfrm>
        </p:grpSpPr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1776" y="3696"/>
              <a:ext cx="16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troughs (low points)</a:t>
              </a:r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H="1" flipV="1">
              <a:off x="1680" y="3312"/>
              <a:ext cx="144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V="1">
              <a:off x="2208" y="3312"/>
              <a:ext cx="960" cy="3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0" y="4782661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So: </a:t>
            </a:r>
            <a:r>
              <a:rPr lang="en-US" sz="2000" b="1" dirty="0">
                <a:solidFill>
                  <a:srgbClr val="00B050"/>
                </a:solidFill>
              </a:rPr>
              <a:t>Amplitude = maximum displacement from equilibrium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smtClean="0"/>
              <a:t>i.e. </a:t>
            </a:r>
            <a:r>
              <a:rPr lang="en-US" sz="2000" dirty="0"/>
              <a:t>to crest or to trough</a:t>
            </a:r>
            <a:r>
              <a:rPr lang="en-US" sz="2000" dirty="0" smtClean="0"/>
              <a:t>), related to the wave’s energy</a:t>
            </a: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B050"/>
                </a:solidFill>
              </a:rPr>
              <a:t>Wavelength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= </a:t>
            </a:r>
            <a:r>
              <a:rPr lang="en-US" sz="2000" b="1" dirty="0">
                <a:solidFill>
                  <a:srgbClr val="00B050"/>
                </a:solidFill>
              </a:rPr>
              <a:t>crest-to-crest distance</a:t>
            </a:r>
            <a:r>
              <a:rPr lang="en-US" sz="2000" dirty="0"/>
              <a:t>, or, distance </a:t>
            </a:r>
            <a:r>
              <a:rPr lang="en-US" sz="2000" dirty="0" err="1"/>
              <a:t>btn</a:t>
            </a:r>
            <a:r>
              <a:rPr lang="en-US" sz="2000" dirty="0"/>
              <a:t> any successive identical parts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7593106" y="3047160"/>
            <a:ext cx="1981200" cy="779463"/>
            <a:chOff x="4752" y="2736"/>
            <a:chExt cx="1248" cy="491"/>
          </a:xfrm>
        </p:grpSpPr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4992" y="2736"/>
              <a:ext cx="100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equilibrium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(middle)</a:t>
              </a:r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H="1">
              <a:off x="4752" y="2880"/>
              <a:ext cx="2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200" u="sng" dirty="0"/>
              <a:t>Wave description cont.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82000" cy="1066800"/>
          </a:xfrm>
        </p:spPr>
        <p:txBody>
          <a:bodyPr/>
          <a:lstStyle/>
          <a:p>
            <a:r>
              <a:rPr lang="en-US" sz="2000" b="1" dirty="0">
                <a:solidFill>
                  <a:srgbClr val="00B050"/>
                </a:solidFill>
              </a:rPr>
              <a:t>Frequency </a:t>
            </a:r>
            <a:r>
              <a:rPr lang="en-US" sz="2000" dirty="0">
                <a:solidFill>
                  <a:srgbClr val="00B050"/>
                </a:solidFill>
              </a:rPr>
              <a:t>= </a:t>
            </a:r>
            <a:r>
              <a:rPr lang="en-US" sz="2000" b="1" dirty="0">
                <a:solidFill>
                  <a:srgbClr val="00B050"/>
                </a:solidFill>
              </a:rPr>
              <a:t>the number of to-and-fro vibrations in a given time</a:t>
            </a:r>
            <a:r>
              <a:rPr lang="en-US" sz="2000" dirty="0">
                <a:solidFill>
                  <a:srgbClr val="00B050"/>
                </a:solidFill>
              </a:rPr>
              <a:t> (</a:t>
            </a:r>
            <a:r>
              <a:rPr lang="en-US" sz="2000" dirty="0"/>
              <a:t>usually in a second).</a:t>
            </a:r>
          </a:p>
          <a:p>
            <a:pPr>
              <a:buFontTx/>
              <a:buNone/>
            </a:pPr>
            <a:r>
              <a:rPr lang="en-US" sz="2000" dirty="0"/>
              <a:t>One vibration per second = 1 </a:t>
            </a:r>
            <a:r>
              <a:rPr lang="en-US" sz="2000" b="1" dirty="0"/>
              <a:t>Hertz (Hz)</a:t>
            </a:r>
            <a:r>
              <a:rPr lang="en-US" sz="2000" dirty="0"/>
              <a:t> = 1 /s</a:t>
            </a:r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4648200" y="1219200"/>
            <a:ext cx="2362200" cy="381000"/>
            <a:chOff x="2352" y="1200"/>
            <a:chExt cx="1488" cy="240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2352" y="1200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unit of frequency</a:t>
              </a: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 flipH="1">
              <a:off x="2352" y="1392"/>
              <a:ext cx="144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8" name="Picture 8" descr="19-04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2447023"/>
            <a:ext cx="2133600" cy="1649413"/>
          </a:xfrm>
          <a:noFill/>
          <a:ln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81000" y="2057400"/>
            <a:ext cx="6477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/>
              <a:t>Eg</a:t>
            </a:r>
            <a:r>
              <a:rPr lang="en-US" sz="2000" dirty="0"/>
              <a:t>. Vibrating electrons are the source of radio waves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Electrons in this antenna vibrate 940 000 times per second – </a:t>
            </a:r>
            <a:r>
              <a:rPr lang="en-US" sz="2000" dirty="0" smtClean="0"/>
              <a:t>i.e. </a:t>
            </a:r>
            <a:r>
              <a:rPr lang="en-US" sz="2000" dirty="0"/>
              <a:t>at 940 kHz. This is the </a:t>
            </a:r>
            <a:r>
              <a:rPr lang="en-US" sz="2000" dirty="0" err="1"/>
              <a:t>freq</a:t>
            </a:r>
            <a:r>
              <a:rPr lang="en-US" sz="2000" dirty="0"/>
              <a:t> of the radio waves produced.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AM radio waves are in kilohertz (kHz =1000Hz), while FM are in megahertz (MHz = 10</a:t>
            </a:r>
            <a:r>
              <a:rPr lang="en-US" sz="2000" baseline="30000" dirty="0"/>
              <a:t>6</a:t>
            </a:r>
            <a:r>
              <a:rPr lang="en-US" sz="2000" dirty="0"/>
              <a:t> Hz).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Microwaves oscillate at  gigahertz (GHz = 10</a:t>
            </a:r>
            <a:r>
              <a:rPr lang="en-US" sz="2000" baseline="30000" dirty="0"/>
              <a:t>9</a:t>
            </a:r>
            <a:r>
              <a:rPr lang="en-US" sz="2000" dirty="0"/>
              <a:t> Hz)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58674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77906" y="4853691"/>
            <a:ext cx="88392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Period and frequency are just inverses of each other:</a:t>
            </a:r>
          </a:p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B050"/>
                </a:solidFill>
              </a:rPr>
              <a:t>Period = 1/frequency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/>
              <a:t>			</a:t>
            </a:r>
            <a:r>
              <a:rPr lang="en-US" sz="2000" u="sng" dirty="0" err="1">
                <a:solidFill>
                  <a:srgbClr val="00B050"/>
                </a:solidFill>
              </a:rPr>
              <a:t>Frequency</a:t>
            </a:r>
            <a:r>
              <a:rPr lang="en-US" sz="2000" u="sng" dirty="0">
                <a:solidFill>
                  <a:srgbClr val="00B050"/>
                </a:solidFill>
              </a:rPr>
              <a:t> = 1/Period   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Eg</a:t>
            </a:r>
            <a:r>
              <a:rPr lang="en-US" dirty="0"/>
              <a:t>. If something makes four vibrations a second, its freq is 4 Hz. It takes ¼ s to complete one </a:t>
            </a:r>
            <a:r>
              <a:rPr lang="en-US" dirty="0" err="1"/>
              <a:t>vib</a:t>
            </a:r>
            <a:r>
              <a:rPr lang="en-US" dirty="0"/>
              <a:t>, so its period is ¼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200" u="sng" dirty="0"/>
              <a:t>Clicker Question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/>
              <a:t>A weight suspended from a spring is seen to bob up and down over a distance of 20 cm, twice each second. What is its frequency? Its period? Its amplitude?</a:t>
            </a:r>
          </a:p>
          <a:p>
            <a:pPr marL="609600" indent="-609600">
              <a:buFontTx/>
              <a:buNone/>
            </a:pPr>
            <a:endParaRPr lang="en-US" sz="2400" dirty="0"/>
          </a:p>
          <a:p>
            <a:pPr marL="609600" indent="-609600">
              <a:buFontTx/>
              <a:buAutoNum type="alphaUcParenR"/>
            </a:pPr>
            <a:r>
              <a:rPr lang="en-US" sz="2400" dirty="0"/>
              <a:t>Frequency 0.5Hz, Period 2s, Amplitude 20cm</a:t>
            </a:r>
          </a:p>
          <a:p>
            <a:pPr marL="609600" indent="-609600">
              <a:buFontTx/>
              <a:buAutoNum type="alphaUcParenR"/>
            </a:pPr>
            <a:r>
              <a:rPr lang="en-US" sz="2400" dirty="0"/>
              <a:t>Frequency 0.5 Hz, Period 2s,Amplitude 10cm</a:t>
            </a:r>
          </a:p>
          <a:p>
            <a:pPr marL="609600" indent="-609600">
              <a:buFontTx/>
              <a:buAutoNum type="alphaUcParenR"/>
            </a:pPr>
            <a:r>
              <a:rPr lang="en-US" sz="2400" dirty="0"/>
              <a:t>Frequency 2Hz, Period 0.5s, Amplitude 10cm</a:t>
            </a:r>
          </a:p>
          <a:p>
            <a:pPr marL="609600" indent="-609600">
              <a:buFontTx/>
              <a:buAutoNum type="alphaUcParenR"/>
            </a:pPr>
            <a:r>
              <a:rPr lang="en-US" sz="2400" dirty="0"/>
              <a:t>Frequency 2Hz, Period 0.5s, Amplitude 20cm</a:t>
            </a:r>
          </a:p>
          <a:p>
            <a:pPr marL="609600" indent="-609600">
              <a:buFontTx/>
              <a:buAutoNum type="alphaUcParenR"/>
            </a:pPr>
            <a:r>
              <a:rPr lang="en-US" sz="2400" dirty="0"/>
              <a:t>Frequency 2Hz, Period 2s, Amplitude 10cm</a:t>
            </a:r>
          </a:p>
          <a:p>
            <a:pPr marL="609600" indent="-609600">
              <a:buFontTx/>
              <a:buNone/>
            </a:pPr>
            <a:r>
              <a:rPr lang="en-US" sz="2400" b="1" u="sng" dirty="0" smtClean="0">
                <a:solidFill>
                  <a:srgbClr val="800080"/>
                </a:solidFill>
              </a:rPr>
              <a:t>Answer </a:t>
            </a:r>
            <a:r>
              <a:rPr lang="en-US" sz="2400" b="1" u="sng" dirty="0">
                <a:solidFill>
                  <a:srgbClr val="800080"/>
                </a:solidFill>
              </a:rPr>
              <a:t>C</a:t>
            </a:r>
            <a:r>
              <a:rPr lang="en-US" sz="2400" dirty="0">
                <a:solidFill>
                  <a:srgbClr val="800080"/>
                </a:solidFill>
              </a:rPr>
              <a:t>:</a:t>
            </a:r>
            <a:r>
              <a:rPr lang="en-US" sz="1800" dirty="0">
                <a:solidFill>
                  <a:srgbClr val="800080"/>
                </a:solidFill>
              </a:rPr>
              <a:t> </a:t>
            </a:r>
            <a:r>
              <a:rPr lang="en-US" sz="2000" dirty="0">
                <a:solidFill>
                  <a:srgbClr val="800080"/>
                </a:solidFill>
              </a:rPr>
              <a:t>Frequency = 2 per second = </a:t>
            </a:r>
            <a:r>
              <a:rPr lang="en-US" sz="2000" u="sng" dirty="0">
                <a:solidFill>
                  <a:srgbClr val="800080"/>
                </a:solidFill>
              </a:rPr>
              <a:t>2 Hz</a:t>
            </a:r>
          </a:p>
          <a:p>
            <a:pPr marL="609600" indent="-609600">
              <a:buFontTx/>
              <a:buNone/>
            </a:pPr>
            <a:r>
              <a:rPr lang="en-US" sz="2000" dirty="0">
                <a:solidFill>
                  <a:srgbClr val="800080"/>
                </a:solidFill>
              </a:rPr>
              <a:t>			Period = 1/frequency = </a:t>
            </a:r>
            <a:r>
              <a:rPr lang="en-US" sz="2000" u="sng" dirty="0">
                <a:solidFill>
                  <a:srgbClr val="800080"/>
                </a:solidFill>
              </a:rPr>
              <a:t>½ s</a:t>
            </a:r>
          </a:p>
          <a:p>
            <a:pPr marL="609600" indent="-609600">
              <a:buFontTx/>
              <a:buNone/>
            </a:pPr>
            <a:r>
              <a:rPr lang="en-US" sz="2000" dirty="0">
                <a:solidFill>
                  <a:srgbClr val="800080"/>
                </a:solidFill>
              </a:rPr>
              <a:t>			Amplitude = distance from </a:t>
            </a:r>
            <a:r>
              <a:rPr lang="en-US" sz="2000" dirty="0" err="1">
                <a:solidFill>
                  <a:srgbClr val="800080"/>
                </a:solidFill>
              </a:rPr>
              <a:t>equil</a:t>
            </a:r>
            <a:r>
              <a:rPr lang="en-US" sz="2000" dirty="0">
                <a:solidFill>
                  <a:srgbClr val="800080"/>
                </a:solidFill>
              </a:rPr>
              <a:t> to max displacement i.e. ½ the peak-to-peak distance, i.e. </a:t>
            </a:r>
            <a:r>
              <a:rPr lang="en-US" sz="2000" u="sng" dirty="0">
                <a:solidFill>
                  <a:srgbClr val="800080"/>
                </a:solidFill>
              </a:rPr>
              <a:t>10cm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48600" cy="639763"/>
          </a:xfrm>
        </p:spPr>
        <p:txBody>
          <a:bodyPr/>
          <a:lstStyle/>
          <a:p>
            <a:r>
              <a:rPr lang="en-US" sz="3200" u="sng" dirty="0"/>
              <a:t>Wave motion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8763000" cy="2133600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Key point is that the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medium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(matter that wave is in) does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</a:rPr>
              <a:t>not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get propagated as the wave moves; rather, it is the </a:t>
            </a:r>
            <a:r>
              <a:rPr lang="en-US" sz="2000" i="1" dirty="0">
                <a:solidFill>
                  <a:srgbClr val="0070C0"/>
                </a:solidFill>
                <a:latin typeface="Calibri" panose="020F0502020204030204" pitchFamily="34" charset="0"/>
              </a:rPr>
              <a:t>disturbance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that propagates</a:t>
            </a:r>
          </a:p>
          <a:p>
            <a:r>
              <a:rPr lang="en-US" sz="2000" dirty="0" err="1">
                <a:latin typeface="Calibri" panose="020F0502020204030204" pitchFamily="34" charset="0"/>
              </a:rPr>
              <a:t>Eg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r>
              <a:rPr lang="en-US" sz="2000" b="1" dirty="0">
                <a:latin typeface="Calibri" panose="020F0502020204030204" pitchFamily="34" charset="0"/>
              </a:rPr>
              <a:t> DEMO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dirty="0" smtClean="0">
                <a:latin typeface="Calibri" panose="020F0502020204030204" pitchFamily="34" charset="0"/>
              </a:rPr>
              <a:t>Take </a:t>
            </a:r>
            <a:r>
              <a:rPr lang="en-US" sz="2000" dirty="0">
                <a:latin typeface="Calibri" panose="020F0502020204030204" pitchFamily="34" charset="0"/>
              </a:rPr>
              <a:t>a horizontal rope, with bright marker tied at one point.  Shake it back and forth to generate a wave – notice the disturbance propagates down rope, but the marker just moves back and forth. Finally, all points return to original position: The disturbance, not the medium, has travelled along.</a:t>
            </a:r>
          </a:p>
        </p:txBody>
      </p:sp>
      <p:pic>
        <p:nvPicPr>
          <p:cNvPr id="13316" name="Picture 4" descr="19-06Figur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15200" y="2942759"/>
            <a:ext cx="1614488" cy="1893888"/>
          </a:xfrm>
          <a:noFill/>
          <a:ln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400" y="4972047"/>
            <a:ext cx="883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  Via waves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en-US" sz="2000" u="sng" dirty="0">
                <a:solidFill>
                  <a:srgbClr val="0070C0"/>
                </a:solidFill>
                <a:latin typeface="Calibri" panose="020F0502020204030204" pitchFamily="34" charset="0"/>
              </a:rPr>
              <a:t>energy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 can be transferred from a source to a receiver without the transfer of matter between the two points 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</a:rPr>
              <a:t>eg</a:t>
            </a:r>
            <a:r>
              <a:rPr lang="en-US" sz="2000" dirty="0">
                <a:latin typeface="Calibri" panose="020F0502020204030204" pitchFamily="34" charset="0"/>
              </a:rPr>
              <a:t> light waves, sound waves, microwaves</a:t>
            </a:r>
            <a:r>
              <a:rPr lang="en-US" sz="2000" dirty="0" smtClean="0">
                <a:latin typeface="Calibri" panose="020F0502020204030204" pitchFamily="34" charset="0"/>
              </a:rPr>
              <a:t>…) </a:t>
            </a:r>
            <a:r>
              <a:rPr lang="en-US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larger the amplitude, the more the energy in the wave.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4800" y="51816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52400" y="2877671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 </a:t>
            </a:r>
            <a:r>
              <a:rPr lang="en-US" sz="2000" dirty="0" smtClean="0">
                <a:latin typeface="Calibri" panose="020F0502020204030204" pitchFamily="34" charset="0"/>
              </a:rPr>
              <a:t>E.g</a:t>
            </a:r>
            <a:r>
              <a:rPr lang="en-US" sz="2000" dirty="0">
                <a:latin typeface="Calibri" panose="020F0502020204030204" pitchFamily="34" charset="0"/>
              </a:rPr>
              <a:t>. Water wave: drop stone in a </a:t>
            </a:r>
            <a:r>
              <a:rPr lang="en-US" sz="2000" dirty="0" smtClean="0">
                <a:latin typeface="Calibri" panose="020F0502020204030204" pitchFamily="34" charset="0"/>
              </a:rPr>
              <a:t>pond </a:t>
            </a:r>
            <a:r>
              <a:rPr lang="en-US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expanding circles: 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Water </a:t>
            </a:r>
            <a:r>
              <a:rPr lang="en-US" sz="2000" dirty="0">
                <a:latin typeface="Calibri" panose="020F0502020204030204" pitchFamily="34" charset="0"/>
              </a:rPr>
              <a:t>is not transported with the circles – rather, at any point,  it moves up and down as wave passes by. </a:t>
            </a:r>
            <a:r>
              <a:rPr lang="en-US" sz="2000" dirty="0" smtClean="0">
                <a:latin typeface="Calibri" panose="020F0502020204030204" pitchFamily="34" charset="0"/>
              </a:rPr>
              <a:t>Can </a:t>
            </a:r>
            <a:r>
              <a:rPr lang="en-US" sz="2000" dirty="0">
                <a:latin typeface="Calibri" panose="020F0502020204030204" pitchFamily="34" charset="0"/>
              </a:rPr>
              <a:t>see this with a leaf on water’s surface – it just bobs up and </a:t>
            </a:r>
            <a:r>
              <a:rPr lang="en-US" sz="2000" dirty="0" smtClean="0">
                <a:latin typeface="Calibri" panose="020F0502020204030204" pitchFamily="34" charset="0"/>
              </a:rPr>
              <a:t>down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Again, medium </a:t>
            </a:r>
            <a:r>
              <a:rPr lang="en-US" sz="2000" dirty="0">
                <a:latin typeface="Calibri" panose="020F0502020204030204" pitchFamily="34" charset="0"/>
              </a:rPr>
              <a:t>returns to where it started after wave </a:t>
            </a:r>
            <a:r>
              <a:rPr lang="en-US" sz="2000" dirty="0" smtClean="0">
                <a:latin typeface="Calibri" panose="020F0502020204030204" pitchFamily="34" charset="0"/>
              </a:rPr>
              <a:t>went </a:t>
            </a:r>
            <a:r>
              <a:rPr lang="en-US" sz="2000" dirty="0">
                <a:latin typeface="Calibri" panose="020F0502020204030204" pitchFamily="34" charset="0"/>
              </a:rPr>
              <a:t>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u="sng" dirty="0"/>
              <a:t>Wave speed</a:t>
            </a:r>
          </a:p>
        </p:txBody>
      </p:sp>
      <p:pic>
        <p:nvPicPr>
          <p:cNvPr id="15364" name="Picture 4" descr="19-07Figure_FI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b="8218"/>
          <a:stretch/>
        </p:blipFill>
        <p:spPr>
          <a:xfrm>
            <a:off x="1285875" y="1804987"/>
            <a:ext cx="4870450" cy="1471613"/>
          </a:xfrm>
          <a:noFill/>
          <a:ln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6700" y="812193"/>
            <a:ext cx="822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Since speed = distance/time, can sit at a fixed point, measure distance between two crests (i.e. wavelength) and divide by how much time passes between arrival of subsequent crests (i.e. period):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66700" y="3331696"/>
            <a:ext cx="8763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Hence</a:t>
            </a:r>
            <a:r>
              <a:rPr lang="en-US" sz="2000" dirty="0">
                <a:solidFill>
                  <a:srgbClr val="00B0F0"/>
                </a:solidFill>
              </a:rPr>
              <a:t>, </a:t>
            </a:r>
            <a:r>
              <a:rPr lang="en-US" sz="2000" b="1" dirty="0">
                <a:solidFill>
                  <a:srgbClr val="00B0F0"/>
                </a:solidFill>
              </a:rPr>
              <a:t>wave speed = wavelength/period = wavelength x frequency</a:t>
            </a:r>
            <a:r>
              <a:rPr lang="en-US" sz="2000" b="1" dirty="0"/>
              <a:t>.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Holds for all types of periodic wave motion (water waves, sound, light</a:t>
            </a:r>
            <a:r>
              <a:rPr lang="en-US" sz="2000" dirty="0" smtClean="0"/>
              <a:t>…)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Wave speed is </a:t>
            </a:r>
            <a:r>
              <a:rPr lang="en-US" sz="2000" dirty="0" smtClean="0">
                <a:solidFill>
                  <a:srgbClr val="00B050"/>
                </a:solidFill>
              </a:rPr>
              <a:t>a property of the type of wave and the medium</a:t>
            </a:r>
            <a:r>
              <a:rPr lang="en-US" sz="2000" dirty="0" smtClean="0"/>
              <a:t>, e.g. different water waves may have different wavelengths and periods but all have same wave speed in water. </a:t>
            </a:r>
            <a:endParaRPr lang="en-US" sz="200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 often express this as </a:t>
            </a:r>
            <a:r>
              <a:rPr lang="en-US" sz="2000" i="1" u="sng" dirty="0">
                <a:solidFill>
                  <a:schemeClr val="accent2"/>
                </a:solidFill>
              </a:rPr>
              <a:t>v </a:t>
            </a:r>
            <a:r>
              <a:rPr lang="en-US" sz="2000" u="sng" dirty="0">
                <a:solidFill>
                  <a:schemeClr val="accent2"/>
                </a:solidFill>
              </a:rPr>
              <a:t>= f </a:t>
            </a:r>
            <a:r>
              <a:rPr lang="en-US" sz="2000" u="sng" dirty="0">
                <a:solidFill>
                  <a:schemeClr val="accent2"/>
                </a:solidFill>
                <a:latin typeface="Symbol" pitchFamily="18" charset="2"/>
              </a:rPr>
              <a:t>l 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81100" y="3288834"/>
            <a:ext cx="7315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4800" y="5285909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553200" y="2014678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Bird measures time between crests to be 1s.</a:t>
            </a:r>
          </a:p>
        </p:txBody>
      </p:sp>
    </p:spTree>
    <p:extLst>
      <p:ext uri="{BB962C8B-B14F-4D97-AF65-F5344CB8AC3E}">
        <p14:creationId xmlns:p14="http://schemas.microsoft.com/office/powerpoint/2010/main" val="30511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 animBg="1"/>
      <p:bldP spid="1537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5666</TotalTime>
  <Words>2374</Words>
  <Application>Microsoft Office PowerPoint</Application>
  <PresentationFormat>On-screen Show (4:3)</PresentationFormat>
  <Paragraphs>238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Default Design</vt:lpstr>
      <vt:lpstr>Today:    Chap 19 (Vibrations and Waves)  Looking ahead: Midterm 2 Nov 18 (on Chs 9, 11, 13, 14, 15, 19, 20, 22 probably)    </vt:lpstr>
      <vt:lpstr>Vibrations</vt:lpstr>
      <vt:lpstr>Vibration of a pendulum</vt:lpstr>
      <vt:lpstr>Clicker Question</vt:lpstr>
      <vt:lpstr>Wave Description</vt:lpstr>
      <vt:lpstr>Wave description cont.</vt:lpstr>
      <vt:lpstr>Clicker Question</vt:lpstr>
      <vt:lpstr>Wave motion</vt:lpstr>
      <vt:lpstr>Wave speed</vt:lpstr>
      <vt:lpstr>Question</vt:lpstr>
      <vt:lpstr>Clicker Question</vt:lpstr>
      <vt:lpstr>PowerPoint Presentation</vt:lpstr>
      <vt:lpstr>Transverse Waves</vt:lpstr>
      <vt:lpstr>Longitudinal Waves</vt:lpstr>
      <vt:lpstr>Interference</vt:lpstr>
      <vt:lpstr>Standing waves</vt:lpstr>
      <vt:lpstr>Standing wave DEMO: Tie one end to wall, and shake at right frequency to get (a).  Then shake twice as fast, and get (b). Three times as fast, get (c).</vt:lpstr>
      <vt:lpstr>Doppler Effect</vt:lpstr>
      <vt:lpstr>Doppler cont</vt:lpstr>
      <vt:lpstr>Clicker Question</vt:lpstr>
      <vt:lpstr>Clicker Question</vt:lpstr>
      <vt:lpstr>Question</vt:lpstr>
      <vt:lpstr>Bow waves</vt:lpstr>
      <vt:lpstr>Shock Waves</vt:lpstr>
      <vt:lpstr>Shock waves cont.</vt:lpstr>
    </vt:vector>
  </TitlesOfParts>
  <Company>HC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Today: Finish Chapter 15 (Heat) Start Chapter 19</dc:title>
  <dc:creator>Neepa</dc:creator>
  <cp:lastModifiedBy>Neepa</cp:lastModifiedBy>
  <cp:revision>323</cp:revision>
  <dcterms:created xsi:type="dcterms:W3CDTF">2005-10-25T20:43:57Z</dcterms:created>
  <dcterms:modified xsi:type="dcterms:W3CDTF">2016-11-01T12:39:18Z</dcterms:modified>
</cp:coreProperties>
</file>