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79" r:id="rId2"/>
    <p:sldId id="297" r:id="rId3"/>
    <p:sldId id="298" r:id="rId4"/>
    <p:sldId id="295" r:id="rId5"/>
    <p:sldId id="296" r:id="rId6"/>
    <p:sldId id="299" r:id="rId7"/>
    <p:sldId id="289" r:id="rId8"/>
    <p:sldId id="290" r:id="rId9"/>
    <p:sldId id="291" r:id="rId10"/>
    <p:sldId id="292" r:id="rId11"/>
    <p:sldId id="293" r:id="rId12"/>
    <p:sldId id="294" r:id="rId13"/>
    <p:sldId id="256" r:id="rId14"/>
    <p:sldId id="273" r:id="rId15"/>
    <p:sldId id="274" r:id="rId16"/>
    <p:sldId id="258" r:id="rId17"/>
    <p:sldId id="282" r:id="rId18"/>
    <p:sldId id="271" r:id="rId19"/>
    <p:sldId id="259" r:id="rId20"/>
    <p:sldId id="265" r:id="rId21"/>
    <p:sldId id="283" r:id="rId22"/>
    <p:sldId id="284" r:id="rId23"/>
    <p:sldId id="275" r:id="rId24"/>
    <p:sldId id="278" r:id="rId25"/>
    <p:sldId id="287" r:id="rId26"/>
    <p:sldId id="281" r:id="rId27"/>
    <p:sldId id="261" r:id="rId28"/>
    <p:sldId id="263" r:id="rId29"/>
    <p:sldId id="286" r:id="rId30"/>
    <p:sldId id="264" r:id="rId31"/>
    <p:sldId id="285" r:id="rId32"/>
    <p:sldId id="277" r:id="rId33"/>
    <p:sldId id="276" r:id="rId34"/>
    <p:sldId id="268" r:id="rId35"/>
    <p:sldId id="269" r:id="rId36"/>
    <p:sldId id="266" r:id="rId37"/>
    <p:sldId id="267"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E483A51-D917-4DFA-8BA8-08B32E72C2B2}" type="slidenum">
              <a:rPr lang="en-US"/>
              <a:pPr>
                <a:defRPr/>
              </a:pPr>
              <a:t>‹#›</a:t>
            </a:fld>
            <a:endParaRPr lang="en-US"/>
          </a:p>
        </p:txBody>
      </p:sp>
    </p:spTree>
    <p:extLst>
      <p:ext uri="{BB962C8B-B14F-4D97-AF65-F5344CB8AC3E}">
        <p14:creationId xmlns:p14="http://schemas.microsoft.com/office/powerpoint/2010/main" val="3523869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dirty="0" smtClean="0"/>
          </a:p>
        </p:txBody>
      </p:sp>
      <p:sp>
        <p:nvSpPr>
          <p:cNvPr id="27652" name="Slide Number Placeholder 3"/>
          <p:cNvSpPr>
            <a:spLocks noGrp="1"/>
          </p:cNvSpPr>
          <p:nvPr>
            <p:ph type="sldNum" sz="quarter" idx="5"/>
          </p:nvPr>
        </p:nvSpPr>
        <p:spPr>
          <a:noFill/>
        </p:spPr>
        <p:txBody>
          <a:bodyPr/>
          <a:lstStyle/>
          <a:p>
            <a:fld id="{F9652AE6-B093-41BB-87EC-C1A87D10E2DF}" type="slidenum">
              <a:rPr lang="en-US"/>
              <a:pPr/>
              <a:t>1</a:t>
            </a:fld>
            <a:endParaRPr lang="en-US"/>
          </a:p>
        </p:txBody>
      </p:sp>
    </p:spTree>
    <p:extLst>
      <p:ext uri="{BB962C8B-B14F-4D97-AF65-F5344CB8AC3E}">
        <p14:creationId xmlns:p14="http://schemas.microsoft.com/office/powerpoint/2010/main" val="437783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7D32D89F-1590-483E-8AA1-3C323A286378}" type="slidenum">
              <a:rPr lang="en-US" smtClean="0"/>
              <a:pPr/>
              <a:t>12</a:t>
            </a:fld>
            <a:endParaRPr lang="en-US" smtClean="0"/>
          </a:p>
        </p:txBody>
      </p:sp>
    </p:spTree>
    <p:extLst>
      <p:ext uri="{BB962C8B-B14F-4D97-AF65-F5344CB8AC3E}">
        <p14:creationId xmlns:p14="http://schemas.microsoft.com/office/powerpoint/2010/main" val="242623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BA24412-AC6C-4FCB-B1C4-121E4D6E3CBC}" type="slidenum">
              <a:rPr lang="en-US"/>
              <a:pPr/>
              <a:t>13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40805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14</a:t>
            </a:fld>
            <a:endParaRPr lang="en-US"/>
          </a:p>
        </p:txBody>
      </p:sp>
    </p:spTree>
    <p:extLst>
      <p:ext uri="{BB962C8B-B14F-4D97-AF65-F5344CB8AC3E}">
        <p14:creationId xmlns:p14="http://schemas.microsoft.com/office/powerpoint/2010/main" val="2538161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B925909-1886-40AB-ABD9-A34790B0BCC4}" type="slidenum">
              <a:rPr lang="en-US"/>
              <a:pPr/>
              <a:t>15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t>Re-word</a:t>
            </a:r>
          </a:p>
        </p:txBody>
      </p:sp>
    </p:spTree>
    <p:extLst>
      <p:ext uri="{BB962C8B-B14F-4D97-AF65-F5344CB8AC3E}">
        <p14:creationId xmlns:p14="http://schemas.microsoft.com/office/powerpoint/2010/main" val="297719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D9E60BA-0D07-45EE-B63D-1AA93719B97C}" type="slidenum">
              <a:rPr lang="en-US"/>
              <a:pPr/>
              <a:t>16</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Talk about automobile speedometer etc. </a:t>
            </a:r>
          </a:p>
        </p:txBody>
      </p:sp>
    </p:spTree>
    <p:extLst>
      <p:ext uri="{BB962C8B-B14F-4D97-AF65-F5344CB8AC3E}">
        <p14:creationId xmlns:p14="http://schemas.microsoft.com/office/powerpoint/2010/main" val="1249720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25937C5-1F29-4AD4-9275-5B87FC48BB2D}" type="slidenum">
              <a:rPr lang="en-US"/>
              <a:pPr/>
              <a:t>17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Talk about automobile speedometer etc. </a:t>
            </a:r>
          </a:p>
        </p:txBody>
      </p:sp>
    </p:spTree>
    <p:extLst>
      <p:ext uri="{BB962C8B-B14F-4D97-AF65-F5344CB8AC3E}">
        <p14:creationId xmlns:p14="http://schemas.microsoft.com/office/powerpoint/2010/main" val="2936234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18</a:t>
            </a:fld>
            <a:endParaRPr lang="en-US"/>
          </a:p>
        </p:txBody>
      </p:sp>
    </p:spTree>
    <p:extLst>
      <p:ext uri="{BB962C8B-B14F-4D97-AF65-F5344CB8AC3E}">
        <p14:creationId xmlns:p14="http://schemas.microsoft.com/office/powerpoint/2010/main" val="951657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386EC37-EAA3-46A3-875C-C5ED3DFA060A}" type="slidenum">
              <a:rPr lang="en-US"/>
              <a:pPr/>
              <a:t>19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52130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20</a:t>
            </a:fld>
            <a:endParaRPr lang="en-US"/>
          </a:p>
        </p:txBody>
      </p:sp>
    </p:spTree>
    <p:extLst>
      <p:ext uri="{BB962C8B-B14F-4D97-AF65-F5344CB8AC3E}">
        <p14:creationId xmlns:p14="http://schemas.microsoft.com/office/powerpoint/2010/main" val="3790509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21</a:t>
            </a:fld>
            <a:endParaRPr lang="en-US"/>
          </a:p>
        </p:txBody>
      </p:sp>
    </p:spTree>
    <p:extLst>
      <p:ext uri="{BB962C8B-B14F-4D97-AF65-F5344CB8AC3E}">
        <p14:creationId xmlns:p14="http://schemas.microsoft.com/office/powerpoint/2010/main" val="683749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B0F2AED-0FD6-45B0-9615-DB6B447916D0}" type="slidenum">
              <a:rPr lang="en-US" smtClean="0"/>
              <a:pPr/>
              <a:t>2</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Mention www.physicsplace.com</a:t>
            </a:r>
          </a:p>
        </p:txBody>
      </p:sp>
    </p:spTree>
    <p:extLst>
      <p:ext uri="{BB962C8B-B14F-4D97-AF65-F5344CB8AC3E}">
        <p14:creationId xmlns:p14="http://schemas.microsoft.com/office/powerpoint/2010/main" val="4106457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22</a:t>
            </a:fld>
            <a:endParaRPr lang="en-US"/>
          </a:p>
        </p:txBody>
      </p:sp>
    </p:spTree>
    <p:extLst>
      <p:ext uri="{BB962C8B-B14F-4D97-AF65-F5344CB8AC3E}">
        <p14:creationId xmlns:p14="http://schemas.microsoft.com/office/powerpoint/2010/main" val="2173832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23</a:t>
            </a:fld>
            <a:endParaRPr lang="en-US"/>
          </a:p>
        </p:txBody>
      </p:sp>
    </p:spTree>
    <p:extLst>
      <p:ext uri="{BB962C8B-B14F-4D97-AF65-F5344CB8AC3E}">
        <p14:creationId xmlns:p14="http://schemas.microsoft.com/office/powerpoint/2010/main" val="8807017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24</a:t>
            </a:fld>
            <a:endParaRPr lang="en-US"/>
          </a:p>
        </p:txBody>
      </p:sp>
    </p:spTree>
    <p:extLst>
      <p:ext uri="{BB962C8B-B14F-4D97-AF65-F5344CB8AC3E}">
        <p14:creationId xmlns:p14="http://schemas.microsoft.com/office/powerpoint/2010/main" val="116890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25</a:t>
            </a:fld>
            <a:endParaRPr lang="en-US"/>
          </a:p>
        </p:txBody>
      </p:sp>
    </p:spTree>
    <p:extLst>
      <p:ext uri="{BB962C8B-B14F-4D97-AF65-F5344CB8AC3E}">
        <p14:creationId xmlns:p14="http://schemas.microsoft.com/office/powerpoint/2010/main" val="1021555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26</a:t>
            </a:fld>
            <a:endParaRPr lang="en-US"/>
          </a:p>
        </p:txBody>
      </p:sp>
    </p:spTree>
    <p:extLst>
      <p:ext uri="{BB962C8B-B14F-4D97-AF65-F5344CB8AC3E}">
        <p14:creationId xmlns:p14="http://schemas.microsoft.com/office/powerpoint/2010/main" val="2610985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 here on Friday</a:t>
            </a:r>
            <a:endParaRPr lang="en-US" dirty="0"/>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27</a:t>
            </a:fld>
            <a:endParaRPr lang="en-US"/>
          </a:p>
        </p:txBody>
      </p:sp>
    </p:spTree>
    <p:extLst>
      <p:ext uri="{BB962C8B-B14F-4D97-AF65-F5344CB8AC3E}">
        <p14:creationId xmlns:p14="http://schemas.microsoft.com/office/powerpoint/2010/main" val="2014070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8D9BE80-7356-4F49-B444-3374F8855AC0}" type="slidenum">
              <a:rPr lang="en-US"/>
              <a:pPr/>
              <a:t>28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Throw ball up and ask them at various points. </a:t>
            </a:r>
          </a:p>
        </p:txBody>
      </p:sp>
    </p:spTree>
    <p:extLst>
      <p:ext uri="{BB962C8B-B14F-4D97-AF65-F5344CB8AC3E}">
        <p14:creationId xmlns:p14="http://schemas.microsoft.com/office/powerpoint/2010/main" val="58424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29</a:t>
            </a:fld>
            <a:endParaRPr lang="en-US"/>
          </a:p>
        </p:txBody>
      </p:sp>
    </p:spTree>
    <p:extLst>
      <p:ext uri="{BB962C8B-B14F-4D97-AF65-F5344CB8AC3E}">
        <p14:creationId xmlns:p14="http://schemas.microsoft.com/office/powerpoint/2010/main" val="2138351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30</a:t>
            </a:fld>
            <a:endParaRPr lang="en-US"/>
          </a:p>
        </p:txBody>
      </p:sp>
    </p:spTree>
    <p:extLst>
      <p:ext uri="{BB962C8B-B14F-4D97-AF65-F5344CB8AC3E}">
        <p14:creationId xmlns:p14="http://schemas.microsoft.com/office/powerpoint/2010/main" val="2891148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31</a:t>
            </a:fld>
            <a:endParaRPr lang="en-US"/>
          </a:p>
        </p:txBody>
      </p:sp>
    </p:spTree>
    <p:extLst>
      <p:ext uri="{BB962C8B-B14F-4D97-AF65-F5344CB8AC3E}">
        <p14:creationId xmlns:p14="http://schemas.microsoft.com/office/powerpoint/2010/main" val="339455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BD86E8E-53AC-4AE9-BFFB-F67A89F12BB8}" type="slidenum">
              <a:rPr lang="en-US" smtClean="0"/>
              <a:pPr/>
              <a:t>3</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77715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32</a:t>
            </a:fld>
            <a:endParaRPr lang="en-US"/>
          </a:p>
        </p:txBody>
      </p:sp>
    </p:spTree>
    <p:extLst>
      <p:ext uri="{BB962C8B-B14F-4D97-AF65-F5344CB8AC3E}">
        <p14:creationId xmlns:p14="http://schemas.microsoft.com/office/powerpoint/2010/main" val="35659331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33</a:t>
            </a:fld>
            <a:endParaRPr lang="en-US"/>
          </a:p>
        </p:txBody>
      </p:sp>
    </p:spTree>
    <p:extLst>
      <p:ext uri="{BB962C8B-B14F-4D97-AF65-F5344CB8AC3E}">
        <p14:creationId xmlns:p14="http://schemas.microsoft.com/office/powerpoint/2010/main" val="3221745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34</a:t>
            </a:fld>
            <a:endParaRPr lang="en-US"/>
          </a:p>
        </p:txBody>
      </p:sp>
    </p:spTree>
    <p:extLst>
      <p:ext uri="{BB962C8B-B14F-4D97-AF65-F5344CB8AC3E}">
        <p14:creationId xmlns:p14="http://schemas.microsoft.com/office/powerpoint/2010/main" val="5470910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35</a:t>
            </a:fld>
            <a:endParaRPr lang="en-US"/>
          </a:p>
        </p:txBody>
      </p:sp>
    </p:spTree>
    <p:extLst>
      <p:ext uri="{BB962C8B-B14F-4D97-AF65-F5344CB8AC3E}">
        <p14:creationId xmlns:p14="http://schemas.microsoft.com/office/powerpoint/2010/main" val="1651273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36</a:t>
            </a:fld>
            <a:endParaRPr lang="en-US"/>
          </a:p>
        </p:txBody>
      </p:sp>
    </p:spTree>
    <p:extLst>
      <p:ext uri="{BB962C8B-B14F-4D97-AF65-F5344CB8AC3E}">
        <p14:creationId xmlns:p14="http://schemas.microsoft.com/office/powerpoint/2010/main" val="27258040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483A51-D917-4DFA-8BA8-08B32E72C2B2}" type="slidenum">
              <a:rPr lang="en-US" smtClean="0"/>
              <a:pPr>
                <a:defRPr/>
              </a:pPr>
              <a:t>37</a:t>
            </a:fld>
            <a:endParaRPr lang="en-US"/>
          </a:p>
        </p:txBody>
      </p:sp>
    </p:spTree>
    <p:extLst>
      <p:ext uri="{BB962C8B-B14F-4D97-AF65-F5344CB8AC3E}">
        <p14:creationId xmlns:p14="http://schemas.microsoft.com/office/powerpoint/2010/main" val="42285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07D0C5A1-049B-4DE7-B198-BB03613FF3F8}" type="slidenum">
              <a:rPr lang="en-US" smtClean="0"/>
              <a:pPr/>
              <a:t>4</a:t>
            </a:fld>
            <a:endParaRPr lang="en-US" smtClean="0"/>
          </a:p>
        </p:txBody>
      </p:sp>
    </p:spTree>
    <p:extLst>
      <p:ext uri="{BB962C8B-B14F-4D97-AF65-F5344CB8AC3E}">
        <p14:creationId xmlns:p14="http://schemas.microsoft.com/office/powerpoint/2010/main" val="4198507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63F2B2F2-A9E1-4D03-8246-4655A7D9670F}" type="slidenum">
              <a:rPr lang="en-US" smtClean="0"/>
              <a:pPr/>
              <a:t>5</a:t>
            </a:fld>
            <a:endParaRPr lang="en-US" smtClean="0"/>
          </a:p>
        </p:txBody>
      </p:sp>
    </p:spTree>
    <p:extLst>
      <p:ext uri="{BB962C8B-B14F-4D97-AF65-F5344CB8AC3E}">
        <p14:creationId xmlns:p14="http://schemas.microsoft.com/office/powerpoint/2010/main" val="3052867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1EAA13A-E668-4B3F-BB79-08D524FC6841}" type="slidenum">
              <a:rPr lang="en-US" smtClean="0"/>
              <a:pPr/>
              <a:t>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This kind of notion of inertia was a hang-up for scientists bacn in copernicus time before Galileo.</a:t>
            </a:r>
          </a:p>
        </p:txBody>
      </p:sp>
    </p:spTree>
    <p:extLst>
      <p:ext uri="{BB962C8B-B14F-4D97-AF65-F5344CB8AC3E}">
        <p14:creationId xmlns:p14="http://schemas.microsoft.com/office/powerpoint/2010/main" val="375535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smtClean="0"/>
          </a:p>
        </p:txBody>
      </p:sp>
      <p:sp>
        <p:nvSpPr>
          <p:cNvPr id="51204" name="Slide Number Placeholder 3"/>
          <p:cNvSpPr>
            <a:spLocks noGrp="1"/>
          </p:cNvSpPr>
          <p:nvPr>
            <p:ph type="sldNum" sz="quarter" idx="5"/>
          </p:nvPr>
        </p:nvSpPr>
        <p:spPr>
          <a:noFill/>
        </p:spPr>
        <p:txBody>
          <a:bodyPr/>
          <a:lstStyle/>
          <a:p>
            <a:fld id="{A16EC293-1888-48A2-941E-1F026F95C2CF}" type="slidenum">
              <a:rPr lang="en-US" smtClean="0"/>
              <a:pPr/>
              <a:t>9</a:t>
            </a:fld>
            <a:endParaRPr lang="en-US" smtClean="0"/>
          </a:p>
        </p:txBody>
      </p:sp>
    </p:spTree>
    <p:extLst>
      <p:ext uri="{BB962C8B-B14F-4D97-AF65-F5344CB8AC3E}">
        <p14:creationId xmlns:p14="http://schemas.microsoft.com/office/powerpoint/2010/main" val="2325025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43227152-8CBA-45CD-90F8-ED81FC36FB94}" type="slidenum">
              <a:rPr lang="en-US" smtClean="0"/>
              <a:pPr/>
              <a:t>10</a:t>
            </a:fld>
            <a:endParaRPr lang="en-US" smtClean="0"/>
          </a:p>
        </p:txBody>
      </p:sp>
    </p:spTree>
    <p:extLst>
      <p:ext uri="{BB962C8B-B14F-4D97-AF65-F5344CB8AC3E}">
        <p14:creationId xmlns:p14="http://schemas.microsoft.com/office/powerpoint/2010/main" val="3068820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90BDF0E6-F925-48F6-BC23-7E8029A05C77}" type="slidenum">
              <a:rPr lang="en-US" smtClean="0"/>
              <a:pPr/>
              <a:t>11</a:t>
            </a:fld>
            <a:endParaRPr lang="en-US" smtClean="0"/>
          </a:p>
        </p:txBody>
      </p:sp>
    </p:spTree>
    <p:extLst>
      <p:ext uri="{BB962C8B-B14F-4D97-AF65-F5344CB8AC3E}">
        <p14:creationId xmlns:p14="http://schemas.microsoft.com/office/powerpoint/2010/main" val="14300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7EAF85-98ED-4EDF-AF31-A6C94510BF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FB989-29AC-451B-AF7F-94221C87DE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D37B83-D8E4-4DF6-ABC2-C775252770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1E7181-D8EC-43C6-990C-B8B9D1F6C4D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D5A956-E7BF-439A-8D16-D464863ACC4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C17733-4AD7-41AA-8E13-5FD4F7FB2890}" type="slidenum">
              <a:rPr lang="en-US"/>
              <a:pPr>
                <a:defRPr/>
              </a:pPr>
              <a:t>‹#›</a:t>
            </a:fld>
            <a:endParaRPr lang="en-US"/>
          </a:p>
        </p:txBody>
      </p:sp>
    </p:spTree>
    <p:extLst>
      <p:ext uri="{BB962C8B-B14F-4D97-AF65-F5344CB8AC3E}">
        <p14:creationId xmlns:p14="http://schemas.microsoft.com/office/powerpoint/2010/main" val="130090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0302AC-EE88-4849-92A7-A35BB7E2F7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58515-DA50-480C-B607-08F8B64369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8AA039-0893-4233-9C7D-B3ED41A70F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540130-5E78-4100-8D83-3E9178A3F3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810F9A-A329-474D-B48B-B2B2A38DE0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B207DD5-219F-42DF-974B-E5874B627C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F44386-B61D-465E-A25D-4A02A62A69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BB2CAC-27B7-418A-91E4-4E541488E5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9091C2B-C8D0-46D6-8CDD-495ECAF006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nmaitra@hunter.cuny.edu"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304800" y="0"/>
            <a:ext cx="8839200" cy="6617196"/>
          </a:xfrm>
          <a:prstGeom prst="rect">
            <a:avLst/>
          </a:prstGeom>
          <a:noFill/>
          <a:ln w="9525">
            <a:noFill/>
            <a:miter lim="800000"/>
            <a:headEnd/>
            <a:tailEnd/>
          </a:ln>
        </p:spPr>
        <p:txBody>
          <a:bodyPr>
            <a:spAutoFit/>
          </a:bodyPr>
          <a:lstStyle/>
          <a:p>
            <a:pPr>
              <a:spcBef>
                <a:spcPct val="50000"/>
              </a:spcBef>
            </a:pPr>
            <a:r>
              <a:rPr lang="en-US" sz="3200" b="1" dirty="0" smtClean="0">
                <a:solidFill>
                  <a:srgbClr val="800080"/>
                </a:solidFill>
              </a:rPr>
              <a:t>			Physics 100</a:t>
            </a:r>
          </a:p>
          <a:p>
            <a:pPr>
              <a:spcBef>
                <a:spcPct val="50000"/>
              </a:spcBef>
              <a:buFontTx/>
              <a:buChar char="•"/>
            </a:pPr>
            <a:r>
              <a:rPr lang="en-US" sz="3200" dirty="0"/>
              <a:t> </a:t>
            </a:r>
            <a:r>
              <a:rPr lang="en-US" sz="2400" dirty="0" smtClean="0">
                <a:latin typeface="Calibri" pitchFamily="34" charset="0"/>
              </a:rPr>
              <a:t>Please pick </a:t>
            </a:r>
            <a:r>
              <a:rPr lang="en-US" sz="2400" dirty="0">
                <a:latin typeface="Calibri" pitchFamily="34" charset="0"/>
              </a:rPr>
              <a:t>up a clicker!</a:t>
            </a:r>
          </a:p>
          <a:p>
            <a:endParaRPr lang="en-US" sz="2400" dirty="0">
              <a:latin typeface="Calibri" pitchFamily="34" charset="0"/>
            </a:endParaRPr>
          </a:p>
          <a:p>
            <a:pPr>
              <a:buFontTx/>
              <a:buChar char="•"/>
            </a:pPr>
            <a:r>
              <a:rPr lang="en-US" sz="2400" dirty="0">
                <a:latin typeface="Calibri" pitchFamily="34" charset="0"/>
              </a:rPr>
              <a:t>  Reminder: All lecture notes posted, after lecture, </a:t>
            </a:r>
            <a:r>
              <a:rPr lang="en-US" sz="2400" dirty="0" smtClean="0">
                <a:latin typeface="Calibri" pitchFamily="34" charset="0"/>
              </a:rPr>
              <a:t>follow link at:</a:t>
            </a:r>
            <a:endParaRPr lang="en-US" sz="2400" dirty="0">
              <a:latin typeface="Calibri" pitchFamily="34" charset="0"/>
            </a:endParaRPr>
          </a:p>
          <a:p>
            <a:endParaRPr lang="en-US" sz="2000" dirty="0">
              <a:latin typeface="Calibri" pitchFamily="34" charset="0"/>
            </a:endParaRPr>
          </a:p>
          <a:p>
            <a:r>
              <a:rPr lang="en-US" sz="2000" dirty="0" smtClean="0">
                <a:solidFill>
                  <a:srgbClr val="3333CC"/>
                </a:solidFill>
              </a:rPr>
              <a:t>http://www.hunter.cuny.edu/physics/courses/physics100/spring-2016</a:t>
            </a:r>
            <a:endParaRPr lang="en-US" sz="2000" dirty="0"/>
          </a:p>
          <a:p>
            <a:endParaRPr lang="en-US" sz="2000" b="1" dirty="0" smtClean="0">
              <a:solidFill>
                <a:srgbClr val="0070C0"/>
              </a:solidFill>
              <a:latin typeface="Calibri" pitchFamily="34" charset="0"/>
            </a:endParaRPr>
          </a:p>
          <a:p>
            <a:r>
              <a:rPr lang="en-US" sz="2400" u="sng" dirty="0" smtClean="0">
                <a:solidFill>
                  <a:srgbClr val="00B050"/>
                </a:solidFill>
                <a:latin typeface="Calibri" pitchFamily="34" charset="0"/>
              </a:rPr>
              <a:t>Note: </a:t>
            </a:r>
            <a:r>
              <a:rPr lang="en-US" sz="2400" dirty="0" smtClean="0">
                <a:solidFill>
                  <a:srgbClr val="00B050"/>
                </a:solidFill>
                <a:latin typeface="Calibri" pitchFamily="34" charset="0"/>
              </a:rPr>
              <a:t>Before the actual lecture, a  “Pre-Lecture” is available on line, which is the lecture (more or less) </a:t>
            </a:r>
            <a:r>
              <a:rPr lang="en-US" sz="2400" b="1" dirty="0" smtClean="0">
                <a:solidFill>
                  <a:srgbClr val="00B050"/>
                </a:solidFill>
                <a:latin typeface="Calibri" pitchFamily="34" charset="0"/>
              </a:rPr>
              <a:t>without</a:t>
            </a:r>
            <a:r>
              <a:rPr lang="en-US" sz="2400" dirty="0" smtClean="0">
                <a:solidFill>
                  <a:srgbClr val="00B050"/>
                </a:solidFill>
                <a:latin typeface="Calibri" pitchFamily="34" charset="0"/>
              </a:rPr>
              <a:t> clicker questions. Pre-lectures are removed after the lecture, replaced by the actual lecture.</a:t>
            </a:r>
            <a:r>
              <a:rPr lang="en-US" sz="2400" dirty="0">
                <a:solidFill>
                  <a:srgbClr val="00B050"/>
                </a:solidFill>
                <a:latin typeface="Calibri" pitchFamily="34" charset="0"/>
              </a:rPr>
              <a:t> </a:t>
            </a:r>
            <a:r>
              <a:rPr lang="en-US" sz="2400" dirty="0" smtClean="0">
                <a:solidFill>
                  <a:srgbClr val="00B050"/>
                </a:solidFill>
                <a:latin typeface="Calibri" pitchFamily="34" charset="0"/>
              </a:rPr>
              <a:t>Even if you download the pre-lecture, you should later download and go through the lecture.</a:t>
            </a:r>
            <a:r>
              <a:rPr lang="en-US" sz="3200" dirty="0" smtClean="0">
                <a:solidFill>
                  <a:srgbClr val="800080"/>
                </a:solidFill>
                <a:latin typeface="Calibri" pitchFamily="34" charset="0"/>
              </a:rPr>
              <a:t> 	</a:t>
            </a:r>
          </a:p>
          <a:p>
            <a:pPr>
              <a:spcBef>
                <a:spcPct val="50000"/>
              </a:spcBef>
            </a:pPr>
            <a:r>
              <a:rPr lang="en-US" sz="3200" b="1" dirty="0" smtClean="0">
                <a:solidFill>
                  <a:schemeClr val="accent2"/>
                </a:solidFill>
                <a:latin typeface="Calibri" pitchFamily="34" charset="0"/>
              </a:rPr>
              <a:t>Today</a:t>
            </a:r>
            <a:r>
              <a:rPr lang="en-US" sz="3200" b="1" dirty="0">
                <a:solidFill>
                  <a:schemeClr val="accent2"/>
                </a:solidFill>
                <a:latin typeface="Calibri" pitchFamily="34" charset="0"/>
              </a:rPr>
              <a:t>:</a:t>
            </a:r>
            <a:r>
              <a:rPr lang="en-US" sz="3200" dirty="0">
                <a:latin typeface="Calibri" pitchFamily="34" charset="0"/>
              </a:rPr>
              <a:t> Chapter </a:t>
            </a:r>
            <a:r>
              <a:rPr lang="en-US" sz="3200" dirty="0" smtClean="0">
                <a:latin typeface="Calibri" pitchFamily="34" charset="0"/>
              </a:rPr>
              <a:t>3 -- </a:t>
            </a:r>
            <a:r>
              <a:rPr lang="en-US" sz="2400" i="1" dirty="0" smtClean="0">
                <a:latin typeface="Calibri" pitchFamily="34" charset="0"/>
              </a:rPr>
              <a:t>but first, will reiterate some things about the course from the first lecture, and more about the clickers…</a:t>
            </a:r>
          </a:p>
          <a:p>
            <a:pPr>
              <a:spcBef>
                <a:spcPct val="50000"/>
              </a:spcBef>
            </a:pPr>
            <a:r>
              <a:rPr lang="en-US" sz="2400" i="1" dirty="0">
                <a:latin typeface="Calibri" pitchFamily="34" charset="0"/>
              </a:rPr>
              <a:t> </a:t>
            </a:r>
            <a:r>
              <a:rPr lang="en-US" sz="2400" i="1" dirty="0" smtClean="0">
                <a:latin typeface="Calibri" pitchFamily="34" charset="0"/>
              </a:rPr>
              <a:t>-- and finish a couple of slides from </a:t>
            </a:r>
            <a:r>
              <a:rPr lang="en-US" sz="2400" i="1" dirty="0" err="1" smtClean="0">
                <a:latin typeface="Calibri" pitchFamily="34" charset="0"/>
              </a:rPr>
              <a:t>Ch</a:t>
            </a:r>
            <a:r>
              <a:rPr lang="en-US" sz="2400" i="1" dirty="0" smtClean="0">
                <a:latin typeface="Calibri" pitchFamily="34" charset="0"/>
              </a:rPr>
              <a:t> 2</a:t>
            </a:r>
            <a:endParaRPr lang="en-US" sz="2400" i="1" dirty="0">
              <a:latin typeface="Calibri" pitchFamily="34" charset="0"/>
            </a:endParaRPr>
          </a:p>
        </p:txBody>
      </p:sp>
      <p:sp>
        <p:nvSpPr>
          <p:cNvPr id="3" name="Rectangle 2"/>
          <p:cNvSpPr/>
          <p:nvPr/>
        </p:nvSpPr>
        <p:spPr>
          <a:xfrm>
            <a:off x="304800" y="4953000"/>
            <a:ext cx="29718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ch2q2_1"/>
          <p:cNvPicPr>
            <a:picLocks noGrp="1" noChangeAspect="1" noChangeArrowheads="1"/>
          </p:cNvPicPr>
          <p:nvPr>
            <p:ph idx="1"/>
          </p:nvPr>
        </p:nvPicPr>
        <p:blipFill>
          <a:blip r:embed="rId3"/>
          <a:srcRect/>
          <a:stretch>
            <a:fillRect/>
          </a:stretch>
        </p:blipFill>
        <p:spPr>
          <a:xfrm>
            <a:off x="6019800" y="1371600"/>
            <a:ext cx="2209800" cy="2120900"/>
          </a:xfrm>
          <a:noFill/>
        </p:spPr>
      </p:pic>
      <p:sp>
        <p:nvSpPr>
          <p:cNvPr id="24579" name="Rectangle 6"/>
          <p:cNvSpPr>
            <a:spLocks noChangeArrowheads="1"/>
          </p:cNvSpPr>
          <p:nvPr/>
        </p:nvSpPr>
        <p:spPr bwMode="auto">
          <a:xfrm>
            <a:off x="2057400" y="990600"/>
            <a:ext cx="4572000" cy="915988"/>
          </a:xfrm>
          <a:prstGeom prst="rect">
            <a:avLst/>
          </a:prstGeom>
          <a:noFill/>
          <a:ln w="9525">
            <a:noFill/>
            <a:miter lim="800000"/>
            <a:headEnd/>
            <a:tailEnd/>
          </a:ln>
        </p:spPr>
        <p:txBody>
          <a:bodyPr>
            <a:spAutoFit/>
          </a:bodyPr>
          <a:lstStyle/>
          <a:p>
            <a:pPr>
              <a:spcBef>
                <a:spcPct val="50000"/>
              </a:spcBef>
            </a:pPr>
            <a:r>
              <a:rPr lang="en-US" b="1">
                <a:solidFill>
                  <a:schemeClr val="accent2"/>
                </a:solidFill>
              </a:rPr>
              <a:t>When the pellet fired into the spiral tube emerges, which path will it follow? (Neglect gravity).</a:t>
            </a:r>
            <a:r>
              <a:rPr lang="en-US">
                <a:solidFill>
                  <a:schemeClr val="accent2"/>
                </a:solidFill>
              </a:rPr>
              <a:t> </a:t>
            </a:r>
            <a:endParaRPr lang="en-US" sz="2400">
              <a:solidFill>
                <a:schemeClr val="accent2"/>
              </a:solidFill>
            </a:endParaRPr>
          </a:p>
        </p:txBody>
      </p:sp>
      <p:sp>
        <p:nvSpPr>
          <p:cNvPr id="24580" name="Text Box 7"/>
          <p:cNvSpPr txBox="1">
            <a:spLocks noChangeArrowheads="1"/>
          </p:cNvSpPr>
          <p:nvPr/>
        </p:nvSpPr>
        <p:spPr bwMode="auto">
          <a:xfrm>
            <a:off x="2209800" y="304800"/>
            <a:ext cx="4572000" cy="579438"/>
          </a:xfrm>
          <a:prstGeom prst="rect">
            <a:avLst/>
          </a:prstGeom>
          <a:noFill/>
          <a:ln w="9525">
            <a:noFill/>
            <a:miter lim="800000"/>
            <a:headEnd/>
            <a:tailEnd/>
          </a:ln>
        </p:spPr>
        <p:txBody>
          <a:bodyPr>
            <a:spAutoFit/>
          </a:bodyPr>
          <a:lstStyle/>
          <a:p>
            <a:pPr algn="ctr">
              <a:spcBef>
                <a:spcPct val="50000"/>
              </a:spcBef>
            </a:pPr>
            <a:r>
              <a:rPr lang="en-US" sz="3200"/>
              <a:t>Answer</a:t>
            </a:r>
          </a:p>
        </p:txBody>
      </p:sp>
      <p:sp>
        <p:nvSpPr>
          <p:cNvPr id="24581" name="Text Box 8"/>
          <p:cNvSpPr txBox="1">
            <a:spLocks noChangeArrowheads="1"/>
          </p:cNvSpPr>
          <p:nvPr/>
        </p:nvSpPr>
        <p:spPr bwMode="auto">
          <a:xfrm>
            <a:off x="762000" y="4343400"/>
            <a:ext cx="7696200" cy="1735138"/>
          </a:xfrm>
          <a:prstGeom prst="rect">
            <a:avLst/>
          </a:prstGeom>
          <a:noFill/>
          <a:ln w="9525">
            <a:noFill/>
            <a:miter lim="800000"/>
            <a:headEnd/>
            <a:tailEnd/>
          </a:ln>
        </p:spPr>
        <p:txBody>
          <a:bodyPr>
            <a:spAutoFit/>
          </a:bodyPr>
          <a:lstStyle/>
          <a:p>
            <a:pPr>
              <a:spcBef>
                <a:spcPct val="50000"/>
              </a:spcBef>
            </a:pPr>
            <a:r>
              <a:rPr lang="en-US" sz="2400">
                <a:solidFill>
                  <a:srgbClr val="990099"/>
                </a:solidFill>
              </a:rPr>
              <a:t>B:</a:t>
            </a:r>
          </a:p>
          <a:p>
            <a:pPr>
              <a:spcBef>
                <a:spcPct val="50000"/>
              </a:spcBef>
            </a:pPr>
            <a:r>
              <a:rPr lang="en-US" sz="2400">
                <a:solidFill>
                  <a:srgbClr val="990099"/>
                </a:solidFill>
              </a:rPr>
              <a:t>While in the tube, the pellet is forced to curve, but when it gets outside, no force is exerted on the pellet and (law of inertia) it follows a straight-line path – hence, B.</a:t>
            </a:r>
          </a:p>
        </p:txBody>
      </p:sp>
      <p:sp>
        <p:nvSpPr>
          <p:cNvPr id="24582" name="Oval 9"/>
          <p:cNvSpPr>
            <a:spLocks noChangeArrowheads="1"/>
          </p:cNvSpPr>
          <p:nvPr/>
        </p:nvSpPr>
        <p:spPr bwMode="auto">
          <a:xfrm>
            <a:off x="7239000" y="3200400"/>
            <a:ext cx="685800" cy="457200"/>
          </a:xfrm>
          <a:prstGeom prst="ellipse">
            <a:avLst/>
          </a:prstGeom>
          <a:noFill/>
          <a:ln w="9525">
            <a:solidFill>
              <a:srgbClr val="990099"/>
            </a:solidFill>
            <a:round/>
            <a:headEnd/>
            <a:tailEnd/>
          </a:ln>
        </p:spPr>
        <p:txBody>
          <a:bodyPr wrap="none" anchor="ctr"/>
          <a:lstStyle/>
          <a:p>
            <a:endParaRPr lang="en-US"/>
          </a:p>
        </p:txBody>
      </p:sp>
    </p:spTree>
    <p:extLst>
      <p:ext uri="{BB962C8B-B14F-4D97-AF65-F5344CB8AC3E}">
        <p14:creationId xmlns:p14="http://schemas.microsoft.com/office/powerpoint/2010/main" val="831143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15962"/>
          </a:xfrm>
        </p:spPr>
        <p:txBody>
          <a:bodyPr/>
          <a:lstStyle/>
          <a:p>
            <a:pPr eaLnBrk="1" hangingPunct="1"/>
            <a:r>
              <a:rPr lang="en-US" sz="3200" smtClean="0"/>
              <a:t>Clicker Question</a:t>
            </a:r>
          </a:p>
        </p:txBody>
      </p:sp>
      <p:sp>
        <p:nvSpPr>
          <p:cNvPr id="25603" name="Rectangle 3"/>
          <p:cNvSpPr>
            <a:spLocks noGrp="1" noChangeArrowheads="1"/>
          </p:cNvSpPr>
          <p:nvPr>
            <p:ph type="body" idx="1"/>
          </p:nvPr>
        </p:nvSpPr>
        <p:spPr>
          <a:xfrm>
            <a:off x="533400" y="1143000"/>
            <a:ext cx="4343400" cy="1143000"/>
          </a:xfrm>
        </p:spPr>
        <p:txBody>
          <a:bodyPr/>
          <a:lstStyle/>
          <a:p>
            <a:pPr eaLnBrk="1" hangingPunct="1">
              <a:buFontTx/>
              <a:buNone/>
            </a:pPr>
            <a:r>
              <a:rPr lang="en-US" sz="2400" smtClean="0">
                <a:solidFill>
                  <a:schemeClr val="accent2"/>
                </a:solidFill>
              </a:rPr>
              <a:t>When the ball at the end of the string swings to its lowest point, the string is cut by a sharp razor.</a:t>
            </a:r>
          </a:p>
        </p:txBody>
      </p:sp>
      <p:sp>
        <p:nvSpPr>
          <p:cNvPr id="25604" name="Text Box 4"/>
          <p:cNvSpPr txBox="1">
            <a:spLocks noChangeArrowheads="1"/>
          </p:cNvSpPr>
          <p:nvPr/>
        </p:nvSpPr>
        <p:spPr bwMode="auto">
          <a:xfrm>
            <a:off x="609600" y="3124200"/>
            <a:ext cx="3962400" cy="822325"/>
          </a:xfrm>
          <a:prstGeom prst="rect">
            <a:avLst/>
          </a:prstGeom>
          <a:noFill/>
          <a:ln w="9525">
            <a:noFill/>
            <a:miter lim="800000"/>
            <a:headEnd/>
            <a:tailEnd/>
          </a:ln>
        </p:spPr>
        <p:txBody>
          <a:bodyPr>
            <a:spAutoFit/>
          </a:bodyPr>
          <a:lstStyle/>
          <a:p>
            <a:pPr>
              <a:spcBef>
                <a:spcPct val="50000"/>
              </a:spcBef>
            </a:pPr>
            <a:r>
              <a:rPr lang="en-US" sz="2400">
                <a:solidFill>
                  <a:schemeClr val="accent2"/>
                </a:solidFill>
              </a:rPr>
              <a:t>What path will the ball then follow?</a:t>
            </a:r>
          </a:p>
        </p:txBody>
      </p:sp>
      <p:pic>
        <p:nvPicPr>
          <p:cNvPr id="25605" name="Picture 7" descr="ch2q1_1"/>
          <p:cNvPicPr>
            <a:picLocks noChangeAspect="1" noChangeArrowheads="1"/>
          </p:cNvPicPr>
          <p:nvPr/>
        </p:nvPicPr>
        <p:blipFill>
          <a:blip r:embed="rId3"/>
          <a:srcRect/>
          <a:stretch>
            <a:fillRect/>
          </a:stretch>
        </p:blipFill>
        <p:spPr bwMode="auto">
          <a:xfrm>
            <a:off x="5867400" y="990600"/>
            <a:ext cx="2286000" cy="2014538"/>
          </a:xfrm>
          <a:prstGeom prst="rect">
            <a:avLst/>
          </a:prstGeom>
          <a:noFill/>
          <a:ln w="9525">
            <a:noFill/>
            <a:miter lim="800000"/>
            <a:headEnd/>
            <a:tailEnd/>
          </a:ln>
        </p:spPr>
      </p:pic>
      <p:pic>
        <p:nvPicPr>
          <p:cNvPr id="25606" name="Picture 21" descr="ch2q1_2"/>
          <p:cNvPicPr>
            <a:picLocks noChangeAspect="1" noChangeArrowheads="1"/>
          </p:cNvPicPr>
          <p:nvPr/>
        </p:nvPicPr>
        <p:blipFill>
          <a:blip r:embed="rId4"/>
          <a:srcRect/>
          <a:stretch>
            <a:fillRect/>
          </a:stretch>
        </p:blipFill>
        <p:spPr bwMode="auto">
          <a:xfrm>
            <a:off x="685800" y="3978275"/>
            <a:ext cx="7239000" cy="2895600"/>
          </a:xfrm>
          <a:prstGeom prst="rect">
            <a:avLst/>
          </a:prstGeom>
          <a:noFill/>
          <a:ln w="9525">
            <a:noFill/>
            <a:miter lim="800000"/>
            <a:headEnd/>
            <a:tailEnd/>
          </a:ln>
        </p:spPr>
      </p:pic>
    </p:spTree>
    <p:extLst>
      <p:ext uri="{BB962C8B-B14F-4D97-AF65-F5344CB8AC3E}">
        <p14:creationId xmlns:p14="http://schemas.microsoft.com/office/powerpoint/2010/main" val="2204710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762000"/>
            <a:ext cx="5334000" cy="1752600"/>
          </a:xfrm>
        </p:spPr>
        <p:txBody>
          <a:bodyPr/>
          <a:lstStyle/>
          <a:p>
            <a:pPr algn="l" eaLnBrk="1" hangingPunct="1"/>
            <a:r>
              <a:rPr lang="en-US" sz="2000" smtClean="0">
                <a:solidFill>
                  <a:schemeClr val="accent2"/>
                </a:solidFill>
              </a:rPr>
              <a:t>When the ball at the end of the string swings to its lowest point, the string is cut by a sharp razor.</a:t>
            </a:r>
            <a:br>
              <a:rPr lang="en-US" sz="2000" smtClean="0">
                <a:solidFill>
                  <a:schemeClr val="accent2"/>
                </a:solidFill>
              </a:rPr>
            </a:br>
            <a:r>
              <a:rPr lang="en-US" sz="2000" smtClean="0">
                <a:solidFill>
                  <a:schemeClr val="accent2"/>
                </a:solidFill>
              </a:rPr>
              <a:t>What path will the ball then follow?</a:t>
            </a:r>
          </a:p>
        </p:txBody>
      </p:sp>
      <p:sp>
        <p:nvSpPr>
          <p:cNvPr id="26627" name="Rectangle 3"/>
          <p:cNvSpPr>
            <a:spLocks noGrp="1" noChangeArrowheads="1"/>
          </p:cNvSpPr>
          <p:nvPr>
            <p:ph type="body" sz="half" idx="1"/>
          </p:nvPr>
        </p:nvSpPr>
        <p:spPr>
          <a:xfrm>
            <a:off x="457200" y="4724400"/>
            <a:ext cx="8229600" cy="2133600"/>
          </a:xfrm>
        </p:spPr>
        <p:txBody>
          <a:bodyPr/>
          <a:lstStyle/>
          <a:p>
            <a:pPr eaLnBrk="1" hangingPunct="1">
              <a:buFontTx/>
              <a:buNone/>
            </a:pPr>
            <a:r>
              <a:rPr lang="en-US" sz="2000" smtClean="0">
                <a:solidFill>
                  <a:srgbClr val="990099"/>
                </a:solidFill>
              </a:rPr>
              <a:t> </a:t>
            </a:r>
            <a:r>
              <a:rPr lang="en-US" sz="2400" smtClean="0">
                <a:solidFill>
                  <a:srgbClr val="990099"/>
                </a:solidFill>
              </a:rPr>
              <a:t>b) </a:t>
            </a:r>
            <a:r>
              <a:rPr lang="en-US" sz="2000" smtClean="0">
                <a:solidFill>
                  <a:srgbClr val="990099"/>
                </a:solidFill>
              </a:rPr>
              <a:t>At the moment the string is cut, the ball is moving horizontally. After the string is cut, there are no horizontal forces, so the ball continues horizontally at constant speed. But there is the force of gravity which causes the ball to accelerate downward, so the ball gains speed in the downward direction. The combination of constant horiz. speed and downward gain in speed produces the curved (parabolic) path..</a:t>
            </a:r>
          </a:p>
        </p:txBody>
      </p:sp>
      <p:pic>
        <p:nvPicPr>
          <p:cNvPr id="26628" name="Picture 4" descr="ch2q1_1"/>
          <p:cNvPicPr>
            <a:picLocks noGrp="1" noChangeAspect="1" noChangeArrowheads="1"/>
          </p:cNvPicPr>
          <p:nvPr>
            <p:ph sz="half" idx="2"/>
          </p:nvPr>
        </p:nvPicPr>
        <p:blipFill>
          <a:blip r:embed="rId3"/>
          <a:srcRect/>
          <a:stretch>
            <a:fillRect/>
          </a:stretch>
        </p:blipFill>
        <p:spPr>
          <a:xfrm>
            <a:off x="6629400" y="914400"/>
            <a:ext cx="1524000" cy="1343025"/>
          </a:xfrm>
          <a:noFill/>
        </p:spPr>
      </p:pic>
      <p:pic>
        <p:nvPicPr>
          <p:cNvPr id="26629" name="Picture 6" descr="ch2q1_2"/>
          <p:cNvPicPr>
            <a:picLocks noChangeAspect="1" noChangeArrowheads="1"/>
          </p:cNvPicPr>
          <p:nvPr/>
        </p:nvPicPr>
        <p:blipFill>
          <a:blip r:embed="rId4"/>
          <a:srcRect/>
          <a:stretch>
            <a:fillRect/>
          </a:stretch>
        </p:blipFill>
        <p:spPr bwMode="auto">
          <a:xfrm>
            <a:off x="4191000" y="2362200"/>
            <a:ext cx="4572000" cy="1828800"/>
          </a:xfrm>
          <a:prstGeom prst="rect">
            <a:avLst/>
          </a:prstGeom>
          <a:noFill/>
          <a:ln w="9525">
            <a:noFill/>
            <a:miter lim="800000"/>
            <a:headEnd/>
            <a:tailEnd/>
          </a:ln>
        </p:spPr>
      </p:pic>
      <p:sp>
        <p:nvSpPr>
          <p:cNvPr id="26630" name="Oval 7"/>
          <p:cNvSpPr>
            <a:spLocks noChangeArrowheads="1"/>
          </p:cNvSpPr>
          <p:nvPr/>
        </p:nvSpPr>
        <p:spPr bwMode="auto">
          <a:xfrm>
            <a:off x="5334000" y="1752600"/>
            <a:ext cx="1524000" cy="2667000"/>
          </a:xfrm>
          <a:prstGeom prst="ellipse">
            <a:avLst/>
          </a:prstGeom>
          <a:noFill/>
          <a:ln w="9525">
            <a:solidFill>
              <a:srgbClr val="990099"/>
            </a:solidFill>
            <a:round/>
            <a:headEnd/>
            <a:tailEnd/>
          </a:ln>
        </p:spPr>
        <p:txBody>
          <a:bodyPr wrap="none" anchor="ctr"/>
          <a:lstStyle/>
          <a:p>
            <a:endParaRPr lang="en-US"/>
          </a:p>
        </p:txBody>
      </p:sp>
      <p:sp>
        <p:nvSpPr>
          <p:cNvPr id="26631" name="Text Box 8"/>
          <p:cNvSpPr txBox="1">
            <a:spLocks noChangeArrowheads="1"/>
          </p:cNvSpPr>
          <p:nvPr/>
        </p:nvSpPr>
        <p:spPr bwMode="auto">
          <a:xfrm>
            <a:off x="2209800" y="304800"/>
            <a:ext cx="4038600" cy="579438"/>
          </a:xfrm>
          <a:prstGeom prst="rect">
            <a:avLst/>
          </a:prstGeom>
          <a:noFill/>
          <a:ln w="9525">
            <a:noFill/>
            <a:miter lim="800000"/>
            <a:headEnd/>
            <a:tailEnd/>
          </a:ln>
        </p:spPr>
        <p:txBody>
          <a:bodyPr>
            <a:spAutoFit/>
          </a:bodyPr>
          <a:lstStyle/>
          <a:p>
            <a:pPr algn="ctr">
              <a:spcBef>
                <a:spcPct val="50000"/>
              </a:spcBef>
            </a:pPr>
            <a:r>
              <a:rPr lang="en-US" sz="3200"/>
              <a:t>Answer</a:t>
            </a:r>
          </a:p>
        </p:txBody>
      </p:sp>
    </p:spTree>
    <p:extLst>
      <p:ext uri="{BB962C8B-B14F-4D97-AF65-F5344CB8AC3E}">
        <p14:creationId xmlns:p14="http://schemas.microsoft.com/office/powerpoint/2010/main" val="211288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685800"/>
            <a:ext cx="8077200" cy="838200"/>
          </a:xfrm>
        </p:spPr>
        <p:txBody>
          <a:bodyPr/>
          <a:lstStyle/>
          <a:p>
            <a:pPr eaLnBrk="1" hangingPunct="1"/>
            <a:r>
              <a:rPr lang="en-US" sz="3200" u="sng" dirty="0" smtClean="0"/>
              <a:t>Chapter 3: Linear Motion</a:t>
            </a:r>
          </a:p>
        </p:txBody>
      </p:sp>
      <p:sp>
        <p:nvSpPr>
          <p:cNvPr id="2051" name="Rectangle 3"/>
          <p:cNvSpPr>
            <a:spLocks noGrp="1" noChangeArrowheads="1"/>
          </p:cNvSpPr>
          <p:nvPr>
            <p:ph type="body" idx="1"/>
          </p:nvPr>
        </p:nvSpPr>
        <p:spPr>
          <a:xfrm>
            <a:off x="304800" y="1524000"/>
            <a:ext cx="8839200" cy="4648200"/>
          </a:xfrm>
        </p:spPr>
        <p:txBody>
          <a:bodyPr/>
          <a:lstStyle/>
          <a:p>
            <a:pPr eaLnBrk="1" hangingPunct="1">
              <a:lnSpc>
                <a:spcPct val="80000"/>
              </a:lnSpc>
              <a:buFontTx/>
              <a:buNone/>
            </a:pPr>
            <a:endParaRPr lang="en-US" sz="2400" b="1" u="sng" dirty="0" smtClean="0"/>
          </a:p>
          <a:p>
            <a:pPr eaLnBrk="1" hangingPunct="1">
              <a:lnSpc>
                <a:spcPct val="80000"/>
              </a:lnSpc>
              <a:buFontTx/>
              <a:buNone/>
            </a:pPr>
            <a:r>
              <a:rPr lang="en-US" sz="2400" b="1" u="sng" dirty="0" smtClean="0"/>
              <a:t>Preliminaries</a:t>
            </a:r>
          </a:p>
          <a:p>
            <a:pPr eaLnBrk="1" hangingPunct="1">
              <a:lnSpc>
                <a:spcPct val="80000"/>
              </a:lnSpc>
            </a:pPr>
            <a:endParaRPr lang="en-US" sz="2400" b="1" u="sng" dirty="0" smtClean="0"/>
          </a:p>
          <a:p>
            <a:pPr eaLnBrk="1" hangingPunct="1">
              <a:lnSpc>
                <a:spcPct val="80000"/>
              </a:lnSpc>
            </a:pPr>
            <a:r>
              <a:rPr lang="en-US" sz="2400" dirty="0" smtClean="0"/>
              <a:t>Linear motion is motion in a straight line. </a:t>
            </a:r>
          </a:p>
          <a:p>
            <a:pPr eaLnBrk="1" hangingPunct="1">
              <a:lnSpc>
                <a:spcPct val="80000"/>
              </a:lnSpc>
              <a:buFontTx/>
              <a:buNone/>
            </a:pPr>
            <a:endParaRPr lang="en-US" sz="2400" dirty="0" smtClean="0"/>
          </a:p>
          <a:p>
            <a:pPr eaLnBrk="1" hangingPunct="1">
              <a:lnSpc>
                <a:spcPct val="80000"/>
              </a:lnSpc>
              <a:buFontTx/>
              <a:buNone/>
            </a:pPr>
            <a:endParaRPr lang="en-US" sz="2400" dirty="0" smtClean="0"/>
          </a:p>
          <a:p>
            <a:pPr eaLnBrk="1" hangingPunct="1">
              <a:lnSpc>
                <a:spcPct val="80000"/>
              </a:lnSpc>
            </a:pPr>
            <a:r>
              <a:rPr lang="en-US" sz="2400" dirty="0" smtClean="0"/>
              <a:t>Note that motion is </a:t>
            </a:r>
            <a:r>
              <a:rPr lang="en-US" sz="2400" b="1" dirty="0" smtClean="0"/>
              <a:t>relative</a:t>
            </a:r>
            <a:r>
              <a:rPr lang="en-US" sz="2400" dirty="0" smtClean="0"/>
              <a:t>: e.g. your paper is moving at </a:t>
            </a:r>
          </a:p>
          <a:p>
            <a:pPr eaLnBrk="1" hangingPunct="1">
              <a:lnSpc>
                <a:spcPct val="80000"/>
              </a:lnSpc>
              <a:buFontTx/>
              <a:buNone/>
            </a:pPr>
            <a:r>
              <a:rPr lang="en-US" sz="2400" dirty="0" smtClean="0"/>
              <a:t>107 000 km/hr relative to the sun. But it is at rest relative to you.  </a:t>
            </a:r>
          </a:p>
          <a:p>
            <a:pPr eaLnBrk="1" hangingPunct="1">
              <a:lnSpc>
                <a:spcPct val="80000"/>
              </a:lnSpc>
              <a:buFontTx/>
              <a:buNone/>
            </a:pPr>
            <a:endParaRPr lang="en-US" sz="2400" dirty="0" smtClean="0"/>
          </a:p>
          <a:p>
            <a:pPr eaLnBrk="1" hangingPunct="1">
              <a:lnSpc>
                <a:spcPct val="80000"/>
              </a:lnSpc>
              <a:buFontTx/>
              <a:buNone/>
            </a:pPr>
            <a:r>
              <a:rPr lang="en-US" sz="2400" dirty="0" smtClean="0"/>
              <a:t>	Unless otherwise stated, when we talk about speed of things in the environment, we will mean relative to the Earth’s surface.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pPr eaLnBrk="1" hangingPunct="1"/>
            <a:r>
              <a:rPr lang="en-US" sz="3200" u="sng" smtClean="0"/>
              <a:t>Clicker Question</a:t>
            </a:r>
          </a:p>
        </p:txBody>
      </p:sp>
      <p:pic>
        <p:nvPicPr>
          <p:cNvPr id="4099" name="Picture 4"/>
          <p:cNvPicPr>
            <a:picLocks noGrp="1" noChangeAspect="1" noChangeArrowheads="1"/>
          </p:cNvPicPr>
          <p:nvPr>
            <p:ph idx="1"/>
          </p:nvPr>
        </p:nvPicPr>
        <p:blipFill>
          <a:blip r:embed="rId3"/>
          <a:srcRect l="-1611" t="-6831" r="-10393" b="-7088"/>
          <a:stretch>
            <a:fillRect/>
          </a:stretch>
        </p:blipFill>
        <p:spPr>
          <a:xfrm>
            <a:off x="914400" y="923925"/>
            <a:ext cx="7391400" cy="6324600"/>
          </a:xfrm>
          <a:ln>
            <a:solidFill>
              <a:srgbClr val="000000"/>
            </a:solid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Grp="1" noChangeAspect="1" noChangeArrowheads="1"/>
          </p:cNvPicPr>
          <p:nvPr>
            <p:ph/>
          </p:nvPr>
        </p:nvPicPr>
        <p:blipFill>
          <a:blip r:embed="rId3"/>
          <a:srcRect/>
          <a:stretch>
            <a:fillRect/>
          </a:stretch>
        </p:blipFill>
        <p:spPr>
          <a:xfrm>
            <a:off x="4343400" y="228600"/>
            <a:ext cx="4587875" cy="3440113"/>
          </a:xfrm>
          <a:noFill/>
          <a:ln>
            <a:solidFill>
              <a:srgbClr val="000000"/>
            </a:solidFill>
          </a:ln>
        </p:spPr>
      </p:pic>
      <p:sp>
        <p:nvSpPr>
          <p:cNvPr id="5123" name="Rectangle 6"/>
          <p:cNvSpPr>
            <a:spLocks noChangeArrowheads="1"/>
          </p:cNvSpPr>
          <p:nvPr/>
        </p:nvSpPr>
        <p:spPr bwMode="auto">
          <a:xfrm>
            <a:off x="381000" y="3505200"/>
            <a:ext cx="8153400" cy="3013075"/>
          </a:xfrm>
          <a:prstGeom prst="rect">
            <a:avLst/>
          </a:prstGeom>
          <a:noFill/>
          <a:ln w="9525">
            <a:noFill/>
            <a:miter lim="800000"/>
            <a:headEnd/>
            <a:tailEnd/>
          </a:ln>
        </p:spPr>
        <p:txBody>
          <a:bodyPr>
            <a:spAutoFit/>
          </a:bodyPr>
          <a:lstStyle/>
          <a:p>
            <a:r>
              <a:rPr lang="en-US" sz="2400" b="1" dirty="0">
                <a:solidFill>
                  <a:srgbClr val="800080"/>
                </a:solidFill>
              </a:rPr>
              <a:t>Answer: 3, same time.</a:t>
            </a:r>
          </a:p>
          <a:p>
            <a:endParaRPr lang="en-US" sz="2400" b="1" dirty="0">
              <a:solidFill>
                <a:srgbClr val="800080"/>
              </a:solidFill>
            </a:endParaRPr>
          </a:p>
          <a:p>
            <a:r>
              <a:rPr lang="en-US" sz="2400" dirty="0">
                <a:solidFill>
                  <a:srgbClr val="800080"/>
                </a:solidFill>
              </a:rPr>
              <a:t>You, and both life preservers are moving with the current – relative to you before you start swimming, neither of the life preservers are moving. </a:t>
            </a:r>
          </a:p>
          <a:p>
            <a:endParaRPr lang="en-US" sz="2400" dirty="0">
              <a:solidFill>
                <a:srgbClr val="800080"/>
              </a:solidFill>
            </a:endParaRPr>
          </a:p>
          <a:p>
            <a:r>
              <a:rPr lang="en-US" sz="2400" dirty="0">
                <a:solidFill>
                  <a:srgbClr val="800080"/>
                </a:solidFill>
              </a:rPr>
              <a:t>An analogy: We can think of things on earth as being in a “current” traveling at 107 000 km/h relative to sun.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457200"/>
            <a:ext cx="8001000" cy="639762"/>
          </a:xfrm>
        </p:spPr>
        <p:txBody>
          <a:bodyPr/>
          <a:lstStyle/>
          <a:p>
            <a:pPr eaLnBrk="1" hangingPunct="1"/>
            <a:r>
              <a:rPr lang="en-US" sz="3200" u="sng" dirty="0" smtClean="0"/>
              <a:t>Speed</a:t>
            </a:r>
          </a:p>
        </p:txBody>
      </p:sp>
      <p:sp>
        <p:nvSpPr>
          <p:cNvPr id="6147" name="Text Box 4"/>
          <p:cNvSpPr txBox="1">
            <a:spLocks noChangeArrowheads="1"/>
          </p:cNvSpPr>
          <p:nvPr/>
        </p:nvSpPr>
        <p:spPr bwMode="auto">
          <a:xfrm>
            <a:off x="304800" y="1295400"/>
            <a:ext cx="6172200" cy="457200"/>
          </a:xfrm>
          <a:prstGeom prst="rect">
            <a:avLst/>
          </a:prstGeom>
          <a:noFill/>
          <a:ln w="9525">
            <a:noFill/>
            <a:miter lim="800000"/>
            <a:headEnd/>
            <a:tailEnd/>
          </a:ln>
        </p:spPr>
        <p:txBody>
          <a:bodyPr>
            <a:spAutoFit/>
          </a:bodyPr>
          <a:lstStyle/>
          <a:p>
            <a:pPr>
              <a:spcBef>
                <a:spcPct val="50000"/>
              </a:spcBef>
              <a:buFontTx/>
              <a:buChar char="•"/>
            </a:pPr>
            <a:r>
              <a:rPr lang="en-US"/>
              <a:t> </a:t>
            </a:r>
            <a:r>
              <a:rPr lang="en-US" sz="2400"/>
              <a:t>Speed measures “how fast” :</a:t>
            </a:r>
          </a:p>
        </p:txBody>
      </p:sp>
      <p:sp>
        <p:nvSpPr>
          <p:cNvPr id="6148" name="Text Box 5"/>
          <p:cNvSpPr txBox="1">
            <a:spLocks noChangeArrowheads="1"/>
          </p:cNvSpPr>
          <p:nvPr/>
        </p:nvSpPr>
        <p:spPr bwMode="auto">
          <a:xfrm>
            <a:off x="0" y="3657600"/>
            <a:ext cx="7315200" cy="457200"/>
          </a:xfrm>
          <a:prstGeom prst="rect">
            <a:avLst/>
          </a:prstGeom>
          <a:noFill/>
          <a:ln w="9525">
            <a:noFill/>
            <a:miter lim="800000"/>
            <a:headEnd/>
            <a:tailEnd/>
          </a:ln>
        </p:spPr>
        <p:txBody>
          <a:bodyPr>
            <a:spAutoFit/>
          </a:bodyPr>
          <a:lstStyle/>
          <a:p>
            <a:pPr>
              <a:spcBef>
                <a:spcPct val="50000"/>
              </a:spcBef>
            </a:pPr>
            <a:r>
              <a:rPr lang="en-US" sz="2400"/>
              <a:t>Units: eg. km/h, mi/h (or mph), m/s</a:t>
            </a:r>
          </a:p>
        </p:txBody>
      </p:sp>
      <p:sp>
        <p:nvSpPr>
          <p:cNvPr id="6149" name="Text Box 6"/>
          <p:cNvSpPr txBox="1">
            <a:spLocks noChangeArrowheads="1"/>
          </p:cNvSpPr>
          <p:nvPr/>
        </p:nvSpPr>
        <p:spPr bwMode="auto">
          <a:xfrm>
            <a:off x="4267200" y="2743200"/>
            <a:ext cx="3200400" cy="366713"/>
          </a:xfrm>
          <a:prstGeom prst="rect">
            <a:avLst/>
          </a:prstGeom>
          <a:noFill/>
          <a:ln w="9525">
            <a:noFill/>
            <a:miter lim="800000"/>
            <a:headEnd/>
            <a:tailEnd/>
          </a:ln>
        </p:spPr>
        <p:txBody>
          <a:bodyPr>
            <a:spAutoFit/>
          </a:bodyPr>
          <a:lstStyle/>
          <a:p>
            <a:pPr>
              <a:spcBef>
                <a:spcPct val="50000"/>
              </a:spcBef>
            </a:pPr>
            <a:endParaRPr lang="en-US"/>
          </a:p>
        </p:txBody>
      </p:sp>
      <p:sp>
        <p:nvSpPr>
          <p:cNvPr id="6150" name="Line 8"/>
          <p:cNvSpPr>
            <a:spLocks noChangeShapeType="1"/>
          </p:cNvSpPr>
          <p:nvPr/>
        </p:nvSpPr>
        <p:spPr bwMode="auto">
          <a:xfrm>
            <a:off x="4572000" y="4191000"/>
            <a:ext cx="381000" cy="533400"/>
          </a:xfrm>
          <a:prstGeom prst="line">
            <a:avLst/>
          </a:prstGeom>
          <a:noFill/>
          <a:ln w="9525">
            <a:solidFill>
              <a:schemeClr val="tx1"/>
            </a:solidFill>
            <a:round/>
            <a:headEnd type="arrow" w="med" len="med"/>
            <a:tailEnd/>
          </a:ln>
        </p:spPr>
        <p:txBody>
          <a:bodyPr/>
          <a:lstStyle/>
          <a:p>
            <a:endParaRPr lang="en-US"/>
          </a:p>
        </p:txBody>
      </p:sp>
      <p:sp>
        <p:nvSpPr>
          <p:cNvPr id="6151" name="Text Box 9"/>
          <p:cNvSpPr txBox="1">
            <a:spLocks noChangeArrowheads="1"/>
          </p:cNvSpPr>
          <p:nvPr/>
        </p:nvSpPr>
        <p:spPr bwMode="auto">
          <a:xfrm>
            <a:off x="4267200" y="4800600"/>
            <a:ext cx="4876800" cy="822325"/>
          </a:xfrm>
          <a:prstGeom prst="rect">
            <a:avLst/>
          </a:prstGeom>
          <a:noFill/>
          <a:ln w="9525">
            <a:noFill/>
            <a:miter lim="800000"/>
            <a:headEnd/>
            <a:tailEnd/>
          </a:ln>
        </p:spPr>
        <p:txBody>
          <a:bodyPr>
            <a:spAutoFit/>
          </a:bodyPr>
          <a:lstStyle/>
          <a:p>
            <a:pPr>
              <a:spcBef>
                <a:spcPct val="50000"/>
              </a:spcBef>
            </a:pPr>
            <a:r>
              <a:rPr lang="en-US" sz="2400"/>
              <a:t>meters per second, standard units for physics</a:t>
            </a:r>
          </a:p>
        </p:txBody>
      </p:sp>
      <p:grpSp>
        <p:nvGrpSpPr>
          <p:cNvPr id="6152" name="Group 36"/>
          <p:cNvGrpSpPr>
            <a:grpSpLocks/>
          </p:cNvGrpSpPr>
          <p:nvPr/>
        </p:nvGrpSpPr>
        <p:grpSpPr bwMode="auto">
          <a:xfrm>
            <a:off x="2819400" y="2057400"/>
            <a:ext cx="3886200" cy="914400"/>
            <a:chOff x="2496" y="816"/>
            <a:chExt cx="2448" cy="576"/>
          </a:xfrm>
        </p:grpSpPr>
        <p:sp>
          <p:nvSpPr>
            <p:cNvPr id="6153" name="Text Box 13"/>
            <p:cNvSpPr txBox="1">
              <a:spLocks noChangeArrowheads="1"/>
            </p:cNvSpPr>
            <p:nvPr/>
          </p:nvSpPr>
          <p:spPr bwMode="auto">
            <a:xfrm>
              <a:off x="2496" y="912"/>
              <a:ext cx="816" cy="288"/>
            </a:xfrm>
            <a:prstGeom prst="rect">
              <a:avLst/>
            </a:prstGeom>
            <a:noFill/>
            <a:ln w="9525">
              <a:noFill/>
              <a:miter lim="800000"/>
              <a:headEnd/>
              <a:tailEnd/>
            </a:ln>
          </p:spPr>
          <p:txBody>
            <a:bodyPr>
              <a:spAutoFit/>
            </a:bodyPr>
            <a:lstStyle/>
            <a:p>
              <a:pPr>
                <a:spcBef>
                  <a:spcPct val="50000"/>
                </a:spcBef>
              </a:pPr>
              <a:r>
                <a:rPr lang="en-US" sz="2400"/>
                <a:t>Speed</a:t>
              </a:r>
              <a:r>
                <a:rPr lang="en-US"/>
                <a:t> = </a:t>
              </a:r>
            </a:p>
          </p:txBody>
        </p:sp>
        <p:sp>
          <p:nvSpPr>
            <p:cNvPr id="6154" name="Text Box 14"/>
            <p:cNvSpPr txBox="1">
              <a:spLocks noChangeArrowheads="1"/>
            </p:cNvSpPr>
            <p:nvPr/>
          </p:nvSpPr>
          <p:spPr bwMode="auto">
            <a:xfrm>
              <a:off x="3456" y="816"/>
              <a:ext cx="1488" cy="288"/>
            </a:xfrm>
            <a:prstGeom prst="rect">
              <a:avLst/>
            </a:prstGeom>
            <a:noFill/>
            <a:ln w="9525">
              <a:noFill/>
              <a:miter lim="800000"/>
              <a:headEnd/>
              <a:tailEnd/>
            </a:ln>
          </p:spPr>
          <p:txBody>
            <a:bodyPr>
              <a:spAutoFit/>
            </a:bodyPr>
            <a:lstStyle/>
            <a:p>
              <a:pPr>
                <a:spcBef>
                  <a:spcPct val="50000"/>
                </a:spcBef>
              </a:pPr>
              <a:r>
                <a:rPr lang="en-US" sz="2400" u="sng"/>
                <a:t>distance</a:t>
              </a:r>
            </a:p>
          </p:txBody>
        </p:sp>
        <p:sp>
          <p:nvSpPr>
            <p:cNvPr id="6155" name="Text Box 15"/>
            <p:cNvSpPr txBox="1">
              <a:spLocks noChangeArrowheads="1"/>
            </p:cNvSpPr>
            <p:nvPr/>
          </p:nvSpPr>
          <p:spPr bwMode="auto">
            <a:xfrm>
              <a:off x="3648" y="1008"/>
              <a:ext cx="1200" cy="288"/>
            </a:xfrm>
            <a:prstGeom prst="rect">
              <a:avLst/>
            </a:prstGeom>
            <a:noFill/>
            <a:ln w="9525">
              <a:noFill/>
              <a:miter lim="800000"/>
              <a:headEnd/>
              <a:tailEnd/>
            </a:ln>
          </p:spPr>
          <p:txBody>
            <a:bodyPr>
              <a:spAutoFit/>
            </a:bodyPr>
            <a:lstStyle/>
            <a:p>
              <a:pPr>
                <a:spcBef>
                  <a:spcPct val="50000"/>
                </a:spcBef>
              </a:pPr>
              <a:r>
                <a:rPr lang="en-US" sz="2400"/>
                <a:t>time</a:t>
              </a:r>
            </a:p>
          </p:txBody>
        </p:sp>
        <p:sp>
          <p:nvSpPr>
            <p:cNvPr id="6156" name="Rectangle 16"/>
            <p:cNvSpPr>
              <a:spLocks noChangeArrowheads="1"/>
            </p:cNvSpPr>
            <p:nvPr/>
          </p:nvSpPr>
          <p:spPr bwMode="auto">
            <a:xfrm>
              <a:off x="2496" y="816"/>
              <a:ext cx="1824" cy="576"/>
            </a:xfrm>
            <a:prstGeom prst="rect">
              <a:avLst/>
            </a:prstGeom>
            <a:no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001000" cy="639762"/>
          </a:xfrm>
        </p:spPr>
        <p:txBody>
          <a:bodyPr/>
          <a:lstStyle/>
          <a:p>
            <a:pPr eaLnBrk="1" hangingPunct="1"/>
            <a:r>
              <a:rPr lang="en-US" sz="3200" u="sng" smtClean="0"/>
              <a:t>Instantaneous vs Average Speed</a:t>
            </a:r>
          </a:p>
        </p:txBody>
      </p:sp>
      <p:sp>
        <p:nvSpPr>
          <p:cNvPr id="7171" name="Text Box 5"/>
          <p:cNvSpPr txBox="1">
            <a:spLocks noChangeArrowheads="1"/>
          </p:cNvSpPr>
          <p:nvPr/>
        </p:nvSpPr>
        <p:spPr bwMode="auto">
          <a:xfrm>
            <a:off x="4267200" y="2743200"/>
            <a:ext cx="3200400" cy="366713"/>
          </a:xfrm>
          <a:prstGeom prst="rect">
            <a:avLst/>
          </a:prstGeom>
          <a:noFill/>
          <a:ln w="9525">
            <a:noFill/>
            <a:miter lim="800000"/>
            <a:headEnd/>
            <a:tailEnd/>
          </a:ln>
        </p:spPr>
        <p:txBody>
          <a:bodyPr>
            <a:spAutoFit/>
          </a:bodyPr>
          <a:lstStyle/>
          <a:p>
            <a:pPr>
              <a:spcBef>
                <a:spcPct val="50000"/>
              </a:spcBef>
            </a:pPr>
            <a:endParaRPr lang="en-US"/>
          </a:p>
        </p:txBody>
      </p:sp>
      <p:sp>
        <p:nvSpPr>
          <p:cNvPr id="51209" name="Text Box 9"/>
          <p:cNvSpPr txBox="1">
            <a:spLocks noChangeArrowheads="1"/>
          </p:cNvSpPr>
          <p:nvPr/>
        </p:nvSpPr>
        <p:spPr bwMode="auto">
          <a:xfrm>
            <a:off x="457200" y="1219200"/>
            <a:ext cx="8686800" cy="1200329"/>
          </a:xfrm>
          <a:prstGeom prst="rect">
            <a:avLst/>
          </a:prstGeom>
          <a:noFill/>
          <a:ln w="9525">
            <a:noFill/>
            <a:miter lim="800000"/>
            <a:headEnd/>
            <a:tailEnd/>
          </a:ln>
        </p:spPr>
        <p:txBody>
          <a:bodyPr>
            <a:spAutoFit/>
          </a:bodyPr>
          <a:lstStyle/>
          <a:p>
            <a:pPr>
              <a:spcBef>
                <a:spcPct val="50000"/>
              </a:spcBef>
            </a:pPr>
            <a:r>
              <a:rPr lang="en-US" sz="2400" dirty="0"/>
              <a:t>Things don’t always move at the same speed, </a:t>
            </a:r>
            <a:r>
              <a:rPr lang="en-US" sz="2400" dirty="0" smtClean="0"/>
              <a:t>e.g. </a:t>
            </a:r>
            <a:r>
              <a:rPr lang="en-US" sz="2400" dirty="0"/>
              <a:t>car starts at 0 km/h, speed up to 50 km/h, stay steady for a while, and then slow down again to stop. </a:t>
            </a:r>
          </a:p>
        </p:txBody>
      </p:sp>
      <p:sp>
        <p:nvSpPr>
          <p:cNvPr id="51217" name="Text Box 17"/>
          <p:cNvSpPr txBox="1">
            <a:spLocks noChangeArrowheads="1"/>
          </p:cNvSpPr>
          <p:nvPr/>
        </p:nvSpPr>
        <p:spPr bwMode="auto">
          <a:xfrm>
            <a:off x="1066800" y="5867400"/>
            <a:ext cx="3352800" cy="457200"/>
          </a:xfrm>
          <a:prstGeom prst="rect">
            <a:avLst/>
          </a:prstGeom>
          <a:noFill/>
          <a:ln w="9525">
            <a:noFill/>
            <a:miter lim="800000"/>
            <a:headEnd/>
            <a:tailEnd/>
          </a:ln>
        </p:spPr>
        <p:txBody>
          <a:bodyPr>
            <a:spAutoFit/>
          </a:bodyPr>
          <a:lstStyle/>
          <a:p>
            <a:pPr>
              <a:spcBef>
                <a:spcPct val="50000"/>
              </a:spcBef>
            </a:pPr>
            <a:r>
              <a:rPr lang="en-US" sz="2400"/>
              <a:t>Average speed =</a:t>
            </a:r>
            <a:r>
              <a:rPr lang="en-US"/>
              <a:t> </a:t>
            </a:r>
          </a:p>
        </p:txBody>
      </p:sp>
      <p:sp>
        <p:nvSpPr>
          <p:cNvPr id="51218" name="Text Box 18"/>
          <p:cNvSpPr txBox="1">
            <a:spLocks noChangeArrowheads="1"/>
          </p:cNvSpPr>
          <p:nvPr/>
        </p:nvSpPr>
        <p:spPr bwMode="auto">
          <a:xfrm>
            <a:off x="3429000" y="5565775"/>
            <a:ext cx="4572000" cy="457200"/>
          </a:xfrm>
          <a:prstGeom prst="rect">
            <a:avLst/>
          </a:prstGeom>
          <a:noFill/>
          <a:ln w="9525">
            <a:noFill/>
            <a:miter lim="800000"/>
            <a:headEnd/>
            <a:tailEnd/>
          </a:ln>
        </p:spPr>
        <p:txBody>
          <a:bodyPr>
            <a:spAutoFit/>
          </a:bodyPr>
          <a:lstStyle/>
          <a:p>
            <a:pPr>
              <a:spcBef>
                <a:spcPct val="50000"/>
              </a:spcBef>
            </a:pPr>
            <a:r>
              <a:rPr lang="en-US" sz="2400" u="sng"/>
              <a:t>total distance covered</a:t>
            </a:r>
          </a:p>
        </p:txBody>
      </p:sp>
      <p:sp>
        <p:nvSpPr>
          <p:cNvPr id="51219" name="Text Box 19"/>
          <p:cNvSpPr txBox="1">
            <a:spLocks noChangeArrowheads="1"/>
          </p:cNvSpPr>
          <p:nvPr/>
        </p:nvSpPr>
        <p:spPr bwMode="auto">
          <a:xfrm>
            <a:off x="3962400" y="6019800"/>
            <a:ext cx="2930525" cy="457200"/>
          </a:xfrm>
          <a:prstGeom prst="rect">
            <a:avLst/>
          </a:prstGeom>
          <a:noFill/>
          <a:ln w="9525">
            <a:noFill/>
            <a:miter lim="800000"/>
            <a:headEnd/>
            <a:tailEnd/>
          </a:ln>
        </p:spPr>
        <p:txBody>
          <a:bodyPr>
            <a:spAutoFit/>
          </a:bodyPr>
          <a:lstStyle/>
          <a:p>
            <a:pPr>
              <a:spcBef>
                <a:spcPct val="50000"/>
              </a:spcBef>
            </a:pPr>
            <a:r>
              <a:rPr lang="en-US" sz="2400"/>
              <a:t>time interval</a:t>
            </a:r>
          </a:p>
        </p:txBody>
      </p:sp>
      <p:sp>
        <p:nvSpPr>
          <p:cNvPr id="51220" name="Rectangle 20"/>
          <p:cNvSpPr>
            <a:spLocks noChangeArrowheads="1"/>
          </p:cNvSpPr>
          <p:nvPr/>
        </p:nvSpPr>
        <p:spPr bwMode="auto">
          <a:xfrm>
            <a:off x="990600" y="5410200"/>
            <a:ext cx="6324600" cy="1143000"/>
          </a:xfrm>
          <a:prstGeom prst="rect">
            <a:avLst/>
          </a:prstGeom>
          <a:noFill/>
          <a:ln w="9525">
            <a:solidFill>
              <a:schemeClr val="tx1"/>
            </a:solidFill>
            <a:miter lim="800000"/>
            <a:headEnd/>
            <a:tailEnd/>
          </a:ln>
        </p:spPr>
        <p:txBody>
          <a:bodyPr wrap="none" anchor="ctr"/>
          <a:lstStyle/>
          <a:p>
            <a:endParaRPr lang="en-US"/>
          </a:p>
        </p:txBody>
      </p:sp>
      <p:grpSp>
        <p:nvGrpSpPr>
          <p:cNvPr id="2" name="Group 21"/>
          <p:cNvGrpSpPr>
            <a:grpSpLocks/>
          </p:cNvGrpSpPr>
          <p:nvPr/>
        </p:nvGrpSpPr>
        <p:grpSpPr bwMode="auto">
          <a:xfrm>
            <a:off x="1066800" y="3429000"/>
            <a:ext cx="7010400" cy="1295400"/>
            <a:chOff x="672" y="2448"/>
            <a:chExt cx="4416" cy="816"/>
          </a:xfrm>
        </p:grpSpPr>
        <p:sp>
          <p:nvSpPr>
            <p:cNvPr id="7187" name="Line 22"/>
            <p:cNvSpPr>
              <a:spLocks noChangeShapeType="1"/>
            </p:cNvSpPr>
            <p:nvPr/>
          </p:nvSpPr>
          <p:spPr bwMode="auto">
            <a:xfrm>
              <a:off x="672" y="3264"/>
              <a:ext cx="1104" cy="0"/>
            </a:xfrm>
            <a:prstGeom prst="line">
              <a:avLst/>
            </a:prstGeom>
            <a:noFill/>
            <a:ln w="28575">
              <a:solidFill>
                <a:srgbClr val="800080"/>
              </a:solidFill>
              <a:round/>
              <a:headEnd/>
              <a:tailEnd/>
            </a:ln>
          </p:spPr>
          <p:txBody>
            <a:bodyPr/>
            <a:lstStyle/>
            <a:p>
              <a:endParaRPr lang="en-US"/>
            </a:p>
          </p:txBody>
        </p:sp>
        <p:sp>
          <p:nvSpPr>
            <p:cNvPr id="7188" name="Line 23"/>
            <p:cNvSpPr>
              <a:spLocks noChangeShapeType="1"/>
            </p:cNvSpPr>
            <p:nvPr/>
          </p:nvSpPr>
          <p:spPr bwMode="auto">
            <a:xfrm flipV="1">
              <a:off x="1728" y="2448"/>
              <a:ext cx="480" cy="816"/>
            </a:xfrm>
            <a:prstGeom prst="line">
              <a:avLst/>
            </a:prstGeom>
            <a:noFill/>
            <a:ln w="28575">
              <a:solidFill>
                <a:srgbClr val="800080"/>
              </a:solidFill>
              <a:round/>
              <a:headEnd/>
              <a:tailEnd/>
            </a:ln>
          </p:spPr>
          <p:txBody>
            <a:bodyPr/>
            <a:lstStyle/>
            <a:p>
              <a:endParaRPr lang="en-US"/>
            </a:p>
          </p:txBody>
        </p:sp>
        <p:sp>
          <p:nvSpPr>
            <p:cNvPr id="7189" name="Line 24"/>
            <p:cNvSpPr>
              <a:spLocks noChangeShapeType="1"/>
            </p:cNvSpPr>
            <p:nvPr/>
          </p:nvSpPr>
          <p:spPr bwMode="auto">
            <a:xfrm>
              <a:off x="2208" y="2448"/>
              <a:ext cx="912" cy="0"/>
            </a:xfrm>
            <a:prstGeom prst="line">
              <a:avLst/>
            </a:prstGeom>
            <a:noFill/>
            <a:ln w="28575">
              <a:solidFill>
                <a:srgbClr val="800080"/>
              </a:solidFill>
              <a:round/>
              <a:headEnd/>
              <a:tailEnd/>
            </a:ln>
          </p:spPr>
          <p:txBody>
            <a:bodyPr/>
            <a:lstStyle/>
            <a:p>
              <a:endParaRPr lang="en-US"/>
            </a:p>
          </p:txBody>
        </p:sp>
        <p:sp>
          <p:nvSpPr>
            <p:cNvPr id="7190" name="Line 25"/>
            <p:cNvSpPr>
              <a:spLocks noChangeShapeType="1"/>
            </p:cNvSpPr>
            <p:nvPr/>
          </p:nvSpPr>
          <p:spPr bwMode="auto">
            <a:xfrm>
              <a:off x="3120" y="2448"/>
              <a:ext cx="1200" cy="768"/>
            </a:xfrm>
            <a:prstGeom prst="line">
              <a:avLst/>
            </a:prstGeom>
            <a:noFill/>
            <a:ln w="28575">
              <a:solidFill>
                <a:srgbClr val="800080"/>
              </a:solidFill>
              <a:round/>
              <a:headEnd/>
              <a:tailEnd/>
            </a:ln>
          </p:spPr>
          <p:txBody>
            <a:bodyPr/>
            <a:lstStyle/>
            <a:p>
              <a:endParaRPr lang="en-US"/>
            </a:p>
          </p:txBody>
        </p:sp>
        <p:sp>
          <p:nvSpPr>
            <p:cNvPr id="7191" name="Line 26"/>
            <p:cNvSpPr>
              <a:spLocks noChangeShapeType="1"/>
            </p:cNvSpPr>
            <p:nvPr/>
          </p:nvSpPr>
          <p:spPr bwMode="auto">
            <a:xfrm>
              <a:off x="4320" y="3216"/>
              <a:ext cx="768" cy="0"/>
            </a:xfrm>
            <a:prstGeom prst="line">
              <a:avLst/>
            </a:prstGeom>
            <a:noFill/>
            <a:ln w="28575">
              <a:solidFill>
                <a:srgbClr val="800080"/>
              </a:solidFill>
              <a:round/>
              <a:headEnd/>
              <a:tailEnd/>
            </a:ln>
          </p:spPr>
          <p:txBody>
            <a:bodyPr/>
            <a:lstStyle/>
            <a:p>
              <a:endParaRPr lang="en-US"/>
            </a:p>
          </p:txBody>
        </p:sp>
      </p:grpSp>
      <p:sp>
        <p:nvSpPr>
          <p:cNvPr id="51227" name="Line 27"/>
          <p:cNvSpPr>
            <a:spLocks noChangeShapeType="1"/>
          </p:cNvSpPr>
          <p:nvPr/>
        </p:nvSpPr>
        <p:spPr bwMode="auto">
          <a:xfrm flipV="1">
            <a:off x="1066800" y="2971800"/>
            <a:ext cx="0" cy="1828800"/>
          </a:xfrm>
          <a:prstGeom prst="line">
            <a:avLst/>
          </a:prstGeom>
          <a:noFill/>
          <a:ln w="9525">
            <a:solidFill>
              <a:schemeClr val="tx1"/>
            </a:solidFill>
            <a:round/>
            <a:headEnd/>
            <a:tailEnd type="triangle" w="med" len="med"/>
          </a:ln>
        </p:spPr>
        <p:txBody>
          <a:bodyPr/>
          <a:lstStyle/>
          <a:p>
            <a:endParaRPr lang="en-US"/>
          </a:p>
        </p:txBody>
      </p:sp>
      <p:sp>
        <p:nvSpPr>
          <p:cNvPr id="51228" name="Line 28"/>
          <p:cNvSpPr>
            <a:spLocks noChangeShapeType="1"/>
          </p:cNvSpPr>
          <p:nvPr/>
        </p:nvSpPr>
        <p:spPr bwMode="auto">
          <a:xfrm flipV="1">
            <a:off x="1066800" y="4724400"/>
            <a:ext cx="7391400" cy="76200"/>
          </a:xfrm>
          <a:prstGeom prst="line">
            <a:avLst/>
          </a:prstGeom>
          <a:noFill/>
          <a:ln w="9525">
            <a:solidFill>
              <a:schemeClr val="tx1"/>
            </a:solidFill>
            <a:round/>
            <a:headEnd/>
            <a:tailEnd type="triangle" w="med" len="med"/>
          </a:ln>
        </p:spPr>
        <p:txBody>
          <a:bodyPr/>
          <a:lstStyle/>
          <a:p>
            <a:endParaRPr lang="en-US"/>
          </a:p>
        </p:txBody>
      </p:sp>
      <p:sp>
        <p:nvSpPr>
          <p:cNvPr id="51229" name="Rectangle 29"/>
          <p:cNvSpPr>
            <a:spLocks noChangeArrowheads="1"/>
          </p:cNvSpPr>
          <p:nvPr/>
        </p:nvSpPr>
        <p:spPr bwMode="auto">
          <a:xfrm>
            <a:off x="0" y="3171825"/>
            <a:ext cx="1085850" cy="396875"/>
          </a:xfrm>
          <a:prstGeom prst="rect">
            <a:avLst/>
          </a:prstGeom>
          <a:noFill/>
          <a:ln w="9525">
            <a:noFill/>
            <a:miter lim="800000"/>
            <a:headEnd/>
            <a:tailEnd/>
          </a:ln>
        </p:spPr>
        <p:txBody>
          <a:bodyPr wrap="none">
            <a:spAutoFit/>
          </a:bodyPr>
          <a:lstStyle/>
          <a:p>
            <a:r>
              <a:rPr lang="en-US" sz="2000"/>
              <a:t>50 km/h</a:t>
            </a:r>
          </a:p>
        </p:txBody>
      </p:sp>
      <p:sp>
        <p:nvSpPr>
          <p:cNvPr id="51230" name="Rectangle 30"/>
          <p:cNvSpPr>
            <a:spLocks noChangeArrowheads="1"/>
          </p:cNvSpPr>
          <p:nvPr/>
        </p:nvSpPr>
        <p:spPr bwMode="auto">
          <a:xfrm>
            <a:off x="228600" y="4495800"/>
            <a:ext cx="1295400" cy="396875"/>
          </a:xfrm>
          <a:prstGeom prst="rect">
            <a:avLst/>
          </a:prstGeom>
          <a:noFill/>
          <a:ln w="9525">
            <a:noFill/>
            <a:miter lim="800000"/>
            <a:headEnd/>
            <a:tailEnd/>
          </a:ln>
        </p:spPr>
        <p:txBody>
          <a:bodyPr>
            <a:spAutoFit/>
          </a:bodyPr>
          <a:lstStyle/>
          <a:p>
            <a:r>
              <a:rPr lang="en-US" sz="2000"/>
              <a:t>0 km/h</a:t>
            </a:r>
          </a:p>
        </p:txBody>
      </p:sp>
      <p:sp>
        <p:nvSpPr>
          <p:cNvPr id="51231" name="Rectangle 31"/>
          <p:cNvSpPr>
            <a:spLocks noChangeArrowheads="1"/>
          </p:cNvSpPr>
          <p:nvPr/>
        </p:nvSpPr>
        <p:spPr bwMode="auto">
          <a:xfrm>
            <a:off x="7010400" y="4651375"/>
            <a:ext cx="760413" cy="457200"/>
          </a:xfrm>
          <a:prstGeom prst="rect">
            <a:avLst/>
          </a:prstGeom>
          <a:noFill/>
          <a:ln w="9525">
            <a:noFill/>
            <a:miter lim="800000"/>
            <a:headEnd/>
            <a:tailEnd/>
          </a:ln>
        </p:spPr>
        <p:txBody>
          <a:bodyPr wrap="none">
            <a:spAutoFit/>
          </a:bodyPr>
          <a:lstStyle/>
          <a:p>
            <a:pPr>
              <a:spcBef>
                <a:spcPct val="50000"/>
              </a:spcBef>
            </a:pPr>
            <a:r>
              <a:rPr lang="en-US" sz="2400"/>
              <a:t>time</a:t>
            </a:r>
          </a:p>
        </p:txBody>
      </p:sp>
      <p:sp>
        <p:nvSpPr>
          <p:cNvPr id="51232" name="Rectangle 32"/>
          <p:cNvSpPr>
            <a:spLocks noChangeArrowheads="1"/>
          </p:cNvSpPr>
          <p:nvPr/>
        </p:nvSpPr>
        <p:spPr bwMode="auto">
          <a:xfrm>
            <a:off x="1219200" y="2974975"/>
            <a:ext cx="1016000" cy="457200"/>
          </a:xfrm>
          <a:prstGeom prst="rect">
            <a:avLst/>
          </a:prstGeom>
          <a:noFill/>
          <a:ln w="9525">
            <a:noFill/>
            <a:miter lim="800000"/>
            <a:headEnd/>
            <a:tailEnd/>
          </a:ln>
        </p:spPr>
        <p:txBody>
          <a:bodyPr wrap="none">
            <a:spAutoFit/>
          </a:bodyPr>
          <a:lstStyle/>
          <a:p>
            <a:r>
              <a:rPr lang="en-US" sz="2400"/>
              <a:t>speed</a:t>
            </a:r>
          </a:p>
        </p:txBody>
      </p:sp>
      <p:sp>
        <p:nvSpPr>
          <p:cNvPr id="51234" name="Line 34"/>
          <p:cNvSpPr>
            <a:spLocks noChangeShapeType="1"/>
          </p:cNvSpPr>
          <p:nvPr/>
        </p:nvSpPr>
        <p:spPr bwMode="auto">
          <a:xfrm>
            <a:off x="1066800" y="4267200"/>
            <a:ext cx="7010400" cy="0"/>
          </a:xfrm>
          <a:prstGeom prst="line">
            <a:avLst/>
          </a:prstGeom>
          <a:noFill/>
          <a:ln w="19050">
            <a:solidFill>
              <a:srgbClr val="800080"/>
            </a:solidFill>
            <a:prstDash val="dash"/>
            <a:round/>
            <a:headEnd/>
            <a:tailEnd/>
          </a:ln>
        </p:spPr>
        <p:txBody>
          <a:bodyPr/>
          <a:lstStyle/>
          <a:p>
            <a:endParaRPr lang="en-US"/>
          </a:p>
        </p:txBody>
      </p:sp>
      <p:sp>
        <p:nvSpPr>
          <p:cNvPr id="51235" name="Text Box 35"/>
          <p:cNvSpPr txBox="1">
            <a:spLocks noChangeArrowheads="1"/>
          </p:cNvSpPr>
          <p:nvPr/>
        </p:nvSpPr>
        <p:spPr bwMode="auto">
          <a:xfrm>
            <a:off x="6251864" y="2430621"/>
            <a:ext cx="2583873" cy="1477328"/>
          </a:xfrm>
          <a:prstGeom prst="rect">
            <a:avLst/>
          </a:prstGeom>
          <a:noFill/>
          <a:ln w="9525">
            <a:noFill/>
            <a:miter lim="800000"/>
            <a:headEnd/>
            <a:tailEnd/>
          </a:ln>
        </p:spPr>
        <p:txBody>
          <a:bodyPr wrap="square">
            <a:spAutoFit/>
          </a:bodyPr>
          <a:lstStyle/>
          <a:p>
            <a:pPr>
              <a:spcBef>
                <a:spcPct val="50000"/>
              </a:spcBef>
            </a:pPr>
            <a:r>
              <a:rPr lang="en-US" dirty="0">
                <a:solidFill>
                  <a:srgbClr val="800080"/>
                </a:solidFill>
              </a:rPr>
              <a:t>average </a:t>
            </a:r>
            <a:r>
              <a:rPr lang="en-US" dirty="0" smtClean="0">
                <a:solidFill>
                  <a:srgbClr val="800080"/>
                </a:solidFill>
              </a:rPr>
              <a:t>speed =  average of the instantaneous speeds over the time interval but also…</a:t>
            </a:r>
            <a:endParaRPr lang="en-US" dirty="0">
              <a:solidFill>
                <a:srgbClr val="800080"/>
              </a:solidFill>
            </a:endParaRPr>
          </a:p>
        </p:txBody>
      </p:sp>
      <p:sp>
        <p:nvSpPr>
          <p:cNvPr id="51236" name="Line 36"/>
          <p:cNvSpPr>
            <a:spLocks noChangeShapeType="1"/>
          </p:cNvSpPr>
          <p:nvPr/>
        </p:nvSpPr>
        <p:spPr bwMode="auto">
          <a:xfrm flipH="1">
            <a:off x="6934200" y="3886200"/>
            <a:ext cx="381000" cy="304800"/>
          </a:xfrm>
          <a:prstGeom prst="line">
            <a:avLst/>
          </a:prstGeom>
          <a:noFill/>
          <a:ln w="9525">
            <a:solidFill>
              <a:srgbClr val="800080"/>
            </a:solidFill>
            <a:round/>
            <a:headEnd/>
            <a:tailEnd type="triangle" w="med" len="med"/>
          </a:ln>
        </p:spPr>
        <p:txBody>
          <a:bodyPr/>
          <a:lstStyle/>
          <a:p>
            <a:endParaRPr lang="en-US"/>
          </a:p>
        </p:txBody>
      </p:sp>
      <p:cxnSp>
        <p:nvCxnSpPr>
          <p:cNvPr id="7" name="Curved Connector 6"/>
          <p:cNvCxnSpPr/>
          <p:nvPr/>
        </p:nvCxnSpPr>
        <p:spPr>
          <a:xfrm rot="5400000">
            <a:off x="7046911" y="4591050"/>
            <a:ext cx="2247902" cy="761999"/>
          </a:xfrm>
          <a:prstGeom prst="curvedConnector3">
            <a:avLst>
              <a:gd name="adj1" fmla="val 101772"/>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251864" y="2430621"/>
            <a:ext cx="2583873" cy="11380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2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2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2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2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2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9" grpId="0"/>
      <p:bldP spid="51217" grpId="0"/>
      <p:bldP spid="51218" grpId="0"/>
      <p:bldP spid="51219" grpId="0"/>
      <p:bldP spid="51220" grpId="0" animBg="1"/>
      <p:bldP spid="51227" grpId="0" animBg="1"/>
      <p:bldP spid="51228" grpId="0" animBg="1"/>
      <p:bldP spid="51229" grpId="0"/>
      <p:bldP spid="51230" grpId="0"/>
      <p:bldP spid="51231" grpId="0"/>
      <p:bldP spid="51232" grpId="0"/>
      <p:bldP spid="51234" grpId="0" animBg="1"/>
      <p:bldP spid="51235" grpId="0"/>
      <p:bldP spid="51236"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81000" y="990600"/>
            <a:ext cx="8229600" cy="4525963"/>
          </a:xfrm>
        </p:spPr>
        <p:txBody>
          <a:bodyPr/>
          <a:lstStyle/>
          <a:p>
            <a:pPr marL="609600" indent="-609600" eaLnBrk="1" hangingPunct="1">
              <a:lnSpc>
                <a:spcPct val="80000"/>
              </a:lnSpc>
              <a:buFontTx/>
              <a:buNone/>
            </a:pPr>
            <a:r>
              <a:rPr lang="en-US" sz="2400" dirty="0" err="1" smtClean="0"/>
              <a:t>Eg</a:t>
            </a:r>
            <a:r>
              <a:rPr lang="en-US" sz="2400" dirty="0" smtClean="0"/>
              <a:t>. Usain Bolt ran 100m in 9.58s</a:t>
            </a:r>
            <a:r>
              <a:rPr lang="en-US" sz="2400" dirty="0"/>
              <a:t> </a:t>
            </a:r>
            <a:r>
              <a:rPr lang="en-US" sz="2400" dirty="0" smtClean="0"/>
              <a:t>in 2009. </a:t>
            </a:r>
          </a:p>
          <a:p>
            <a:pPr marL="609600" indent="-609600" eaLnBrk="1" hangingPunct="1">
              <a:lnSpc>
                <a:spcPct val="80000"/>
              </a:lnSpc>
              <a:buFontTx/>
              <a:buNone/>
            </a:pPr>
            <a:endParaRPr lang="en-US" sz="2400" dirty="0" smtClean="0"/>
          </a:p>
          <a:p>
            <a:pPr marL="609600" indent="-609600" eaLnBrk="1" hangingPunct="1">
              <a:lnSpc>
                <a:spcPct val="80000"/>
              </a:lnSpc>
            </a:pPr>
            <a:r>
              <a:rPr lang="en-US" sz="2400" dirty="0" smtClean="0"/>
              <a:t>What was his average speed during that run?</a:t>
            </a:r>
          </a:p>
          <a:p>
            <a:pPr marL="609600" indent="-609600" eaLnBrk="1" hangingPunct="1">
              <a:lnSpc>
                <a:spcPct val="80000"/>
              </a:lnSpc>
            </a:pPr>
            <a:endParaRPr lang="en-US" sz="2400" dirty="0" smtClean="0"/>
          </a:p>
          <a:p>
            <a:pPr marL="609600" indent="-609600" eaLnBrk="1" hangingPunct="1">
              <a:lnSpc>
                <a:spcPct val="80000"/>
              </a:lnSpc>
              <a:buFontTx/>
              <a:buNone/>
            </a:pPr>
            <a:r>
              <a:rPr lang="en-US" sz="2400" dirty="0" smtClean="0">
                <a:solidFill>
                  <a:srgbClr val="800080"/>
                </a:solidFill>
              </a:rPr>
              <a:t>Average speed = distance/time = 100m/9.58s = 10.4 m/s</a:t>
            </a:r>
            <a:endParaRPr lang="en-US" sz="2400" dirty="0" smtClean="0"/>
          </a:p>
          <a:p>
            <a:pPr marL="609600" indent="-609600" eaLnBrk="1" hangingPunct="1">
              <a:lnSpc>
                <a:spcPct val="80000"/>
              </a:lnSpc>
              <a:buFontTx/>
              <a:buNone/>
            </a:pPr>
            <a:r>
              <a:rPr lang="en-US" sz="2400" dirty="0" smtClean="0"/>
              <a:t>					</a:t>
            </a:r>
          </a:p>
          <a:p>
            <a:pPr marL="609600" indent="-609600" eaLnBrk="1" hangingPunct="1">
              <a:lnSpc>
                <a:spcPct val="80000"/>
              </a:lnSpc>
            </a:pPr>
            <a:r>
              <a:rPr lang="en-US" sz="2400" dirty="0" smtClean="0"/>
              <a:t>How much distance did he cover per second, on average?</a:t>
            </a:r>
          </a:p>
          <a:p>
            <a:pPr marL="609600" indent="-609600" eaLnBrk="1" hangingPunct="1">
              <a:lnSpc>
                <a:spcPct val="80000"/>
              </a:lnSpc>
              <a:buFontTx/>
              <a:buNone/>
            </a:pPr>
            <a:endParaRPr lang="en-US" sz="2400" dirty="0" smtClean="0"/>
          </a:p>
          <a:p>
            <a:pPr marL="609600" indent="-609600" eaLnBrk="1" hangingPunct="1">
              <a:spcBef>
                <a:spcPct val="0"/>
              </a:spcBef>
              <a:buFontTx/>
              <a:buNone/>
            </a:pPr>
            <a:r>
              <a:rPr lang="en-US" sz="2400" dirty="0" smtClean="0">
                <a:solidFill>
                  <a:srgbClr val="800080"/>
                </a:solidFill>
              </a:rPr>
              <a:t>10.4 m, by definition of average speed</a:t>
            </a:r>
            <a:endParaRPr lang="en-US" sz="2400" dirty="0" smtClean="0"/>
          </a:p>
          <a:p>
            <a:pPr marL="609600" indent="-609600" eaLnBrk="1" hangingPunct="1">
              <a:lnSpc>
                <a:spcPct val="80000"/>
              </a:lnSpc>
              <a:buFontTx/>
              <a:buNone/>
            </a:pPr>
            <a:r>
              <a:rPr lang="en-US" sz="2400" dirty="0" smtClean="0"/>
              <a:t>				 	</a:t>
            </a:r>
          </a:p>
          <a:p>
            <a:pPr marL="609600" indent="-609600" eaLnBrk="1" hangingPunct="1">
              <a:lnSpc>
                <a:spcPct val="80000"/>
              </a:lnSpc>
            </a:pPr>
            <a:r>
              <a:rPr lang="en-US" sz="2400" dirty="0" smtClean="0"/>
              <a:t>How did this relate to his top speed? (i.e. is it greater or less or the same)	</a:t>
            </a:r>
          </a:p>
          <a:p>
            <a:pPr marL="609600" indent="-609600" eaLnBrk="1" hangingPunct="1">
              <a:lnSpc>
                <a:spcPct val="80000"/>
              </a:lnSpc>
              <a:buFontTx/>
              <a:buNone/>
            </a:pPr>
            <a:endParaRPr lang="en-US" sz="2400" dirty="0" smtClean="0"/>
          </a:p>
          <a:p>
            <a:pPr marL="609600" indent="-609600" eaLnBrk="1" hangingPunct="1">
              <a:lnSpc>
                <a:spcPct val="80000"/>
              </a:lnSpc>
              <a:buFontTx/>
              <a:buNone/>
            </a:pPr>
            <a:r>
              <a:rPr lang="en-US" sz="2400" dirty="0" smtClean="0">
                <a:solidFill>
                  <a:srgbClr val="800080"/>
                </a:solidFill>
              </a:rPr>
              <a:t>Top speed is greater (actually about 10% over !)</a:t>
            </a:r>
            <a:r>
              <a:rPr lang="en-US" sz="2400" dirty="0" smtClean="0"/>
              <a:t> </a:t>
            </a:r>
          </a:p>
          <a:p>
            <a:pPr marL="609600" indent="-609600" eaLnBrk="1" hangingPunct="1">
              <a:lnSpc>
                <a:spcPct val="80000"/>
              </a:lnSpc>
              <a:buFontTx/>
              <a:buNone/>
            </a:pPr>
            <a:r>
              <a:rPr lang="en-US" sz="2400" dirty="0" smtClean="0">
                <a:solidFill>
                  <a:srgbClr val="80008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457200"/>
            <a:ext cx="7772400" cy="639763"/>
          </a:xfrm>
        </p:spPr>
        <p:txBody>
          <a:bodyPr/>
          <a:lstStyle/>
          <a:p>
            <a:pPr eaLnBrk="1" hangingPunct="1"/>
            <a:r>
              <a:rPr lang="en-US" sz="3200" u="sng" smtClean="0"/>
              <a:t>Velocity</a:t>
            </a:r>
          </a:p>
        </p:txBody>
      </p:sp>
      <p:sp>
        <p:nvSpPr>
          <p:cNvPr id="10243" name="Rectangle 3"/>
          <p:cNvSpPr>
            <a:spLocks noGrp="1" noChangeArrowheads="1"/>
          </p:cNvSpPr>
          <p:nvPr>
            <p:ph type="body" sz="half" idx="1"/>
          </p:nvPr>
        </p:nvSpPr>
        <p:spPr>
          <a:xfrm>
            <a:off x="419100" y="1262063"/>
            <a:ext cx="8686800" cy="533400"/>
          </a:xfrm>
        </p:spPr>
        <p:txBody>
          <a:bodyPr/>
          <a:lstStyle/>
          <a:p>
            <a:pPr eaLnBrk="1" hangingPunct="1"/>
            <a:r>
              <a:rPr lang="en-US" sz="2400" dirty="0" smtClean="0"/>
              <a:t>Velocity is </a:t>
            </a:r>
            <a:r>
              <a:rPr lang="en-US" sz="2400" b="1" dirty="0" smtClean="0"/>
              <a:t>speed</a:t>
            </a:r>
            <a:r>
              <a:rPr lang="en-US" sz="2400" dirty="0" smtClean="0"/>
              <a:t> in a given </a:t>
            </a:r>
            <a:r>
              <a:rPr lang="en-US" sz="2400" b="1" dirty="0" smtClean="0"/>
              <a:t>direction </a:t>
            </a:r>
            <a:r>
              <a:rPr lang="en-US" sz="2400" i="1" dirty="0" smtClean="0"/>
              <a:t>(velocity is a vector, speed is a scalar)</a:t>
            </a:r>
          </a:p>
          <a:p>
            <a:pPr eaLnBrk="1" hangingPunct="1"/>
            <a:r>
              <a:rPr lang="en-US" sz="2400" i="1" dirty="0" smtClean="0"/>
              <a:t>E.g. 5 km/h northwest is a velocity; 5km/h is a speed</a:t>
            </a:r>
          </a:p>
          <a:p>
            <a:pPr eaLnBrk="1" hangingPunct="1"/>
            <a:endParaRPr lang="en-US" sz="2400" i="1" dirty="0" smtClean="0"/>
          </a:p>
        </p:txBody>
      </p:sp>
      <p:sp>
        <p:nvSpPr>
          <p:cNvPr id="10244" name="Text Box 4"/>
          <p:cNvSpPr txBox="1">
            <a:spLocks noChangeArrowheads="1"/>
          </p:cNvSpPr>
          <p:nvPr/>
        </p:nvSpPr>
        <p:spPr bwMode="auto">
          <a:xfrm>
            <a:off x="381000" y="3825875"/>
            <a:ext cx="6781800" cy="219392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Note that an object may have constant speed but a changing velocity</a:t>
            </a:r>
          </a:p>
          <a:p>
            <a:pPr>
              <a:spcBef>
                <a:spcPct val="50000"/>
              </a:spcBef>
            </a:pPr>
            <a:r>
              <a:rPr lang="en-US" sz="2000" dirty="0" err="1"/>
              <a:t>Eg</a:t>
            </a:r>
            <a:r>
              <a:rPr lang="en-US" sz="2000" dirty="0"/>
              <a:t>. Whirling a ball at the end of a string, in a horizontal circle – same speed at all times, but changing directions. Or, think of a car rounding a bend, speedometer may not change but velocity is changing, since direction is.</a:t>
            </a:r>
          </a:p>
        </p:txBody>
      </p:sp>
      <p:sp>
        <p:nvSpPr>
          <p:cNvPr id="9221" name="Text Box 5"/>
          <p:cNvSpPr txBox="1">
            <a:spLocks noChangeArrowheads="1"/>
          </p:cNvSpPr>
          <p:nvPr/>
        </p:nvSpPr>
        <p:spPr bwMode="auto">
          <a:xfrm>
            <a:off x="1143000" y="3352800"/>
            <a:ext cx="5105400" cy="579438"/>
          </a:xfrm>
          <a:prstGeom prst="rect">
            <a:avLst/>
          </a:prstGeom>
          <a:noFill/>
          <a:ln w="9525">
            <a:noFill/>
            <a:miter lim="800000"/>
            <a:headEnd/>
            <a:tailEnd/>
          </a:ln>
        </p:spPr>
        <p:txBody>
          <a:bodyPr>
            <a:spAutoFit/>
          </a:bodyPr>
          <a:lstStyle/>
          <a:p>
            <a:pPr algn="ctr">
              <a:spcBef>
                <a:spcPct val="50000"/>
              </a:spcBef>
            </a:pPr>
            <a:endParaRPr lang="en-US" sz="3200" u="sng"/>
          </a:p>
        </p:txBody>
      </p:sp>
      <p:sp>
        <p:nvSpPr>
          <p:cNvPr id="9222" name="Text Box 13"/>
          <p:cNvSpPr txBox="1">
            <a:spLocks noChangeArrowheads="1"/>
          </p:cNvSpPr>
          <p:nvPr/>
        </p:nvSpPr>
        <p:spPr bwMode="auto">
          <a:xfrm>
            <a:off x="457200" y="53340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9223" name="Text Box 14"/>
          <p:cNvSpPr txBox="1">
            <a:spLocks noChangeArrowheads="1"/>
          </p:cNvSpPr>
          <p:nvPr/>
        </p:nvSpPr>
        <p:spPr bwMode="auto">
          <a:xfrm>
            <a:off x="381000" y="6019800"/>
            <a:ext cx="8763000" cy="366713"/>
          </a:xfrm>
          <a:prstGeom prst="rect">
            <a:avLst/>
          </a:prstGeom>
          <a:noFill/>
          <a:ln w="9525">
            <a:noFill/>
            <a:miter lim="800000"/>
            <a:headEnd/>
            <a:tailEnd/>
          </a:ln>
        </p:spPr>
        <p:txBody>
          <a:bodyPr>
            <a:spAutoFit/>
          </a:bodyPr>
          <a:lstStyle/>
          <a:p>
            <a:pPr>
              <a:spcBef>
                <a:spcPct val="50000"/>
              </a:spcBef>
            </a:pPr>
            <a:r>
              <a:rPr lang="en-US"/>
              <a:t> </a:t>
            </a:r>
          </a:p>
        </p:txBody>
      </p:sp>
      <p:pic>
        <p:nvPicPr>
          <p:cNvPr id="10255" name="Picture 15" descr="03-03Figure_FIG"/>
          <p:cNvPicPr>
            <a:picLocks noGrp="1" noChangeAspect="1" noChangeArrowheads="1"/>
          </p:cNvPicPr>
          <p:nvPr>
            <p:ph sz="half" idx="2"/>
          </p:nvPr>
        </p:nvPicPr>
        <p:blipFill>
          <a:blip r:embed="rId3"/>
          <a:srcRect/>
          <a:stretch>
            <a:fillRect/>
          </a:stretch>
        </p:blipFill>
        <p:spPr>
          <a:xfrm>
            <a:off x="6477000" y="5645150"/>
            <a:ext cx="2667000" cy="1212850"/>
          </a:xfrm>
          <a:noFill/>
        </p:spPr>
      </p:pic>
      <p:sp>
        <p:nvSpPr>
          <p:cNvPr id="10259" name="Text Box 19"/>
          <p:cNvSpPr txBox="1">
            <a:spLocks noChangeArrowheads="1"/>
          </p:cNvSpPr>
          <p:nvPr/>
        </p:nvSpPr>
        <p:spPr bwMode="auto">
          <a:xfrm>
            <a:off x="342900" y="2786062"/>
            <a:ext cx="8077200" cy="830997"/>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When  there’s just one direction of interest </a:t>
            </a:r>
            <a:r>
              <a:rPr lang="en-US" sz="2400" dirty="0" smtClean="0"/>
              <a:t>(e.g. up </a:t>
            </a:r>
            <a:r>
              <a:rPr lang="en-US" sz="2400" dirty="0"/>
              <a:t>or </a:t>
            </a:r>
            <a:r>
              <a:rPr lang="en-US" sz="2400" dirty="0" smtClean="0"/>
              <a:t>down), </a:t>
            </a:r>
            <a:r>
              <a:rPr lang="en-US" sz="2400" dirty="0"/>
              <a:t>often indicate direction by + or </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4" grpId="0"/>
      <p:bldP spid="102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0"/>
            <a:ext cx="6019800" cy="685800"/>
          </a:xfrm>
        </p:spPr>
        <p:txBody>
          <a:bodyPr/>
          <a:lstStyle/>
          <a:p>
            <a:pPr eaLnBrk="1" hangingPunct="1"/>
            <a:r>
              <a:rPr lang="en-US" sz="1800" b="1" dirty="0" smtClean="0">
                <a:solidFill>
                  <a:srgbClr val="990099"/>
                </a:solidFill>
              </a:rPr>
              <a:t>Course information (on your handout)</a:t>
            </a:r>
            <a:r>
              <a:rPr lang="en-US" sz="4000" dirty="0" smtClean="0"/>
              <a:t> </a:t>
            </a:r>
          </a:p>
        </p:txBody>
      </p:sp>
      <p:graphicFrame>
        <p:nvGraphicFramePr>
          <p:cNvPr id="3090" name="Group 18"/>
          <p:cNvGraphicFramePr>
            <a:graphicFrameLocks noGrp="1"/>
          </p:cNvGraphicFramePr>
          <p:nvPr>
            <p:ph idx="1"/>
            <p:extLst/>
          </p:nvPr>
        </p:nvGraphicFramePr>
        <p:xfrm>
          <a:off x="0" y="609600"/>
          <a:ext cx="9601200" cy="2209800"/>
        </p:xfrm>
        <a:graphic>
          <a:graphicData uri="http://schemas.openxmlformats.org/drawingml/2006/table">
            <a:tbl>
              <a:tblPr/>
              <a:tblGrid>
                <a:gridCol w="4614863"/>
                <a:gridCol w="4986337"/>
              </a:tblGrid>
              <a:tr h="2209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Location:</a:t>
                      </a:r>
                      <a:r>
                        <a:rPr kumimoji="0" lang="en-US" sz="1600" b="0" i="0" u="none" strike="noStrike" cap="none" normalizeH="0" baseline="0" dirty="0" smtClean="0">
                          <a:ln>
                            <a:noFill/>
                          </a:ln>
                          <a:solidFill>
                            <a:srgbClr val="000000"/>
                          </a:solidFill>
                          <a:effectLst/>
                          <a:latin typeface="Arial" charset="0"/>
                          <a:cs typeface="Arial" charset="0"/>
                        </a:rPr>
                        <a:t> Room HW 511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Lecture Times:</a:t>
                      </a:r>
                      <a:r>
                        <a:rPr kumimoji="0" lang="en-US" sz="1600" b="1" i="0" u="none" strike="noStrike" cap="none" normalizeH="0" baseline="0" dirty="0" smtClean="0">
                          <a:ln>
                            <a:noFill/>
                          </a:ln>
                          <a:solidFill>
                            <a:srgbClr val="000000"/>
                          </a:solidFill>
                          <a:effectLst/>
                          <a:latin typeface="Times New Roman" pitchFamily="18" charset="0"/>
                          <a:cs typeface="Arial" charset="0"/>
                        </a:rPr>
                        <a:t> </a:t>
                      </a:r>
                      <a:r>
                        <a:rPr kumimoji="0" lang="en-US" sz="1600" b="1"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Tu</a:t>
                      </a:r>
                      <a:r>
                        <a:rPr kumimoji="0" lang="en-US" sz="1600" b="0" i="0" u="none" strike="noStrike" cap="none" normalizeH="0" baseline="0" dirty="0" smtClean="0">
                          <a:ln>
                            <a:noFill/>
                          </a:ln>
                          <a:solidFill>
                            <a:srgbClr val="000000"/>
                          </a:solidFill>
                          <a:effectLst/>
                          <a:latin typeface="Arial" charset="0"/>
                          <a:cs typeface="Arial" charset="0"/>
                        </a:rPr>
                        <a:t> and Fr: 2.10pm - 3.25pm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cs typeface="Arial" charset="0"/>
                        </a:rPr>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Instructor:</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Neepa</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Maitra</a:t>
                      </a: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email: </a:t>
                      </a:r>
                      <a:r>
                        <a:rPr kumimoji="0" lang="en-US" sz="1600" b="0" i="0" u="none" strike="noStrike" cap="none" normalizeH="0" baseline="0" dirty="0" smtClean="0">
                          <a:ln>
                            <a:noFill/>
                          </a:ln>
                          <a:solidFill>
                            <a:schemeClr val="tx1"/>
                          </a:solidFill>
                          <a:effectLst/>
                          <a:latin typeface="Arial" charset="0"/>
                          <a:cs typeface="Arial" charset="0"/>
                          <a:hlinkClick r:id="rId3"/>
                        </a:rPr>
                        <a:t>nmaitra@hunter.cuny.edu</a:t>
                      </a:r>
                      <a:r>
                        <a:rPr kumimoji="0" lang="en-US" sz="1600" b="0" i="0" u="none" strike="noStrike" cap="none" normalizeH="0" baseline="0" dirty="0" smtClean="0">
                          <a:ln>
                            <a:noFill/>
                          </a:ln>
                          <a:solidFill>
                            <a:srgbClr val="000000"/>
                          </a:solidFill>
                          <a:effectLst/>
                          <a:latin typeface="Arial" charset="0"/>
                          <a:cs typeface="Arial" charset="0"/>
                        </a:rPr>
                        <a:t>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phone: 212-650-3518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Times New Roman" pitchFamily="18" charset="0"/>
                          <a:cs typeface="Arial" charset="0"/>
                        </a:rPr>
                        <a:t>                     </a:t>
                      </a:r>
                      <a:r>
                        <a:rPr kumimoji="0" lang="en-US" sz="1600" b="0" i="0" u="none" strike="noStrike" cap="none" normalizeH="0" baseline="0" dirty="0" smtClean="0">
                          <a:ln>
                            <a:noFill/>
                          </a:ln>
                          <a:solidFill>
                            <a:srgbClr val="000000"/>
                          </a:solidFill>
                          <a:effectLst/>
                          <a:latin typeface="Arial" charset="0"/>
                          <a:cs typeface="Arial" charset="0"/>
                        </a:rPr>
                        <a:t> office: 1214E HN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charset="0"/>
                          <a:cs typeface="Arial" charset="0"/>
                        </a:rPr>
                        <a:t>Office hours</a:t>
                      </a:r>
                      <a:r>
                        <a:rPr kumimoji="0" lang="en-US" sz="1600" b="0" i="0" u="none" strike="noStrike" cap="none" normalizeH="0" baseline="0" dirty="0" smtClean="0">
                          <a:ln>
                            <a:noFill/>
                          </a:ln>
                          <a:solidFill>
                            <a:srgbClr val="000000"/>
                          </a:solidFill>
                          <a:effectLst/>
                          <a:latin typeface="Arial" charset="0"/>
                          <a:cs typeface="Arial" charset="0"/>
                        </a:rPr>
                        <a:t>:  </a:t>
                      </a:r>
                      <a:r>
                        <a:rPr kumimoji="0" lang="en-US" sz="1600" b="0" i="0" u="none" strike="noStrike" cap="none" normalizeH="0" baseline="0" dirty="0" err="1" smtClean="0">
                          <a:ln>
                            <a:noFill/>
                          </a:ln>
                          <a:solidFill>
                            <a:srgbClr val="000000"/>
                          </a:solidFill>
                          <a:effectLst/>
                          <a:latin typeface="Arial" charset="0"/>
                          <a:cs typeface="Arial" charset="0"/>
                        </a:rPr>
                        <a:t>Tu</a:t>
                      </a:r>
                      <a:r>
                        <a:rPr kumimoji="0" lang="en-US" sz="1600" b="0" i="0" u="none" strike="noStrike" cap="none" normalizeH="0" baseline="0" dirty="0" smtClean="0">
                          <a:ln>
                            <a:noFill/>
                          </a:ln>
                          <a:solidFill>
                            <a:srgbClr val="000000"/>
                          </a:solidFill>
                          <a:effectLst/>
                          <a:latin typeface="Arial" charset="0"/>
                          <a:cs typeface="Arial" charset="0"/>
                        </a:rPr>
                        <a:t> and Fr: 12.00pm-1.00pm </a:t>
                      </a:r>
                      <a:br>
                        <a:rPr kumimoji="0" lang="en-US" sz="1600" b="0" i="0" u="none" strike="noStrike" cap="none" normalizeH="0" baseline="0" dirty="0" smtClean="0">
                          <a:ln>
                            <a:noFill/>
                          </a:ln>
                          <a:solidFill>
                            <a:srgbClr val="000000"/>
                          </a:solidFill>
                          <a:effectLst/>
                          <a:latin typeface="Arial" charset="0"/>
                          <a:cs typeface="Arial" charset="0"/>
                        </a:rPr>
                      </a:br>
                      <a:r>
                        <a:rPr kumimoji="0" lang="en-US" sz="1600" b="0" i="0" u="none" strike="noStrike" cap="none" normalizeH="0" baseline="0" dirty="0" smtClean="0">
                          <a:ln>
                            <a:noFill/>
                          </a:ln>
                          <a:solidFill>
                            <a:srgbClr val="000000"/>
                          </a:solidFill>
                          <a:effectLst/>
                          <a:latin typeface="Arial" charset="0"/>
                          <a:cs typeface="Arial" charset="0"/>
                        </a:rPr>
                        <a:t>                       </a:t>
                      </a:r>
                      <a:r>
                        <a:rPr kumimoji="0" lang="en-US" sz="1400" b="0" i="0" u="none" strike="noStrike" cap="none" normalizeH="0" baseline="0" dirty="0" smtClean="0">
                          <a:ln>
                            <a:noFill/>
                          </a:ln>
                          <a:solidFill>
                            <a:srgbClr val="000000"/>
                          </a:solidFill>
                          <a:effectLst/>
                          <a:latin typeface="Arial" charset="0"/>
                          <a:cs typeface="Arial" charset="0"/>
                        </a:rPr>
                        <a:t>or, by appointment. </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3078" name="Rectangle 15"/>
          <p:cNvSpPr>
            <a:spLocks noChangeArrowheads="1"/>
          </p:cNvSpPr>
          <p:nvPr/>
        </p:nvSpPr>
        <p:spPr bwMode="auto">
          <a:xfrm>
            <a:off x="0" y="2319010"/>
            <a:ext cx="8915400" cy="4308872"/>
          </a:xfrm>
          <a:prstGeom prst="rect">
            <a:avLst/>
          </a:prstGeom>
          <a:noFill/>
          <a:ln w="9525">
            <a:noFill/>
            <a:miter lim="800000"/>
            <a:headEnd/>
            <a:tailEnd/>
          </a:ln>
        </p:spPr>
        <p:txBody>
          <a:bodyPr anchor="ctr">
            <a:spAutoFit/>
          </a:bodyPr>
          <a:lstStyle/>
          <a:p>
            <a:r>
              <a:rPr lang="en-US" sz="1600" b="1" dirty="0">
                <a:solidFill>
                  <a:srgbClr val="000000"/>
                </a:solidFill>
              </a:rPr>
              <a:t>Text:</a:t>
            </a:r>
            <a:r>
              <a:rPr lang="en-US" sz="1600" dirty="0">
                <a:solidFill>
                  <a:srgbClr val="000000"/>
                </a:solidFill>
              </a:rPr>
              <a:t> </a:t>
            </a:r>
            <a:r>
              <a:rPr lang="en-US" sz="1600" b="1" i="1" dirty="0">
                <a:solidFill>
                  <a:srgbClr val="000000"/>
                </a:solidFill>
              </a:rPr>
              <a:t>Conceptual Physics, </a:t>
            </a:r>
            <a:r>
              <a:rPr lang="en-US" sz="1600" i="1" dirty="0" smtClean="0">
                <a:solidFill>
                  <a:srgbClr val="000000"/>
                </a:solidFill>
              </a:rPr>
              <a:t>12th </a:t>
            </a:r>
            <a:r>
              <a:rPr lang="en-US" sz="1600" i="1" dirty="0">
                <a:solidFill>
                  <a:srgbClr val="000000"/>
                </a:solidFill>
              </a:rPr>
              <a:t>Edition</a:t>
            </a:r>
            <a:r>
              <a:rPr lang="en-US" sz="1600" dirty="0">
                <a:solidFill>
                  <a:srgbClr val="000000"/>
                </a:solidFill>
              </a:rPr>
              <a:t>, by Paul G. Hewitt (Pearson, Addison-Wesley, </a:t>
            </a:r>
            <a:r>
              <a:rPr lang="en-US" sz="1600" dirty="0" smtClean="0">
                <a:solidFill>
                  <a:srgbClr val="000000"/>
                </a:solidFill>
              </a:rPr>
              <a:t>2014). But 9</a:t>
            </a:r>
            <a:r>
              <a:rPr lang="en-US" sz="1600" baseline="30000" dirty="0" smtClean="0">
                <a:solidFill>
                  <a:srgbClr val="000000"/>
                </a:solidFill>
              </a:rPr>
              <a:t>th</a:t>
            </a:r>
            <a:r>
              <a:rPr lang="en-US" sz="1600" dirty="0" smtClean="0">
                <a:solidFill>
                  <a:srgbClr val="000000"/>
                </a:solidFill>
              </a:rPr>
              <a:t> ,10</a:t>
            </a:r>
            <a:r>
              <a:rPr lang="en-US" sz="1600" baseline="30000" dirty="0" smtClean="0">
                <a:solidFill>
                  <a:srgbClr val="000000"/>
                </a:solidFill>
              </a:rPr>
              <a:t>th</a:t>
            </a:r>
            <a:r>
              <a:rPr lang="en-US" sz="1600" dirty="0" smtClean="0">
                <a:solidFill>
                  <a:srgbClr val="000000"/>
                </a:solidFill>
              </a:rPr>
              <a:t> ,and 11</a:t>
            </a:r>
            <a:r>
              <a:rPr lang="en-US" sz="1600" baseline="30000" dirty="0" smtClean="0">
                <a:solidFill>
                  <a:srgbClr val="000000"/>
                </a:solidFill>
              </a:rPr>
              <a:t>th</a:t>
            </a:r>
            <a:r>
              <a:rPr lang="en-US" sz="1600" dirty="0" smtClean="0">
                <a:solidFill>
                  <a:srgbClr val="000000"/>
                </a:solidFill>
              </a:rPr>
              <a:t> editions are also fine.  </a:t>
            </a:r>
            <a:endParaRPr lang="en-US" sz="1600" dirty="0">
              <a:solidFill>
                <a:srgbClr val="000000"/>
              </a:solidFill>
            </a:endParaRPr>
          </a:p>
          <a:p>
            <a:r>
              <a:rPr lang="en-US" sz="1600" b="1" dirty="0">
                <a:solidFill>
                  <a:srgbClr val="000000"/>
                </a:solidFill>
              </a:rPr>
              <a:t> </a:t>
            </a:r>
          </a:p>
          <a:p>
            <a:r>
              <a:rPr lang="en-US" sz="1600" b="1" dirty="0">
                <a:solidFill>
                  <a:srgbClr val="000000"/>
                </a:solidFill>
              </a:rPr>
              <a:t>Lectures posted on-line after</a:t>
            </a:r>
            <a:r>
              <a:rPr lang="en-US" sz="1600" b="1" i="1" dirty="0">
                <a:solidFill>
                  <a:srgbClr val="000000"/>
                </a:solidFill>
              </a:rPr>
              <a:t> </a:t>
            </a:r>
            <a:r>
              <a:rPr lang="en-US" sz="1600" b="1" dirty="0" smtClean="0">
                <a:solidFill>
                  <a:srgbClr val="000000"/>
                </a:solidFill>
              </a:rPr>
              <a:t>lecture: </a:t>
            </a:r>
            <a:r>
              <a:rPr lang="en-US" sz="1600" dirty="0" smtClean="0">
                <a:solidFill>
                  <a:srgbClr val="000000"/>
                </a:solidFill>
              </a:rPr>
              <a:t>(but a “pre-lecture” will be posted here before class, see shortly) </a:t>
            </a:r>
            <a:r>
              <a:rPr lang="en-US" dirty="0" smtClean="0">
                <a:solidFill>
                  <a:srgbClr val="3333CC"/>
                </a:solidFill>
              </a:rPr>
              <a:t>http</a:t>
            </a:r>
            <a:r>
              <a:rPr lang="en-US" dirty="0">
                <a:solidFill>
                  <a:srgbClr val="3333CC"/>
                </a:solidFill>
              </a:rPr>
              <a:t>://</a:t>
            </a:r>
            <a:r>
              <a:rPr lang="en-US" dirty="0" smtClean="0">
                <a:solidFill>
                  <a:srgbClr val="3333CC"/>
                </a:solidFill>
              </a:rPr>
              <a:t>www.hunter.cuny.edu/physics/courses/physics100/fall-2016</a:t>
            </a:r>
            <a:endParaRPr lang="en-US" sz="1600" dirty="0"/>
          </a:p>
          <a:p>
            <a:endParaRPr lang="en-US" sz="1600" dirty="0">
              <a:solidFill>
                <a:srgbClr val="000000"/>
              </a:solidFill>
            </a:endParaRPr>
          </a:p>
          <a:p>
            <a:r>
              <a:rPr lang="en-US" sz="1600" b="1" dirty="0">
                <a:solidFill>
                  <a:srgbClr val="000000"/>
                </a:solidFill>
              </a:rPr>
              <a:t>Grading:</a:t>
            </a:r>
            <a:r>
              <a:rPr lang="en-US" sz="1600" dirty="0">
                <a:solidFill>
                  <a:srgbClr val="000000"/>
                </a:solidFill>
              </a:rPr>
              <a:t> </a:t>
            </a:r>
          </a:p>
          <a:p>
            <a:pPr lvl="1">
              <a:buClr>
                <a:srgbClr val="000000"/>
              </a:buClr>
              <a:buSzPts val="1400"/>
              <a:buFont typeface="Wingdings" pitchFamily="2" charset="2"/>
              <a:buChar char=""/>
            </a:pPr>
            <a:r>
              <a:rPr lang="en-US" sz="1600" dirty="0">
                <a:solidFill>
                  <a:srgbClr val="000000"/>
                </a:solidFill>
              </a:rPr>
              <a:t> Attendance/Participation	5</a:t>
            </a:r>
            <a:r>
              <a:rPr lang="en-US" sz="1600" dirty="0" smtClean="0">
                <a:solidFill>
                  <a:srgbClr val="000000"/>
                </a:solidFill>
              </a:rPr>
              <a:t>% </a:t>
            </a:r>
            <a:endParaRPr lang="en-US" sz="1600" dirty="0">
              <a:solidFill>
                <a:srgbClr val="000000"/>
              </a:solidFill>
            </a:endParaRPr>
          </a:p>
          <a:p>
            <a:pPr lvl="1">
              <a:buClr>
                <a:srgbClr val="000000"/>
              </a:buClr>
              <a:buSzPts val="1400"/>
              <a:buFont typeface="Wingdings" pitchFamily="2" charset="2"/>
              <a:buChar char=""/>
            </a:pPr>
            <a:r>
              <a:rPr lang="en-US" sz="1600" dirty="0" smtClean="0">
                <a:solidFill>
                  <a:srgbClr val="000000"/>
                </a:solidFill>
              </a:rPr>
              <a:t> Midterm </a:t>
            </a:r>
            <a:r>
              <a:rPr lang="en-US" sz="1600" dirty="0">
                <a:solidFill>
                  <a:srgbClr val="000000"/>
                </a:solidFill>
              </a:rPr>
              <a:t>Exams	(2)	</a:t>
            </a:r>
            <a:r>
              <a:rPr lang="en-US" sz="1600" dirty="0" smtClean="0">
                <a:solidFill>
                  <a:srgbClr val="000000"/>
                </a:solidFill>
              </a:rPr>
              <a:t>50</a:t>
            </a:r>
            <a:r>
              <a:rPr lang="en-US" sz="1600" dirty="0">
                <a:solidFill>
                  <a:srgbClr val="000000"/>
                </a:solidFill>
              </a:rPr>
              <a:t>%</a:t>
            </a:r>
          </a:p>
          <a:p>
            <a:pPr lvl="1">
              <a:buClr>
                <a:srgbClr val="000000"/>
              </a:buClr>
              <a:buSzPts val="1400"/>
              <a:buFont typeface="Wingdings" pitchFamily="2" charset="2"/>
              <a:buChar char=""/>
            </a:pPr>
            <a:r>
              <a:rPr lang="en-US" sz="1600" dirty="0">
                <a:solidFill>
                  <a:srgbClr val="000000"/>
                </a:solidFill>
              </a:rPr>
              <a:t> Final Exam			</a:t>
            </a:r>
            <a:r>
              <a:rPr lang="en-US" sz="1600" dirty="0" smtClean="0">
                <a:solidFill>
                  <a:srgbClr val="000000"/>
                </a:solidFill>
              </a:rPr>
              <a:t>45%</a:t>
            </a:r>
          </a:p>
          <a:p>
            <a:r>
              <a:rPr lang="en-US" sz="1600" dirty="0">
                <a:solidFill>
                  <a:srgbClr val="000000"/>
                </a:solidFill>
                <a:latin typeface="Times New Roman" pitchFamily="18" charset="0"/>
              </a:rPr>
              <a:t>  </a:t>
            </a:r>
            <a:r>
              <a:rPr lang="en-US" sz="1600" dirty="0">
                <a:solidFill>
                  <a:srgbClr val="000000"/>
                </a:solidFill>
              </a:rPr>
              <a:t> </a:t>
            </a:r>
          </a:p>
          <a:p>
            <a:r>
              <a:rPr lang="en-US" sz="1600" dirty="0">
                <a:solidFill>
                  <a:srgbClr val="000000"/>
                </a:solidFill>
              </a:rPr>
              <a:t>Attendance/Participation: We will make use of “</a:t>
            </a:r>
            <a:r>
              <a:rPr lang="en-US" sz="1600" dirty="0" smtClean="0">
                <a:solidFill>
                  <a:srgbClr val="000000"/>
                </a:solidFill>
              </a:rPr>
              <a:t>clickers” </a:t>
            </a:r>
            <a:r>
              <a:rPr lang="en-US" sz="1600" dirty="0">
                <a:solidFill>
                  <a:srgbClr val="000000"/>
                </a:solidFill>
              </a:rPr>
              <a:t>in this </a:t>
            </a:r>
            <a:r>
              <a:rPr lang="en-US" sz="1600" dirty="0" smtClean="0">
                <a:solidFill>
                  <a:srgbClr val="000000"/>
                </a:solidFill>
              </a:rPr>
              <a:t>course (from second lecture onwards), </a:t>
            </a:r>
            <a:r>
              <a:rPr lang="en-US" sz="1600" dirty="0">
                <a:solidFill>
                  <a:srgbClr val="000000"/>
                </a:solidFill>
              </a:rPr>
              <a:t>and also have questions to discuss in class</a:t>
            </a:r>
            <a:r>
              <a:rPr lang="en-US" sz="1600" dirty="0" smtClean="0">
                <a:solidFill>
                  <a:srgbClr val="000000"/>
                </a:solidFill>
              </a:rPr>
              <a:t>. </a:t>
            </a:r>
          </a:p>
          <a:p>
            <a:endParaRPr lang="en-US" sz="1600" dirty="0">
              <a:solidFill>
                <a:srgbClr val="000000"/>
              </a:solidFill>
            </a:endParaRPr>
          </a:p>
          <a:p>
            <a:r>
              <a:rPr lang="en-US" sz="1600" dirty="0" smtClean="0">
                <a:solidFill>
                  <a:srgbClr val="000000"/>
                </a:solidFill>
              </a:rPr>
              <a:t>Midterms</a:t>
            </a:r>
            <a:r>
              <a:rPr lang="en-US" sz="1600" dirty="0">
                <a:solidFill>
                  <a:srgbClr val="000000"/>
                </a:solidFill>
              </a:rPr>
              <a:t>: Two mid-term in-class multiple-choice exams:  </a:t>
            </a:r>
            <a:r>
              <a:rPr lang="en-US" sz="1600" dirty="0" smtClean="0">
                <a:solidFill>
                  <a:srgbClr val="000000"/>
                </a:solidFill>
              </a:rPr>
              <a:t>Fri Sep 30  </a:t>
            </a:r>
            <a:r>
              <a:rPr lang="en-US" sz="1600" dirty="0">
                <a:solidFill>
                  <a:srgbClr val="000000"/>
                </a:solidFill>
              </a:rPr>
              <a:t>and </a:t>
            </a:r>
            <a:r>
              <a:rPr lang="en-US" sz="1600" dirty="0" smtClean="0">
                <a:solidFill>
                  <a:srgbClr val="000000"/>
                </a:solidFill>
              </a:rPr>
              <a:t>Fri Nov 18. </a:t>
            </a:r>
          </a:p>
          <a:p>
            <a:endParaRPr lang="en-US" sz="1600" dirty="0">
              <a:solidFill>
                <a:srgbClr val="000000"/>
              </a:solidFill>
            </a:endParaRPr>
          </a:p>
          <a:p>
            <a:r>
              <a:rPr lang="en-US" sz="1600" dirty="0">
                <a:solidFill>
                  <a:srgbClr val="000000"/>
                </a:solidFill>
              </a:rPr>
              <a:t>Final Exam: </a:t>
            </a:r>
            <a:r>
              <a:rPr lang="en-US" sz="1600" dirty="0" smtClean="0">
                <a:solidFill>
                  <a:srgbClr val="000000"/>
                </a:solidFill>
              </a:rPr>
              <a:t>TBD, </a:t>
            </a:r>
            <a:r>
              <a:rPr lang="en-US" sz="1600" dirty="0">
                <a:solidFill>
                  <a:srgbClr val="000000"/>
                </a:solidFill>
              </a:rPr>
              <a:t>11.30am – 1.30pm, cumulative, all multiple-choice</a:t>
            </a:r>
            <a:r>
              <a:rPr lang="en-US" sz="1600" dirty="0" smtClean="0">
                <a:solidFill>
                  <a:srgbClr val="000000"/>
                </a:solidFill>
              </a:rPr>
              <a:t>.</a:t>
            </a:r>
            <a:endParaRPr lang="en-US" sz="1600" dirty="0">
              <a:solidFill>
                <a:srgbClr val="000000"/>
              </a:solidFill>
            </a:endParaRPr>
          </a:p>
        </p:txBody>
      </p:sp>
    </p:spTree>
    <p:extLst>
      <p:ext uri="{BB962C8B-B14F-4D97-AF65-F5344CB8AC3E}">
        <p14:creationId xmlns:p14="http://schemas.microsoft.com/office/powerpoint/2010/main" val="3309232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304800"/>
            <a:ext cx="6781800" cy="411163"/>
          </a:xfrm>
        </p:spPr>
        <p:txBody>
          <a:bodyPr/>
          <a:lstStyle/>
          <a:p>
            <a:pPr eaLnBrk="1" hangingPunct="1"/>
            <a:r>
              <a:rPr lang="en-US" sz="3200" u="sng" dirty="0" smtClean="0">
                <a:solidFill>
                  <a:schemeClr val="tx1"/>
                </a:solidFill>
              </a:rPr>
              <a:t>Acceleration</a:t>
            </a:r>
          </a:p>
        </p:txBody>
      </p:sp>
      <p:sp>
        <p:nvSpPr>
          <p:cNvPr id="10243" name="Rectangle 3"/>
          <p:cNvSpPr>
            <a:spLocks noGrp="1" noChangeArrowheads="1"/>
          </p:cNvSpPr>
          <p:nvPr>
            <p:ph type="body" sz="half" idx="1"/>
          </p:nvPr>
        </p:nvSpPr>
        <p:spPr>
          <a:xfrm>
            <a:off x="457200" y="685800"/>
            <a:ext cx="7848600" cy="685800"/>
          </a:xfrm>
        </p:spPr>
        <p:txBody>
          <a:bodyPr/>
          <a:lstStyle/>
          <a:p>
            <a:pPr eaLnBrk="1" hangingPunct="1">
              <a:spcBef>
                <a:spcPct val="50000"/>
              </a:spcBef>
            </a:pPr>
            <a:r>
              <a:rPr lang="en-US" sz="2400" dirty="0" smtClean="0"/>
              <a:t>Measures how quickly </a:t>
            </a:r>
            <a:r>
              <a:rPr lang="en-US" sz="2400" b="1" dirty="0" smtClean="0"/>
              <a:t>velocity changes</a:t>
            </a:r>
            <a:r>
              <a:rPr lang="en-US" sz="2400" dirty="0" smtClean="0"/>
              <a:t>:</a:t>
            </a:r>
          </a:p>
          <a:p>
            <a:pPr eaLnBrk="1" hangingPunct="1">
              <a:lnSpc>
                <a:spcPct val="90000"/>
              </a:lnSpc>
            </a:pPr>
            <a:endParaRPr lang="en-US" sz="2400" dirty="0" smtClean="0"/>
          </a:p>
        </p:txBody>
      </p:sp>
      <p:grpSp>
        <p:nvGrpSpPr>
          <p:cNvPr id="10244" name="Group 5"/>
          <p:cNvGrpSpPr>
            <a:grpSpLocks/>
          </p:cNvGrpSpPr>
          <p:nvPr/>
        </p:nvGrpSpPr>
        <p:grpSpPr bwMode="auto">
          <a:xfrm>
            <a:off x="1371600" y="1294384"/>
            <a:ext cx="5302885" cy="864616"/>
            <a:chOff x="768" y="2910"/>
            <a:chExt cx="2386" cy="345"/>
          </a:xfrm>
        </p:grpSpPr>
        <p:sp>
          <p:nvSpPr>
            <p:cNvPr id="10249" name="Text Box 6"/>
            <p:cNvSpPr txBox="1">
              <a:spLocks noChangeArrowheads="1"/>
            </p:cNvSpPr>
            <p:nvPr/>
          </p:nvSpPr>
          <p:spPr bwMode="auto">
            <a:xfrm>
              <a:off x="768" y="2971"/>
              <a:ext cx="1056" cy="183"/>
            </a:xfrm>
            <a:prstGeom prst="rect">
              <a:avLst/>
            </a:prstGeom>
            <a:noFill/>
            <a:ln w="9525">
              <a:noFill/>
              <a:miter lim="800000"/>
              <a:headEnd/>
              <a:tailEnd/>
            </a:ln>
          </p:spPr>
          <p:txBody>
            <a:bodyPr>
              <a:spAutoFit/>
            </a:bodyPr>
            <a:lstStyle/>
            <a:p>
              <a:pPr>
                <a:spcBef>
                  <a:spcPct val="50000"/>
                </a:spcBef>
              </a:pPr>
              <a:r>
                <a:rPr lang="en-US" sz="2400" dirty="0"/>
                <a:t>Acceleration = </a:t>
              </a:r>
            </a:p>
          </p:txBody>
        </p:sp>
        <p:sp>
          <p:nvSpPr>
            <p:cNvPr id="10250" name="Text Box 7"/>
            <p:cNvSpPr txBox="1">
              <a:spLocks noChangeArrowheads="1"/>
            </p:cNvSpPr>
            <p:nvPr/>
          </p:nvSpPr>
          <p:spPr bwMode="auto">
            <a:xfrm>
              <a:off x="1762" y="2910"/>
              <a:ext cx="1392" cy="182"/>
            </a:xfrm>
            <a:prstGeom prst="rect">
              <a:avLst/>
            </a:prstGeom>
            <a:noFill/>
            <a:ln w="9525">
              <a:noFill/>
              <a:miter lim="800000"/>
              <a:headEnd/>
              <a:tailEnd/>
            </a:ln>
          </p:spPr>
          <p:txBody>
            <a:bodyPr>
              <a:spAutoFit/>
            </a:bodyPr>
            <a:lstStyle/>
            <a:p>
              <a:pPr>
                <a:spcBef>
                  <a:spcPct val="50000"/>
                </a:spcBef>
              </a:pPr>
              <a:r>
                <a:rPr lang="en-US" sz="2400" u="sng" dirty="0"/>
                <a:t>change of velocity </a:t>
              </a:r>
            </a:p>
          </p:txBody>
        </p:sp>
        <p:sp>
          <p:nvSpPr>
            <p:cNvPr id="10251" name="Text Box 8"/>
            <p:cNvSpPr txBox="1">
              <a:spLocks noChangeArrowheads="1"/>
            </p:cNvSpPr>
            <p:nvPr/>
          </p:nvSpPr>
          <p:spPr bwMode="auto">
            <a:xfrm>
              <a:off x="1824" y="3072"/>
              <a:ext cx="1248" cy="183"/>
            </a:xfrm>
            <a:prstGeom prst="rect">
              <a:avLst/>
            </a:prstGeom>
            <a:noFill/>
            <a:ln w="9525">
              <a:noFill/>
              <a:miter lim="800000"/>
              <a:headEnd/>
              <a:tailEnd/>
            </a:ln>
          </p:spPr>
          <p:txBody>
            <a:bodyPr>
              <a:spAutoFit/>
            </a:bodyPr>
            <a:lstStyle/>
            <a:p>
              <a:pPr>
                <a:spcBef>
                  <a:spcPct val="50000"/>
                </a:spcBef>
              </a:pPr>
              <a:r>
                <a:rPr lang="en-US" sz="2400"/>
                <a:t>time interval</a:t>
              </a:r>
            </a:p>
          </p:txBody>
        </p:sp>
      </p:grpSp>
      <p:sp>
        <p:nvSpPr>
          <p:cNvPr id="10245" name="Rectangle 9"/>
          <p:cNvSpPr>
            <a:spLocks noChangeArrowheads="1"/>
          </p:cNvSpPr>
          <p:nvPr/>
        </p:nvSpPr>
        <p:spPr bwMode="auto">
          <a:xfrm>
            <a:off x="1295400" y="1295400"/>
            <a:ext cx="5486400" cy="990600"/>
          </a:xfrm>
          <a:prstGeom prst="rect">
            <a:avLst/>
          </a:prstGeom>
          <a:noFill/>
          <a:ln w="9525">
            <a:solidFill>
              <a:schemeClr val="tx1"/>
            </a:solidFill>
            <a:miter lim="800000"/>
            <a:headEnd/>
            <a:tailEnd/>
          </a:ln>
        </p:spPr>
        <p:txBody>
          <a:bodyPr wrap="none" anchor="ctr"/>
          <a:lstStyle/>
          <a:p>
            <a:endParaRPr lang="en-US"/>
          </a:p>
        </p:txBody>
      </p:sp>
      <p:sp>
        <p:nvSpPr>
          <p:cNvPr id="21514" name="Rectangle 10"/>
          <p:cNvSpPr>
            <a:spLocks noChangeArrowheads="1"/>
          </p:cNvSpPr>
          <p:nvPr/>
        </p:nvSpPr>
        <p:spPr bwMode="auto">
          <a:xfrm>
            <a:off x="304800" y="2539120"/>
            <a:ext cx="6019800" cy="1569660"/>
          </a:xfrm>
          <a:prstGeom prst="rect">
            <a:avLst/>
          </a:prstGeom>
          <a:noFill/>
          <a:ln w="9525">
            <a:noFill/>
            <a:miter lim="800000"/>
            <a:headEnd/>
            <a:tailEnd/>
          </a:ln>
        </p:spPr>
        <p:txBody>
          <a:bodyPr wrap="square">
            <a:spAutoFit/>
          </a:bodyPr>
          <a:lstStyle/>
          <a:p>
            <a:pPr>
              <a:spcBef>
                <a:spcPct val="50000"/>
              </a:spcBef>
            </a:pPr>
            <a:r>
              <a:rPr lang="en-US" sz="2400" dirty="0" smtClean="0"/>
              <a:t>E.g</a:t>
            </a:r>
            <a:r>
              <a:rPr lang="en-US" sz="2400" dirty="0"/>
              <a:t>. We </a:t>
            </a:r>
            <a:r>
              <a:rPr lang="en-US" sz="2400" dirty="0" smtClean="0"/>
              <a:t>“feel” </a:t>
            </a:r>
            <a:r>
              <a:rPr lang="en-US" sz="2400" dirty="0"/>
              <a:t>acceleration when we lurch backward in the subway (or car, bike etc) when it starts, or when it stops (lurch forward</a:t>
            </a:r>
            <a:r>
              <a:rPr lang="en-US" sz="2400" dirty="0" smtClean="0"/>
              <a:t>), or turns (lean to one side)</a:t>
            </a:r>
          </a:p>
        </p:txBody>
      </p:sp>
      <p:pic>
        <p:nvPicPr>
          <p:cNvPr id="21516" name="Picture 12" descr="03-04Figure_FIG"/>
          <p:cNvPicPr>
            <a:picLocks noGrp="1" noChangeAspect="1" noChangeArrowheads="1"/>
          </p:cNvPicPr>
          <p:nvPr>
            <p:ph sz="half" idx="2"/>
          </p:nvPr>
        </p:nvPicPr>
        <p:blipFill>
          <a:blip r:embed="rId3" cstate="print"/>
          <a:srcRect/>
          <a:stretch>
            <a:fillRect/>
          </a:stretch>
        </p:blipFill>
        <p:spPr>
          <a:xfrm>
            <a:off x="6729413" y="1447800"/>
            <a:ext cx="2414587" cy="3306763"/>
          </a:xfrm>
          <a:noFill/>
        </p:spPr>
      </p:pic>
      <p:sp>
        <p:nvSpPr>
          <p:cNvPr id="21515" name="Rectangle 11"/>
          <p:cNvSpPr>
            <a:spLocks noChangeArrowheads="1"/>
          </p:cNvSpPr>
          <p:nvPr/>
        </p:nvSpPr>
        <p:spPr bwMode="auto">
          <a:xfrm>
            <a:off x="228600" y="4495800"/>
            <a:ext cx="7772400" cy="2123658"/>
          </a:xfrm>
          <a:prstGeom prst="rect">
            <a:avLst/>
          </a:prstGeom>
          <a:noFill/>
          <a:ln w="9525">
            <a:noFill/>
            <a:miter lim="800000"/>
            <a:headEnd/>
            <a:tailEnd/>
          </a:ln>
        </p:spPr>
        <p:txBody>
          <a:bodyPr wrap="square">
            <a:spAutoFit/>
          </a:bodyPr>
          <a:lstStyle/>
          <a:p>
            <a:pPr>
              <a:spcBef>
                <a:spcPct val="50000"/>
              </a:spcBef>
              <a:buFontTx/>
              <a:buChar char="•"/>
            </a:pPr>
            <a:r>
              <a:rPr lang="en-US" dirty="0"/>
              <a:t> </a:t>
            </a:r>
            <a:r>
              <a:rPr lang="en-US" sz="2400" dirty="0"/>
              <a:t>Note acceleration refers to : </a:t>
            </a:r>
            <a:r>
              <a:rPr lang="en-US" sz="2400" dirty="0">
                <a:solidFill>
                  <a:srgbClr val="0070C0"/>
                </a:solidFill>
              </a:rPr>
              <a:t>decreases in speed, </a:t>
            </a:r>
            <a:r>
              <a:rPr lang="en-US" sz="2400" dirty="0">
                <a:solidFill>
                  <a:srgbClr val="00B050"/>
                </a:solidFill>
              </a:rPr>
              <a:t>increases in speed</a:t>
            </a:r>
            <a:r>
              <a:rPr lang="en-US" sz="2400" dirty="0"/>
              <a:t>, </a:t>
            </a:r>
            <a:r>
              <a:rPr lang="en-US" sz="2400" dirty="0">
                <a:solidFill>
                  <a:srgbClr val="7030A0"/>
                </a:solidFill>
              </a:rPr>
              <a:t>and/or changes in direction </a:t>
            </a:r>
            <a:r>
              <a:rPr lang="en-US" sz="2400" dirty="0"/>
              <a:t>i.e. to </a:t>
            </a:r>
            <a:r>
              <a:rPr lang="en-US" sz="2400" b="1" dirty="0"/>
              <a:t>changes in the state of </a:t>
            </a:r>
            <a:r>
              <a:rPr lang="en-US" sz="2400" b="1" dirty="0" smtClean="0"/>
              <a:t>motion. </a:t>
            </a:r>
            <a:r>
              <a:rPr lang="en-US" sz="2400" dirty="0" smtClean="0"/>
              <a:t>Newton’s 1</a:t>
            </a:r>
            <a:r>
              <a:rPr lang="en-US" sz="2400" baseline="30000" dirty="0" smtClean="0"/>
              <a:t>st</a:t>
            </a:r>
            <a:r>
              <a:rPr lang="en-US" sz="2400" dirty="0" smtClean="0"/>
              <a:t> law says then there must </a:t>
            </a:r>
            <a:r>
              <a:rPr lang="en-US" sz="2400" dirty="0"/>
              <a:t>be a force acting (more next lecture</a:t>
            </a:r>
            <a:r>
              <a:rPr lang="en-US" sz="2400" dirty="0" smtClean="0"/>
              <a:t>)</a:t>
            </a:r>
          </a:p>
          <a:p>
            <a:pPr>
              <a:spcBef>
                <a:spcPct val="50000"/>
              </a:spcBef>
              <a:buFontTx/>
              <a:buChar char="•"/>
            </a:pPr>
            <a:r>
              <a:rPr lang="en-US" sz="2400" dirty="0" smtClean="0"/>
              <a:t> Note also that acceleration has a direction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1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762000" y="609600"/>
            <a:ext cx="7620000" cy="579438"/>
          </a:xfrm>
          <a:prstGeom prst="rect">
            <a:avLst/>
          </a:prstGeom>
          <a:noFill/>
          <a:ln w="9525">
            <a:noFill/>
            <a:miter lim="800000"/>
            <a:headEnd/>
            <a:tailEnd/>
          </a:ln>
        </p:spPr>
        <p:txBody>
          <a:bodyPr>
            <a:spAutoFit/>
          </a:bodyPr>
          <a:lstStyle/>
          <a:p>
            <a:pPr algn="ctr">
              <a:spcBef>
                <a:spcPct val="50000"/>
              </a:spcBef>
            </a:pPr>
            <a:r>
              <a:rPr lang="en-US" sz="3200"/>
              <a:t>Clicker Question</a:t>
            </a:r>
          </a:p>
        </p:txBody>
      </p:sp>
      <p:sp>
        <p:nvSpPr>
          <p:cNvPr id="11267" name="Rectangle 5"/>
          <p:cNvSpPr>
            <a:spLocks noChangeArrowheads="1"/>
          </p:cNvSpPr>
          <p:nvPr/>
        </p:nvSpPr>
        <p:spPr bwMode="auto">
          <a:xfrm>
            <a:off x="457200" y="1524000"/>
            <a:ext cx="8153400" cy="1107996"/>
          </a:xfrm>
          <a:prstGeom prst="rect">
            <a:avLst/>
          </a:prstGeom>
          <a:noFill/>
          <a:ln w="9525">
            <a:noFill/>
            <a:miter lim="800000"/>
            <a:headEnd/>
            <a:tailEnd/>
          </a:ln>
        </p:spPr>
        <p:txBody>
          <a:bodyPr>
            <a:spAutoFit/>
          </a:bodyPr>
          <a:lstStyle/>
          <a:p>
            <a:r>
              <a:rPr lang="en-US" sz="2400" dirty="0"/>
              <a:t>What is the acceleration of a cheetah that zips past you </a:t>
            </a:r>
            <a:r>
              <a:rPr lang="en-US" sz="2400" dirty="0" smtClean="0"/>
              <a:t>going at </a:t>
            </a:r>
            <a:r>
              <a:rPr lang="en-US" sz="2400" dirty="0"/>
              <a:t>a constant velocity of  60 mph?</a:t>
            </a:r>
          </a:p>
          <a:p>
            <a:endParaRPr lang="en-US" dirty="0"/>
          </a:p>
        </p:txBody>
      </p:sp>
      <p:sp>
        <p:nvSpPr>
          <p:cNvPr id="11268" name="Text Box 6"/>
          <p:cNvSpPr txBox="1">
            <a:spLocks noChangeArrowheads="1"/>
          </p:cNvSpPr>
          <p:nvPr/>
        </p:nvSpPr>
        <p:spPr bwMode="auto">
          <a:xfrm>
            <a:off x="685800" y="2590800"/>
            <a:ext cx="7696200" cy="2100263"/>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 0 </a:t>
            </a:r>
          </a:p>
          <a:p>
            <a:pPr marL="342900" indent="-342900">
              <a:spcBef>
                <a:spcPct val="50000"/>
              </a:spcBef>
              <a:buFontTx/>
              <a:buAutoNum type="alphaUcParenR"/>
            </a:pPr>
            <a:r>
              <a:rPr lang="en-US" sz="2400"/>
              <a:t>60 mi/h</a:t>
            </a:r>
            <a:r>
              <a:rPr lang="en-US" sz="2400" baseline="30000"/>
              <a:t>2</a:t>
            </a:r>
          </a:p>
          <a:p>
            <a:pPr marL="342900" indent="-342900">
              <a:spcBef>
                <a:spcPct val="50000"/>
              </a:spcBef>
              <a:buFontTx/>
              <a:buAutoNum type="alphaUcParenR"/>
            </a:pPr>
            <a:r>
              <a:rPr lang="en-US" sz="2400" baseline="30000"/>
              <a:t> </a:t>
            </a:r>
            <a:r>
              <a:rPr lang="en-US" sz="2400"/>
              <a:t>Not enough information given to answer problem</a:t>
            </a:r>
          </a:p>
          <a:p>
            <a:pPr marL="342900" indent="-342900">
              <a:spcBef>
                <a:spcPct val="50000"/>
              </a:spcBef>
              <a:buFontTx/>
              <a:buAutoNum type="alphaUcParenR"/>
            </a:pPr>
            <a:r>
              <a:rPr lang="en-US" sz="2400"/>
              <a:t> None of the above </a:t>
            </a:r>
            <a:endParaRPr lang="en-US" sz="2400" baseline="30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762000" y="609600"/>
            <a:ext cx="7620000" cy="579438"/>
          </a:xfrm>
          <a:prstGeom prst="rect">
            <a:avLst/>
          </a:prstGeom>
          <a:noFill/>
          <a:ln w="9525">
            <a:noFill/>
            <a:miter lim="800000"/>
            <a:headEnd/>
            <a:tailEnd/>
          </a:ln>
        </p:spPr>
        <p:txBody>
          <a:bodyPr>
            <a:spAutoFit/>
          </a:bodyPr>
          <a:lstStyle/>
          <a:p>
            <a:pPr algn="ctr">
              <a:spcBef>
                <a:spcPct val="50000"/>
              </a:spcBef>
            </a:pPr>
            <a:r>
              <a:rPr lang="en-US" sz="3200"/>
              <a:t> Answer</a:t>
            </a:r>
          </a:p>
        </p:txBody>
      </p:sp>
      <p:sp>
        <p:nvSpPr>
          <p:cNvPr id="12291" name="Rectangle 3"/>
          <p:cNvSpPr>
            <a:spLocks noChangeArrowheads="1"/>
          </p:cNvSpPr>
          <p:nvPr/>
        </p:nvSpPr>
        <p:spPr bwMode="auto">
          <a:xfrm>
            <a:off x="457200" y="1524000"/>
            <a:ext cx="8153400" cy="1096963"/>
          </a:xfrm>
          <a:prstGeom prst="rect">
            <a:avLst/>
          </a:prstGeom>
          <a:noFill/>
          <a:ln w="9525">
            <a:noFill/>
            <a:miter lim="800000"/>
            <a:headEnd/>
            <a:tailEnd/>
          </a:ln>
        </p:spPr>
        <p:txBody>
          <a:bodyPr>
            <a:spAutoFit/>
          </a:bodyPr>
          <a:lstStyle/>
          <a:p>
            <a:r>
              <a:rPr lang="en-US" sz="2400"/>
              <a:t>What is the acceleration of a cheetah that zips past you going at a constant velocity of  60 mph?</a:t>
            </a:r>
          </a:p>
          <a:p>
            <a:endParaRPr lang="en-US"/>
          </a:p>
        </p:txBody>
      </p:sp>
      <p:sp>
        <p:nvSpPr>
          <p:cNvPr id="12292" name="Text Box 4"/>
          <p:cNvSpPr txBox="1">
            <a:spLocks noChangeArrowheads="1"/>
          </p:cNvSpPr>
          <p:nvPr/>
        </p:nvSpPr>
        <p:spPr bwMode="auto">
          <a:xfrm>
            <a:off x="685800" y="2590800"/>
            <a:ext cx="7696200" cy="2100263"/>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 0 </a:t>
            </a:r>
          </a:p>
          <a:p>
            <a:pPr marL="342900" indent="-342900">
              <a:spcBef>
                <a:spcPct val="50000"/>
              </a:spcBef>
              <a:buFontTx/>
              <a:buAutoNum type="alphaUcParenR"/>
            </a:pPr>
            <a:r>
              <a:rPr lang="en-US" sz="2400"/>
              <a:t>60 mi/h</a:t>
            </a:r>
            <a:r>
              <a:rPr lang="en-US" sz="2400" baseline="30000"/>
              <a:t>2</a:t>
            </a:r>
          </a:p>
          <a:p>
            <a:pPr marL="342900" indent="-342900">
              <a:spcBef>
                <a:spcPct val="50000"/>
              </a:spcBef>
              <a:buFontTx/>
              <a:buAutoNum type="alphaUcParenR"/>
            </a:pPr>
            <a:r>
              <a:rPr lang="en-US" sz="2400" baseline="30000"/>
              <a:t> </a:t>
            </a:r>
            <a:r>
              <a:rPr lang="en-US" sz="2400"/>
              <a:t>Not enough information given to answer problem</a:t>
            </a:r>
          </a:p>
          <a:p>
            <a:pPr marL="342900" indent="-342900">
              <a:spcBef>
                <a:spcPct val="50000"/>
              </a:spcBef>
              <a:buFontTx/>
              <a:buAutoNum type="alphaUcParenR"/>
            </a:pPr>
            <a:r>
              <a:rPr lang="en-US" sz="2400"/>
              <a:t> None of the above </a:t>
            </a:r>
            <a:endParaRPr lang="en-US" sz="2400" baseline="30000"/>
          </a:p>
        </p:txBody>
      </p:sp>
      <p:sp>
        <p:nvSpPr>
          <p:cNvPr id="12293" name="Oval 5"/>
          <p:cNvSpPr>
            <a:spLocks noChangeArrowheads="1"/>
          </p:cNvSpPr>
          <p:nvPr/>
        </p:nvSpPr>
        <p:spPr bwMode="auto">
          <a:xfrm>
            <a:off x="304800" y="2438400"/>
            <a:ext cx="1219200" cy="685800"/>
          </a:xfrm>
          <a:prstGeom prst="ellipse">
            <a:avLst/>
          </a:prstGeom>
          <a:noFill/>
          <a:ln w="28575">
            <a:solidFill>
              <a:srgbClr val="800080"/>
            </a:solidFill>
            <a:round/>
            <a:headEnd/>
            <a:tailEnd/>
          </a:ln>
        </p:spPr>
        <p:txBody>
          <a:bodyPr wrap="none" anchor="ctr"/>
          <a:lstStyle/>
          <a:p>
            <a:pPr algn="ctr"/>
            <a:endParaRPr lang="en-US" b="1"/>
          </a:p>
        </p:txBody>
      </p:sp>
      <p:sp>
        <p:nvSpPr>
          <p:cNvPr id="12294" name="Text Box 6"/>
          <p:cNvSpPr txBox="1">
            <a:spLocks noChangeArrowheads="1"/>
          </p:cNvSpPr>
          <p:nvPr/>
        </p:nvSpPr>
        <p:spPr bwMode="auto">
          <a:xfrm>
            <a:off x="3886200" y="2514600"/>
            <a:ext cx="5257800" cy="822325"/>
          </a:xfrm>
          <a:prstGeom prst="rect">
            <a:avLst/>
          </a:prstGeom>
          <a:noFill/>
          <a:ln w="9525">
            <a:noFill/>
            <a:miter lim="800000"/>
            <a:headEnd/>
            <a:tailEnd/>
          </a:ln>
        </p:spPr>
        <p:txBody>
          <a:bodyPr>
            <a:spAutoFit/>
          </a:bodyPr>
          <a:lstStyle/>
          <a:p>
            <a:pPr>
              <a:spcBef>
                <a:spcPct val="50000"/>
              </a:spcBef>
            </a:pPr>
            <a:r>
              <a:rPr lang="en-US" sz="2400">
                <a:solidFill>
                  <a:srgbClr val="800080"/>
                </a:solidFill>
              </a:rPr>
              <a:t>Constant velocity means no change in velocity i.e. no acceleration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29771" y="136751"/>
            <a:ext cx="8077200" cy="715963"/>
          </a:xfrm>
        </p:spPr>
        <p:txBody>
          <a:bodyPr/>
          <a:lstStyle/>
          <a:p>
            <a:pPr eaLnBrk="1" hangingPunct="1"/>
            <a:r>
              <a:rPr lang="en-US" sz="3200" dirty="0" smtClean="0"/>
              <a:t>Questions</a:t>
            </a:r>
          </a:p>
        </p:txBody>
      </p:sp>
      <mc:AlternateContent xmlns:mc="http://schemas.openxmlformats.org/markup-compatibility/2006" xmlns:a14="http://schemas.microsoft.com/office/drawing/2010/main">
        <mc:Choice Requires="a14">
          <p:sp>
            <p:nvSpPr>
              <p:cNvPr id="39939" name="Rectangle 3"/>
              <p:cNvSpPr>
                <a:spLocks noGrp="1" noChangeArrowheads="1"/>
              </p:cNvSpPr>
              <p:nvPr>
                <p:ph type="body" idx="1"/>
              </p:nvPr>
            </p:nvSpPr>
            <p:spPr>
              <a:xfrm>
                <a:off x="21770" y="838200"/>
                <a:ext cx="8817429" cy="5638800"/>
              </a:xfrm>
            </p:spPr>
            <p:txBody>
              <a:bodyPr/>
              <a:lstStyle/>
              <a:p>
                <a:pPr marL="609600" indent="-609600" eaLnBrk="1" hangingPunct="1">
                  <a:lnSpc>
                    <a:spcPct val="90000"/>
                  </a:lnSpc>
                  <a:buFontTx/>
                  <a:buAutoNum type="alphaLcParenR"/>
                </a:pPr>
                <a:r>
                  <a:rPr lang="en-US" sz="2000" dirty="0" smtClean="0"/>
                  <a:t>A certain car goes from rest to 100 km/h in 12 s = </a:t>
                </a:r>
                <a14:m>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5</m:t>
                        </m:r>
                      </m:den>
                    </m:f>
                  </m:oMath>
                </a14:m>
                <a:r>
                  <a:rPr lang="en-US" sz="2000" dirty="0" smtClean="0"/>
                  <a:t> h. What is its acceleration?</a:t>
                </a:r>
              </a:p>
              <a:p>
                <a:pPr marL="609600" indent="-609600" eaLnBrk="1" hangingPunct="1">
                  <a:lnSpc>
                    <a:spcPct val="90000"/>
                  </a:lnSpc>
                  <a:buFontTx/>
                  <a:buNone/>
                </a:pPr>
                <a:r>
                  <a:rPr lang="en-US" sz="2000" dirty="0" smtClean="0">
                    <a:solidFill>
                      <a:srgbClr val="800080"/>
                    </a:solidFill>
                  </a:rPr>
                  <a:t>				(100 – 0) km/h/ </a:t>
                </a:r>
                <a:r>
                  <a:rPr lang="en-US" sz="2000" dirty="0" smtClean="0">
                    <a:solidFill>
                      <a:srgbClr val="7030A0"/>
                    </a:solidFill>
                  </a:rPr>
                  <a:t>(</a:t>
                </a:r>
                <a14:m>
                  <m:oMath xmlns:m="http://schemas.openxmlformats.org/officeDocument/2006/math">
                    <m:f>
                      <m:fPr>
                        <m:ctrlPr>
                          <a:rPr lang="en-US" sz="2000" i="1">
                            <a:solidFill>
                              <a:srgbClr val="7030A0"/>
                            </a:solidFill>
                            <a:latin typeface="Cambria Math" panose="02040503050406030204" pitchFamily="18" charset="0"/>
                          </a:rPr>
                        </m:ctrlPr>
                      </m:fPr>
                      <m:num>
                        <m:r>
                          <a:rPr lang="en-US" sz="2000" i="1">
                            <a:solidFill>
                              <a:srgbClr val="7030A0"/>
                            </a:solidFill>
                            <a:latin typeface="Cambria Math" panose="02040503050406030204" pitchFamily="18" charset="0"/>
                          </a:rPr>
                          <m:t>1</m:t>
                        </m:r>
                      </m:num>
                      <m:den>
                        <m:r>
                          <a:rPr lang="en-US" sz="2000" i="1">
                            <a:solidFill>
                              <a:srgbClr val="7030A0"/>
                            </a:solidFill>
                            <a:latin typeface="Cambria Math" panose="02040503050406030204" pitchFamily="18" charset="0"/>
                          </a:rPr>
                          <m:t>5</m:t>
                        </m:r>
                      </m:den>
                    </m:f>
                  </m:oMath>
                </a14:m>
                <a:r>
                  <a:rPr lang="en-US" sz="2000" dirty="0" smtClean="0">
                    <a:solidFill>
                      <a:srgbClr val="800080"/>
                    </a:solidFill>
                  </a:rPr>
                  <a:t>) h = 500 km/h</a:t>
                </a:r>
                <a:r>
                  <a:rPr lang="en-US" sz="2000" baseline="30000" dirty="0" smtClean="0">
                    <a:solidFill>
                      <a:srgbClr val="800080"/>
                    </a:solidFill>
                  </a:rPr>
                  <a:t>2</a:t>
                </a:r>
              </a:p>
              <a:p>
                <a:pPr marL="609600" indent="-609600" eaLnBrk="1" hangingPunct="1">
                  <a:lnSpc>
                    <a:spcPct val="90000"/>
                  </a:lnSpc>
                  <a:buFontTx/>
                  <a:buNone/>
                </a:pPr>
                <a:endParaRPr lang="en-US" sz="2000" dirty="0" smtClean="0"/>
              </a:p>
              <a:p>
                <a:pPr marL="609600" indent="-609600" eaLnBrk="1" hangingPunct="1">
                  <a:lnSpc>
                    <a:spcPct val="90000"/>
                  </a:lnSpc>
                  <a:buFontTx/>
                  <a:buNone/>
                </a:pPr>
                <a:r>
                  <a:rPr lang="en-US" sz="2000" dirty="0" smtClean="0"/>
                  <a:t>b) 	In 2 s, a car increases its speed from 60 km/h to 65 km/h while a bicycle goes from rest to 5 km/h. Which undergoes the greater acceleration?</a:t>
                </a:r>
              </a:p>
              <a:p>
                <a:pPr marL="609600" indent="-609600" eaLnBrk="1" hangingPunct="1">
                  <a:lnSpc>
                    <a:spcPct val="90000"/>
                  </a:lnSpc>
                  <a:buFontTx/>
                  <a:buNone/>
                </a:pPr>
                <a:endParaRPr lang="en-US" sz="2000" dirty="0" smtClean="0"/>
              </a:p>
              <a:p>
                <a:pPr marL="609600" indent="-609600" eaLnBrk="1" hangingPunct="1">
                  <a:lnSpc>
                    <a:spcPct val="90000"/>
                  </a:lnSpc>
                  <a:buFontTx/>
                  <a:buNone/>
                </a:pPr>
                <a:r>
                  <a:rPr lang="en-US" sz="2000" dirty="0" smtClean="0"/>
                  <a:t>	</a:t>
                </a:r>
                <a:r>
                  <a:rPr lang="en-US" sz="2000" dirty="0" smtClean="0">
                    <a:solidFill>
                      <a:srgbClr val="800080"/>
                    </a:solidFill>
                  </a:rPr>
                  <a:t>The accelerations are the same, since they both gain 5 km/h in 2s, so acceleration = (change in v)/(time interval) = (5 km/h)/(2 s) = 2.5 km/</a:t>
                </a:r>
                <a:r>
                  <a:rPr lang="en-US" sz="2000" dirty="0" err="1" smtClean="0">
                    <a:solidFill>
                      <a:srgbClr val="800080"/>
                    </a:solidFill>
                  </a:rPr>
                  <a:t>h.s</a:t>
                </a:r>
                <a:r>
                  <a:rPr lang="en-US" sz="2000" dirty="0" smtClean="0">
                    <a:solidFill>
                      <a:srgbClr val="800080"/>
                    </a:solidFill>
                  </a:rPr>
                  <a:t>    </a:t>
                </a:r>
              </a:p>
              <a:p>
                <a:pPr marL="609600" indent="-609600" eaLnBrk="1" hangingPunct="1">
                  <a:lnSpc>
                    <a:spcPct val="90000"/>
                  </a:lnSpc>
                  <a:buFontTx/>
                  <a:buNone/>
                </a:pPr>
                <a:r>
                  <a:rPr lang="en-US" sz="2000" dirty="0" smtClean="0">
                    <a:solidFill>
                      <a:srgbClr val="800080"/>
                    </a:solidFill>
                  </a:rPr>
                  <a:t>	</a:t>
                </a:r>
                <a:r>
                  <a:rPr lang="en-US" sz="2000" i="1" dirty="0" smtClean="0">
                    <a:solidFill>
                      <a:srgbClr val="800080"/>
                    </a:solidFill>
                  </a:rPr>
                  <a:t>(note units…)</a:t>
                </a:r>
              </a:p>
              <a:p>
                <a:pPr marL="609600" indent="-609600" eaLnBrk="1" hangingPunct="1">
                  <a:lnSpc>
                    <a:spcPct val="90000"/>
                  </a:lnSpc>
                </a:pPr>
                <a:endParaRPr lang="en-US" sz="2000" dirty="0" smtClean="0"/>
              </a:p>
              <a:p>
                <a:pPr marL="609600" indent="-609600" eaLnBrk="1" hangingPunct="1">
                  <a:lnSpc>
                    <a:spcPct val="90000"/>
                  </a:lnSpc>
                  <a:buFontTx/>
                  <a:buNone/>
                </a:pPr>
                <a:r>
                  <a:rPr lang="en-US" sz="2000" dirty="0" smtClean="0"/>
                  <a:t>c) 	What is the average speed of each vehicle in that 2 s interval, if we assume the acceleration is constant ?</a:t>
                </a:r>
              </a:p>
              <a:p>
                <a:pPr marL="609600" indent="-609600" eaLnBrk="1" hangingPunct="1">
                  <a:lnSpc>
                    <a:spcPct val="90000"/>
                  </a:lnSpc>
                  <a:buFontTx/>
                  <a:buNone/>
                </a:pPr>
                <a:r>
                  <a:rPr lang="en-US" sz="2000" dirty="0" smtClean="0"/>
                  <a:t>	</a:t>
                </a:r>
              </a:p>
              <a:p>
                <a:pPr marL="609600" indent="-609600" eaLnBrk="1" hangingPunct="1">
                  <a:lnSpc>
                    <a:spcPct val="90000"/>
                  </a:lnSpc>
                  <a:buFontTx/>
                  <a:buNone/>
                </a:pPr>
                <a:r>
                  <a:rPr lang="en-US" sz="2000" dirty="0" smtClean="0">
                    <a:solidFill>
                      <a:srgbClr val="800080"/>
                    </a:solidFill>
                  </a:rPr>
                  <a:t>	For car: 62.5 km/h</a:t>
                </a:r>
              </a:p>
              <a:p>
                <a:pPr marL="609600" indent="-609600" eaLnBrk="1" hangingPunct="1">
                  <a:lnSpc>
                    <a:spcPct val="90000"/>
                  </a:lnSpc>
                  <a:buFontTx/>
                  <a:buNone/>
                </a:pPr>
                <a:r>
                  <a:rPr lang="en-US" sz="2000" dirty="0" smtClean="0">
                    <a:solidFill>
                      <a:srgbClr val="800080"/>
                    </a:solidFill>
                  </a:rPr>
                  <a:t>	For bike: 2.5 km/h</a:t>
                </a:r>
              </a:p>
              <a:p>
                <a:pPr marL="609600" indent="-609600" eaLnBrk="1" hangingPunct="1">
                  <a:lnSpc>
                    <a:spcPct val="90000"/>
                  </a:lnSpc>
                  <a:buFontTx/>
                  <a:buNone/>
                </a:pPr>
                <a:endParaRPr lang="en-US" sz="2000" dirty="0" smtClean="0">
                  <a:solidFill>
                    <a:srgbClr val="800080"/>
                  </a:solidFill>
                </a:endParaRPr>
              </a:p>
            </p:txBody>
          </p:sp>
        </mc:Choice>
        <mc:Fallback xmlns="">
          <p:sp>
            <p:nvSpPr>
              <p:cNvPr id="39939" name="Rectangle 3"/>
              <p:cNvSpPr>
                <a:spLocks noGrp="1" noRot="1" noChangeAspect="1" noMove="1" noResize="1" noEditPoints="1" noAdjustHandles="1" noChangeArrowheads="1" noChangeShapeType="1" noTextEdit="1"/>
              </p:cNvSpPr>
              <p:nvPr>
                <p:ph type="body" idx="1"/>
              </p:nvPr>
            </p:nvSpPr>
            <p:spPr>
              <a:xfrm>
                <a:off x="21770" y="838200"/>
                <a:ext cx="8817429" cy="5638800"/>
              </a:xfrm>
              <a:blipFill rotWithShape="0">
                <a:blip r:embed="rId3"/>
                <a:stretch>
                  <a:fillRect l="-761" t="-216" r="-277" b="-2595"/>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9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41564"/>
            <a:ext cx="8229600" cy="1143000"/>
          </a:xfrm>
        </p:spPr>
        <p:txBody>
          <a:bodyPr/>
          <a:lstStyle/>
          <a:p>
            <a:pPr eaLnBrk="1" hangingPunct="1"/>
            <a:r>
              <a:rPr lang="en-US" sz="3200" smtClean="0"/>
              <a:t>Clicker Question</a:t>
            </a:r>
          </a:p>
        </p:txBody>
      </p:sp>
      <p:sp>
        <p:nvSpPr>
          <p:cNvPr id="14339" name="Rectangle 3"/>
          <p:cNvSpPr>
            <a:spLocks noGrp="1" noChangeArrowheads="1"/>
          </p:cNvSpPr>
          <p:nvPr>
            <p:ph type="body" idx="1"/>
          </p:nvPr>
        </p:nvSpPr>
        <p:spPr>
          <a:xfrm>
            <a:off x="228600" y="990600"/>
            <a:ext cx="8382000" cy="914400"/>
          </a:xfrm>
        </p:spPr>
        <p:txBody>
          <a:bodyPr/>
          <a:lstStyle/>
          <a:p>
            <a:pPr eaLnBrk="1" hangingPunct="1">
              <a:lnSpc>
                <a:spcPct val="90000"/>
              </a:lnSpc>
              <a:buFontTx/>
              <a:buNone/>
            </a:pPr>
            <a:r>
              <a:rPr lang="en-US" sz="2400" dirty="0" smtClean="0"/>
              <a:t>Can an object have zero acceleration but non-zero velocity ?</a:t>
            </a:r>
          </a:p>
          <a:p>
            <a:pPr eaLnBrk="1" hangingPunct="1">
              <a:lnSpc>
                <a:spcPct val="90000"/>
              </a:lnSpc>
              <a:buFontTx/>
              <a:buNone/>
            </a:pPr>
            <a:r>
              <a:rPr lang="en-US" sz="2400" dirty="0" smtClean="0"/>
              <a:t>  </a:t>
            </a:r>
          </a:p>
        </p:txBody>
      </p:sp>
      <p:sp>
        <p:nvSpPr>
          <p:cNvPr id="47108" name="Text Box 4"/>
          <p:cNvSpPr txBox="1">
            <a:spLocks noChangeArrowheads="1"/>
          </p:cNvSpPr>
          <p:nvPr/>
        </p:nvSpPr>
        <p:spPr bwMode="auto">
          <a:xfrm>
            <a:off x="228600" y="3372391"/>
            <a:ext cx="6934200" cy="579438"/>
          </a:xfrm>
          <a:prstGeom prst="rect">
            <a:avLst/>
          </a:prstGeom>
          <a:noFill/>
          <a:ln w="9525">
            <a:noFill/>
            <a:miter lim="800000"/>
            <a:headEnd/>
            <a:tailEnd/>
          </a:ln>
        </p:spPr>
        <p:txBody>
          <a:bodyPr>
            <a:spAutoFit/>
          </a:bodyPr>
          <a:lstStyle/>
          <a:p>
            <a:pPr>
              <a:spcBef>
                <a:spcPct val="50000"/>
              </a:spcBef>
            </a:pPr>
            <a:r>
              <a:rPr lang="en-US" sz="3200" dirty="0">
                <a:solidFill>
                  <a:srgbClr val="800080"/>
                </a:solidFill>
              </a:rPr>
              <a:t>Answer: A) </a:t>
            </a:r>
            <a:r>
              <a:rPr lang="en-US" sz="3200" dirty="0" smtClean="0">
                <a:solidFill>
                  <a:srgbClr val="800080"/>
                </a:solidFill>
              </a:rPr>
              <a:t>Yes</a:t>
            </a:r>
            <a:endParaRPr lang="en-US" sz="3200" dirty="0">
              <a:solidFill>
                <a:srgbClr val="800080"/>
              </a:solidFill>
            </a:endParaRPr>
          </a:p>
        </p:txBody>
      </p:sp>
      <p:sp>
        <p:nvSpPr>
          <p:cNvPr id="47109" name="Text Box 5"/>
          <p:cNvSpPr txBox="1">
            <a:spLocks noChangeArrowheads="1"/>
          </p:cNvSpPr>
          <p:nvPr/>
        </p:nvSpPr>
        <p:spPr bwMode="auto">
          <a:xfrm>
            <a:off x="228600" y="4377279"/>
            <a:ext cx="8534400" cy="1938992"/>
          </a:xfrm>
          <a:prstGeom prst="rect">
            <a:avLst/>
          </a:prstGeom>
          <a:noFill/>
          <a:ln w="9525">
            <a:noFill/>
            <a:miter lim="800000"/>
            <a:headEnd/>
            <a:tailEnd/>
          </a:ln>
        </p:spPr>
        <p:txBody>
          <a:bodyPr>
            <a:spAutoFit/>
          </a:bodyPr>
          <a:lstStyle/>
          <a:p>
            <a:pPr>
              <a:spcBef>
                <a:spcPct val="50000"/>
              </a:spcBef>
            </a:pPr>
            <a:r>
              <a:rPr lang="en-US" sz="2400" dirty="0" smtClean="0"/>
              <a:t>This just means it is moving at constant speed in a constant</a:t>
            </a:r>
            <a:r>
              <a:rPr lang="en-US" sz="2400" dirty="0"/>
              <a:t> </a:t>
            </a:r>
            <a:r>
              <a:rPr lang="en-US" sz="2400" dirty="0" smtClean="0"/>
              <a:t>direction. </a:t>
            </a:r>
          </a:p>
          <a:p>
            <a:pPr>
              <a:spcBef>
                <a:spcPct val="50000"/>
              </a:spcBef>
            </a:pPr>
            <a:r>
              <a:rPr lang="en-US" sz="2400" dirty="0"/>
              <a:t>e</a:t>
            </a:r>
            <a:r>
              <a:rPr lang="en-US" sz="2400" dirty="0" smtClean="0"/>
              <a:t>.g. a hockey puck on ice after it’s been hit</a:t>
            </a:r>
          </a:p>
          <a:p>
            <a:pPr>
              <a:spcBef>
                <a:spcPct val="50000"/>
              </a:spcBef>
            </a:pPr>
            <a:r>
              <a:rPr lang="en-US" sz="2400" dirty="0" smtClean="0"/>
              <a:t>e.g. in outer space far enough from any planet or star etc. </a:t>
            </a:r>
          </a:p>
        </p:txBody>
      </p:sp>
      <p:sp>
        <p:nvSpPr>
          <p:cNvPr id="14342" name="Text Box 7"/>
          <p:cNvSpPr txBox="1">
            <a:spLocks noChangeArrowheads="1"/>
          </p:cNvSpPr>
          <p:nvPr/>
        </p:nvSpPr>
        <p:spPr bwMode="auto">
          <a:xfrm>
            <a:off x="838200" y="1905000"/>
            <a:ext cx="6553200" cy="1004888"/>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dirty="0"/>
              <a:t>Yes</a:t>
            </a:r>
          </a:p>
          <a:p>
            <a:pPr marL="342900" indent="-342900">
              <a:spcBef>
                <a:spcPct val="50000"/>
              </a:spcBef>
              <a:buFontTx/>
              <a:buAutoNum type="alphaUcParenR"/>
            </a:pPr>
            <a:r>
              <a:rPr lang="en-US" sz="2400" dirty="0"/>
              <a:t>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41564"/>
            <a:ext cx="8229600" cy="1143000"/>
          </a:xfrm>
        </p:spPr>
        <p:txBody>
          <a:bodyPr/>
          <a:lstStyle/>
          <a:p>
            <a:pPr eaLnBrk="1" hangingPunct="1"/>
            <a:r>
              <a:rPr lang="en-US" sz="3200" dirty="0" smtClean="0"/>
              <a:t>Another Clicker Question</a:t>
            </a:r>
          </a:p>
        </p:txBody>
      </p:sp>
      <p:sp>
        <p:nvSpPr>
          <p:cNvPr id="14339" name="Rectangle 3"/>
          <p:cNvSpPr>
            <a:spLocks noGrp="1" noChangeArrowheads="1"/>
          </p:cNvSpPr>
          <p:nvPr>
            <p:ph type="body" idx="1"/>
          </p:nvPr>
        </p:nvSpPr>
        <p:spPr>
          <a:xfrm>
            <a:off x="318655" y="1246512"/>
            <a:ext cx="8382000" cy="914400"/>
          </a:xfrm>
        </p:spPr>
        <p:txBody>
          <a:bodyPr/>
          <a:lstStyle/>
          <a:p>
            <a:pPr eaLnBrk="1" hangingPunct="1">
              <a:lnSpc>
                <a:spcPct val="90000"/>
              </a:lnSpc>
              <a:buFontTx/>
              <a:buNone/>
            </a:pPr>
            <a:r>
              <a:rPr lang="en-US" sz="2400" dirty="0" smtClean="0"/>
              <a:t>Can an object have zero velocity but non-zero acceleration? </a:t>
            </a:r>
          </a:p>
        </p:txBody>
      </p:sp>
      <p:sp>
        <p:nvSpPr>
          <p:cNvPr id="47108" name="Text Box 4"/>
          <p:cNvSpPr txBox="1">
            <a:spLocks noChangeArrowheads="1"/>
          </p:cNvSpPr>
          <p:nvPr/>
        </p:nvSpPr>
        <p:spPr bwMode="auto">
          <a:xfrm>
            <a:off x="318655" y="3628303"/>
            <a:ext cx="6934200" cy="579438"/>
          </a:xfrm>
          <a:prstGeom prst="rect">
            <a:avLst/>
          </a:prstGeom>
          <a:noFill/>
          <a:ln w="9525">
            <a:noFill/>
            <a:miter lim="800000"/>
            <a:headEnd/>
            <a:tailEnd/>
          </a:ln>
        </p:spPr>
        <p:txBody>
          <a:bodyPr>
            <a:spAutoFit/>
          </a:bodyPr>
          <a:lstStyle/>
          <a:p>
            <a:pPr>
              <a:spcBef>
                <a:spcPct val="50000"/>
              </a:spcBef>
            </a:pPr>
            <a:r>
              <a:rPr lang="en-US" sz="3200" dirty="0">
                <a:solidFill>
                  <a:srgbClr val="800080"/>
                </a:solidFill>
              </a:rPr>
              <a:t>Answer: A) Yes!</a:t>
            </a:r>
          </a:p>
        </p:txBody>
      </p:sp>
      <p:sp>
        <p:nvSpPr>
          <p:cNvPr id="47109" name="Text Box 5"/>
          <p:cNvSpPr txBox="1">
            <a:spLocks noChangeArrowheads="1"/>
          </p:cNvSpPr>
          <p:nvPr/>
        </p:nvSpPr>
        <p:spPr bwMode="auto">
          <a:xfrm>
            <a:off x="671946" y="4486058"/>
            <a:ext cx="8534400" cy="1200329"/>
          </a:xfrm>
          <a:prstGeom prst="rect">
            <a:avLst/>
          </a:prstGeom>
          <a:noFill/>
          <a:ln w="9525">
            <a:noFill/>
            <a:miter lim="800000"/>
            <a:headEnd/>
            <a:tailEnd/>
          </a:ln>
        </p:spPr>
        <p:txBody>
          <a:bodyPr>
            <a:spAutoFit/>
          </a:bodyPr>
          <a:lstStyle/>
          <a:p>
            <a:pPr>
              <a:spcBef>
                <a:spcPct val="50000"/>
              </a:spcBef>
            </a:pPr>
            <a:r>
              <a:rPr lang="en-US" sz="2400" dirty="0" err="1"/>
              <a:t>Eg</a:t>
            </a:r>
            <a:r>
              <a:rPr lang="en-US" sz="2400" dirty="0"/>
              <a:t>. Throw a ball up in the air – at the top of its flight, as it turns around it has momentarily zero speed but is changing its direction  of motion, so has non-zero </a:t>
            </a:r>
            <a:r>
              <a:rPr lang="en-US" sz="2400" dirty="0" smtClean="0"/>
              <a:t>acceleration. </a:t>
            </a:r>
          </a:p>
        </p:txBody>
      </p:sp>
      <p:sp>
        <p:nvSpPr>
          <p:cNvPr id="14342" name="Text Box 7"/>
          <p:cNvSpPr txBox="1">
            <a:spLocks noChangeArrowheads="1"/>
          </p:cNvSpPr>
          <p:nvPr/>
        </p:nvSpPr>
        <p:spPr bwMode="auto">
          <a:xfrm>
            <a:off x="928255" y="2160912"/>
            <a:ext cx="6553200" cy="1004888"/>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Yes</a:t>
            </a:r>
          </a:p>
          <a:p>
            <a:pPr marL="342900" indent="-342900">
              <a:spcBef>
                <a:spcPct val="50000"/>
              </a:spcBef>
              <a:buFontTx/>
              <a:buAutoNum type="alphaUcParenR"/>
            </a:pPr>
            <a:r>
              <a:rPr lang="en-US" sz="2400"/>
              <a:t>No</a:t>
            </a:r>
          </a:p>
        </p:txBody>
      </p:sp>
    </p:spTree>
    <p:extLst>
      <p:ext uri="{BB962C8B-B14F-4D97-AF65-F5344CB8AC3E}">
        <p14:creationId xmlns:p14="http://schemas.microsoft.com/office/powerpoint/2010/main" val="135292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219200" y="2743200"/>
            <a:ext cx="7010400" cy="1384995"/>
          </a:xfrm>
          <a:prstGeom prst="rect">
            <a:avLst/>
          </a:prstGeom>
          <a:noFill/>
          <a:ln w="9525">
            <a:noFill/>
            <a:miter lim="800000"/>
            <a:headEnd/>
            <a:tailEnd/>
          </a:ln>
        </p:spPr>
        <p:txBody>
          <a:bodyPr>
            <a:spAutoFit/>
          </a:bodyPr>
          <a:lstStyle/>
          <a:p>
            <a:pPr>
              <a:spcBef>
                <a:spcPct val="50000"/>
              </a:spcBef>
            </a:pPr>
            <a:r>
              <a:rPr lang="en-US" dirty="0"/>
              <a:t>		</a:t>
            </a:r>
            <a:r>
              <a:rPr lang="en-US" sz="2400" dirty="0"/>
              <a:t>I’d like to take attendance now. </a:t>
            </a:r>
          </a:p>
          <a:p>
            <a:pPr>
              <a:spcBef>
                <a:spcPct val="50000"/>
              </a:spcBef>
            </a:pPr>
            <a:r>
              <a:rPr lang="en-US" sz="2400" dirty="0"/>
              <a:t>Please enter </a:t>
            </a:r>
            <a:r>
              <a:rPr lang="en-US" sz="2400" dirty="0" smtClean="0"/>
              <a:t>your chosen 4-digit identification number and </a:t>
            </a:r>
            <a:r>
              <a:rPr lang="en-US" sz="2400" dirty="0"/>
              <a:t>click send..</a:t>
            </a:r>
          </a:p>
        </p:txBody>
      </p:sp>
      <p:pic>
        <p:nvPicPr>
          <p:cNvPr id="15363" name="Picture 3" descr="j0183328"/>
          <p:cNvPicPr>
            <a:picLocks noChangeAspect="1" noChangeArrowheads="1"/>
          </p:cNvPicPr>
          <p:nvPr/>
        </p:nvPicPr>
        <p:blipFill>
          <a:blip r:embed="rId3"/>
          <a:srcRect/>
          <a:stretch>
            <a:fillRect/>
          </a:stretch>
        </p:blipFill>
        <p:spPr bwMode="auto">
          <a:xfrm>
            <a:off x="990600" y="762000"/>
            <a:ext cx="1806575" cy="1814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153400" cy="685800"/>
          </a:xfrm>
        </p:spPr>
        <p:txBody>
          <a:bodyPr/>
          <a:lstStyle/>
          <a:p>
            <a:pPr eaLnBrk="1" hangingPunct="1"/>
            <a:r>
              <a:rPr lang="en-US" sz="3200" u="sng" smtClean="0"/>
              <a:t>Free-Fall</a:t>
            </a:r>
          </a:p>
        </p:txBody>
      </p:sp>
      <p:sp>
        <p:nvSpPr>
          <p:cNvPr id="16387" name="Rectangle 3"/>
          <p:cNvSpPr>
            <a:spLocks noGrp="1" noChangeArrowheads="1"/>
          </p:cNvSpPr>
          <p:nvPr>
            <p:ph type="body" sz="half" idx="1"/>
          </p:nvPr>
        </p:nvSpPr>
        <p:spPr>
          <a:xfrm>
            <a:off x="0" y="685800"/>
            <a:ext cx="8077200" cy="685800"/>
          </a:xfrm>
        </p:spPr>
        <p:txBody>
          <a:bodyPr/>
          <a:lstStyle/>
          <a:p>
            <a:pPr eaLnBrk="1" hangingPunct="1"/>
            <a:r>
              <a:rPr lang="en-US" sz="2400" dirty="0" smtClean="0">
                <a:solidFill>
                  <a:srgbClr val="7030A0"/>
                </a:solidFill>
              </a:rPr>
              <a:t>Free-fall: when falling object falls under influence of gravity alone </a:t>
            </a:r>
            <a:r>
              <a:rPr lang="en-US" sz="2400" dirty="0" smtClean="0"/>
              <a:t>(no air resistance, nor any other restraint). </a:t>
            </a:r>
            <a:endParaRPr lang="en-US" sz="2400" b="1" dirty="0" smtClean="0"/>
          </a:p>
          <a:p>
            <a:pPr eaLnBrk="1" hangingPunct="1">
              <a:buFontTx/>
              <a:buNone/>
            </a:pPr>
            <a:endParaRPr lang="en-US" sz="2400" b="1" dirty="0" smtClean="0"/>
          </a:p>
          <a:p>
            <a:pPr eaLnBrk="1" hangingPunct="1">
              <a:buFontTx/>
              <a:buNone/>
            </a:pPr>
            <a:endParaRPr lang="en-US" sz="2000" b="1" dirty="0" smtClean="0"/>
          </a:p>
        </p:txBody>
      </p:sp>
      <p:sp>
        <p:nvSpPr>
          <p:cNvPr id="15364" name="Text Box 4"/>
          <p:cNvSpPr txBox="1">
            <a:spLocks noChangeArrowheads="1"/>
          </p:cNvSpPr>
          <p:nvPr/>
        </p:nvSpPr>
        <p:spPr bwMode="auto">
          <a:xfrm>
            <a:off x="228600" y="1524000"/>
            <a:ext cx="7848600" cy="1158875"/>
          </a:xfrm>
          <a:prstGeom prst="rect">
            <a:avLst/>
          </a:prstGeom>
          <a:noFill/>
          <a:ln w="9525">
            <a:noFill/>
            <a:miter lim="800000"/>
            <a:headEnd/>
            <a:tailEnd/>
          </a:ln>
        </p:spPr>
        <p:txBody>
          <a:bodyPr>
            <a:spAutoFit/>
          </a:bodyPr>
          <a:lstStyle/>
          <a:p>
            <a:pPr>
              <a:spcBef>
                <a:spcPct val="20000"/>
              </a:spcBef>
            </a:pPr>
            <a:r>
              <a:rPr lang="en-US" sz="2000" b="1"/>
              <a:t>How fast? </a:t>
            </a:r>
          </a:p>
          <a:p>
            <a:pPr>
              <a:spcBef>
                <a:spcPct val="50000"/>
              </a:spcBef>
            </a:pPr>
            <a:r>
              <a:rPr lang="en-US" sz="2000"/>
              <a:t>During each second of fall, the object speeds up by about 10 m/s </a:t>
            </a:r>
            <a:r>
              <a:rPr lang="en-US" sz="2000" i="1"/>
              <a:t>(independent of its weight)</a:t>
            </a:r>
            <a:r>
              <a:rPr lang="en-US" sz="2000"/>
              <a:t> </a:t>
            </a:r>
          </a:p>
        </p:txBody>
      </p:sp>
      <p:grpSp>
        <p:nvGrpSpPr>
          <p:cNvPr id="2" name="Group 14"/>
          <p:cNvGrpSpPr>
            <a:grpSpLocks/>
          </p:cNvGrpSpPr>
          <p:nvPr/>
        </p:nvGrpSpPr>
        <p:grpSpPr bwMode="auto">
          <a:xfrm>
            <a:off x="304800" y="2819400"/>
            <a:ext cx="2743200" cy="3267075"/>
            <a:chOff x="192" y="1776"/>
            <a:chExt cx="1728" cy="2058"/>
          </a:xfrm>
        </p:grpSpPr>
        <p:sp>
          <p:nvSpPr>
            <p:cNvPr id="16396" name="Text Box 5"/>
            <p:cNvSpPr txBox="1">
              <a:spLocks noChangeArrowheads="1"/>
            </p:cNvSpPr>
            <p:nvPr/>
          </p:nvSpPr>
          <p:spPr bwMode="auto">
            <a:xfrm>
              <a:off x="192" y="1776"/>
              <a:ext cx="1680" cy="2058"/>
            </a:xfrm>
            <a:prstGeom prst="rect">
              <a:avLst/>
            </a:prstGeom>
            <a:noFill/>
            <a:ln w="9525">
              <a:noFill/>
              <a:miter lim="800000"/>
              <a:headEnd/>
              <a:tailEnd/>
            </a:ln>
          </p:spPr>
          <p:txBody>
            <a:bodyPr>
              <a:spAutoFit/>
            </a:bodyPr>
            <a:lstStyle/>
            <a:p>
              <a:pPr marL="342900" indent="-342900">
                <a:spcBef>
                  <a:spcPct val="50000"/>
                </a:spcBef>
              </a:pPr>
              <a:r>
                <a:rPr lang="en-US" sz="2000"/>
                <a:t>Eg. Free-fall from rest </a:t>
              </a:r>
            </a:p>
            <a:p>
              <a:pPr marL="342900" indent="-342900">
                <a:spcBef>
                  <a:spcPct val="50000"/>
                </a:spcBef>
              </a:pPr>
              <a:r>
                <a:rPr lang="en-US" u="sng"/>
                <a:t>Time(s)</a:t>
              </a:r>
              <a:r>
                <a:rPr lang="en-US" sz="2000"/>
                <a:t>	</a:t>
              </a:r>
              <a:r>
                <a:rPr lang="en-US"/>
                <a:t>   </a:t>
              </a:r>
              <a:r>
                <a:rPr lang="en-US" u="sng"/>
                <a:t>Velocity(m/s)</a:t>
              </a:r>
            </a:p>
            <a:p>
              <a:pPr marL="342900" indent="-342900">
                <a:spcBef>
                  <a:spcPct val="50000"/>
                </a:spcBef>
              </a:pPr>
              <a:r>
                <a:rPr lang="en-US" sz="1400"/>
                <a:t>	</a:t>
              </a:r>
              <a:r>
                <a:rPr lang="en-US" sz="1600"/>
                <a:t>0	      	0</a:t>
              </a:r>
            </a:p>
            <a:p>
              <a:pPr marL="342900" indent="-342900">
                <a:spcBef>
                  <a:spcPct val="50000"/>
                </a:spcBef>
              </a:pPr>
              <a:r>
                <a:rPr lang="en-US" sz="1600"/>
                <a:t>	1		10</a:t>
              </a:r>
            </a:p>
            <a:p>
              <a:pPr marL="342900" indent="-342900">
                <a:spcBef>
                  <a:spcPct val="50000"/>
                </a:spcBef>
              </a:pPr>
              <a:r>
                <a:rPr lang="en-US" sz="1600"/>
                <a:t>	2		20</a:t>
              </a:r>
            </a:p>
            <a:p>
              <a:pPr marL="342900" indent="-342900">
                <a:spcBef>
                  <a:spcPct val="50000"/>
                </a:spcBef>
              </a:pPr>
              <a:r>
                <a:rPr lang="en-US" sz="1600"/>
                <a:t>	3		30</a:t>
              </a:r>
            </a:p>
            <a:p>
              <a:pPr marL="342900" indent="-342900">
                <a:spcBef>
                  <a:spcPct val="50000"/>
                </a:spcBef>
              </a:pPr>
              <a:r>
                <a:rPr lang="en-US" sz="1600"/>
                <a:t>	..		..</a:t>
              </a:r>
            </a:p>
            <a:p>
              <a:pPr marL="342900" indent="-342900">
                <a:spcBef>
                  <a:spcPct val="50000"/>
                </a:spcBef>
              </a:pPr>
              <a:r>
                <a:rPr lang="en-US" sz="1600"/>
                <a:t>	t 		10 t</a:t>
              </a:r>
              <a:r>
                <a:rPr lang="en-US" sz="1400"/>
                <a:t>		</a:t>
              </a:r>
            </a:p>
          </p:txBody>
        </p:sp>
        <p:sp>
          <p:nvSpPr>
            <p:cNvPr id="16397" name="Rectangle 6"/>
            <p:cNvSpPr>
              <a:spLocks noChangeArrowheads="1"/>
            </p:cNvSpPr>
            <p:nvPr/>
          </p:nvSpPr>
          <p:spPr bwMode="auto">
            <a:xfrm>
              <a:off x="192" y="2016"/>
              <a:ext cx="1728" cy="1776"/>
            </a:xfrm>
            <a:prstGeom prst="rect">
              <a:avLst/>
            </a:prstGeom>
            <a:noFill/>
            <a:ln w="9525">
              <a:solidFill>
                <a:schemeClr val="tx1"/>
              </a:solidFill>
              <a:miter lim="800000"/>
              <a:headEnd/>
              <a:tailEnd/>
            </a:ln>
          </p:spPr>
          <p:txBody>
            <a:bodyPr wrap="none" anchor="ctr"/>
            <a:lstStyle/>
            <a:p>
              <a:endParaRPr lang="en-US"/>
            </a:p>
          </p:txBody>
        </p:sp>
      </p:grpSp>
      <p:sp>
        <p:nvSpPr>
          <p:cNvPr id="15368" name="Text Box 8"/>
          <p:cNvSpPr txBox="1">
            <a:spLocks noChangeArrowheads="1"/>
          </p:cNvSpPr>
          <p:nvPr/>
        </p:nvSpPr>
        <p:spPr bwMode="auto">
          <a:xfrm>
            <a:off x="3200400" y="3276600"/>
            <a:ext cx="5562600" cy="396875"/>
          </a:xfrm>
          <a:prstGeom prst="rect">
            <a:avLst/>
          </a:prstGeom>
          <a:noFill/>
          <a:ln w="9525">
            <a:noFill/>
            <a:miter lim="800000"/>
            <a:headEnd/>
            <a:tailEnd/>
          </a:ln>
        </p:spPr>
        <p:txBody>
          <a:bodyPr>
            <a:spAutoFit/>
          </a:bodyPr>
          <a:lstStyle/>
          <a:p>
            <a:pPr>
              <a:spcBef>
                <a:spcPct val="50000"/>
              </a:spcBef>
            </a:pPr>
            <a:r>
              <a:rPr lang="en-US"/>
              <a:t> </a:t>
            </a:r>
            <a:r>
              <a:rPr lang="en-US" sz="2000"/>
              <a:t>Hence, free-fall </a:t>
            </a:r>
            <a:r>
              <a:rPr lang="en-US" sz="2000" b="1"/>
              <a:t>acceleration</a:t>
            </a:r>
            <a:r>
              <a:rPr lang="en-US" sz="2000"/>
              <a:t> = 10 m/s</a:t>
            </a:r>
            <a:r>
              <a:rPr lang="en-US" sz="2000" baseline="30000"/>
              <a:t>2</a:t>
            </a:r>
            <a:r>
              <a:rPr lang="en-US" sz="2000"/>
              <a:t> </a:t>
            </a:r>
          </a:p>
        </p:txBody>
      </p:sp>
      <p:sp>
        <p:nvSpPr>
          <p:cNvPr id="15369" name="Text Box 9"/>
          <p:cNvSpPr txBox="1">
            <a:spLocks noChangeArrowheads="1"/>
          </p:cNvSpPr>
          <p:nvPr/>
        </p:nvSpPr>
        <p:spPr bwMode="auto">
          <a:xfrm>
            <a:off x="3048000" y="3886200"/>
            <a:ext cx="5257800" cy="701675"/>
          </a:xfrm>
          <a:prstGeom prst="rect">
            <a:avLst/>
          </a:prstGeom>
          <a:noFill/>
          <a:ln w="9525">
            <a:noFill/>
            <a:miter lim="800000"/>
            <a:headEnd/>
            <a:tailEnd/>
          </a:ln>
        </p:spPr>
        <p:txBody>
          <a:bodyPr>
            <a:spAutoFit/>
          </a:bodyPr>
          <a:lstStyle/>
          <a:p>
            <a:pPr>
              <a:spcBef>
                <a:spcPct val="50000"/>
              </a:spcBef>
            </a:pPr>
            <a:r>
              <a:rPr lang="en-US" sz="2000" dirty="0"/>
              <a:t>i.e. velocity gain  of 10 meters per second, per second</a:t>
            </a:r>
          </a:p>
        </p:txBody>
      </p:sp>
      <p:pic>
        <p:nvPicPr>
          <p:cNvPr id="16392" name="Picture 11" descr="03-09Figure_FIG"/>
          <p:cNvPicPr>
            <a:picLocks noGrp="1" noChangeAspect="1" noChangeArrowheads="1"/>
          </p:cNvPicPr>
          <p:nvPr>
            <p:ph sz="half" idx="2"/>
          </p:nvPr>
        </p:nvPicPr>
        <p:blipFill>
          <a:blip r:embed="rId3"/>
          <a:srcRect l="22868" t="2861" r="55682"/>
          <a:stretch>
            <a:fillRect/>
          </a:stretch>
        </p:blipFill>
        <p:spPr>
          <a:xfrm>
            <a:off x="8077200" y="228600"/>
            <a:ext cx="862013" cy="5287963"/>
          </a:xfrm>
          <a:noFill/>
        </p:spPr>
      </p:pic>
      <p:sp>
        <p:nvSpPr>
          <p:cNvPr id="15373" name="Rectangle 13"/>
          <p:cNvSpPr>
            <a:spLocks noChangeArrowheads="1"/>
          </p:cNvSpPr>
          <p:nvPr/>
        </p:nvSpPr>
        <p:spPr bwMode="auto">
          <a:xfrm>
            <a:off x="0" y="6248400"/>
            <a:ext cx="4725988" cy="366712"/>
          </a:xfrm>
          <a:prstGeom prst="rect">
            <a:avLst/>
          </a:prstGeom>
          <a:noFill/>
          <a:ln w="9525">
            <a:noFill/>
            <a:miter lim="800000"/>
            <a:headEnd/>
            <a:tailEnd/>
          </a:ln>
        </p:spPr>
        <p:txBody>
          <a:bodyPr wrap="none">
            <a:spAutoFit/>
          </a:bodyPr>
          <a:lstStyle/>
          <a:p>
            <a:pPr>
              <a:spcBef>
                <a:spcPct val="50000"/>
              </a:spcBef>
            </a:pPr>
            <a:r>
              <a:rPr lang="en-US" i="1" dirty="0"/>
              <a:t>Note! We rounded g to 10 m/s</a:t>
            </a:r>
            <a:r>
              <a:rPr lang="en-US" i="1" baseline="30000" dirty="0"/>
              <a:t>2</a:t>
            </a:r>
            <a:r>
              <a:rPr lang="en-US" i="1" dirty="0"/>
              <a:t> in the table…</a:t>
            </a:r>
          </a:p>
        </p:txBody>
      </p:sp>
      <p:sp>
        <p:nvSpPr>
          <p:cNvPr id="15375" name="Line 15"/>
          <p:cNvSpPr>
            <a:spLocks noChangeShapeType="1"/>
          </p:cNvSpPr>
          <p:nvPr/>
        </p:nvSpPr>
        <p:spPr bwMode="auto">
          <a:xfrm>
            <a:off x="4343400" y="6019800"/>
            <a:ext cx="1143000" cy="0"/>
          </a:xfrm>
          <a:prstGeom prst="line">
            <a:avLst/>
          </a:prstGeom>
          <a:noFill/>
          <a:ln w="9525">
            <a:solidFill>
              <a:schemeClr val="tx1"/>
            </a:solidFill>
            <a:round/>
            <a:headEnd/>
            <a:tailEnd/>
          </a:ln>
        </p:spPr>
        <p:txBody>
          <a:bodyPr/>
          <a:lstStyle/>
          <a:p>
            <a:endParaRPr lang="en-US"/>
          </a:p>
        </p:txBody>
      </p:sp>
      <p:sp>
        <p:nvSpPr>
          <p:cNvPr id="15370" name="Text Box 10"/>
          <p:cNvSpPr txBox="1">
            <a:spLocks noChangeArrowheads="1"/>
          </p:cNvSpPr>
          <p:nvPr/>
        </p:nvSpPr>
        <p:spPr bwMode="auto">
          <a:xfrm>
            <a:off x="3200400" y="4724400"/>
            <a:ext cx="5791200" cy="1323439"/>
          </a:xfrm>
          <a:prstGeom prst="rect">
            <a:avLst/>
          </a:prstGeom>
          <a:noFill/>
          <a:ln w="9525">
            <a:noFill/>
            <a:miter lim="800000"/>
            <a:headEnd/>
            <a:tailEnd/>
          </a:ln>
        </p:spPr>
        <p:txBody>
          <a:bodyPr>
            <a:spAutoFit/>
          </a:bodyPr>
          <a:lstStyle/>
          <a:p>
            <a:pPr>
              <a:spcBef>
                <a:spcPct val="50000"/>
              </a:spcBef>
            </a:pPr>
            <a:r>
              <a:rPr lang="en-US" sz="2000" dirty="0" smtClean="0"/>
              <a:t>We call </a:t>
            </a:r>
            <a:r>
              <a:rPr lang="en-US" sz="2000" dirty="0"/>
              <a:t>this acc. </a:t>
            </a:r>
            <a:r>
              <a:rPr lang="en-US" sz="2000" dirty="0" smtClean="0"/>
              <a:t>due </a:t>
            </a:r>
            <a:r>
              <a:rPr lang="en-US" sz="2000" dirty="0"/>
              <a:t>to gravity</a:t>
            </a:r>
            <a:r>
              <a:rPr lang="en-US" sz="2000" dirty="0" smtClean="0"/>
              <a:t>, </a:t>
            </a:r>
            <a:r>
              <a:rPr lang="en-US" sz="2000" i="1" dirty="0"/>
              <a:t>g</a:t>
            </a:r>
            <a:r>
              <a:rPr lang="en-US" sz="2000" dirty="0"/>
              <a:t>. Near surface of Earth, </a:t>
            </a:r>
            <a:r>
              <a:rPr lang="en-US" sz="2400" b="1" i="1" dirty="0"/>
              <a:t>g</a:t>
            </a:r>
            <a:r>
              <a:rPr lang="en-US" sz="2400" b="1" dirty="0"/>
              <a:t> = 9.8 </a:t>
            </a:r>
            <a:r>
              <a:rPr lang="en-US" sz="2400" b="1" dirty="0" smtClean="0"/>
              <a:t>m/s</a:t>
            </a:r>
            <a:r>
              <a:rPr lang="en-US" sz="2400" b="1" baseline="30000" dirty="0" smtClean="0"/>
              <a:t>2 </a:t>
            </a:r>
            <a:r>
              <a:rPr lang="en-US" sz="2000" dirty="0" smtClean="0"/>
              <a:t>downwards.</a:t>
            </a:r>
            <a:endParaRPr lang="en-US" sz="2000" b="1" baseline="30000" dirty="0"/>
          </a:p>
          <a:p>
            <a:pPr>
              <a:spcBef>
                <a:spcPct val="50000"/>
              </a:spcBef>
            </a:pPr>
            <a:r>
              <a:rPr lang="en-US" sz="2000" dirty="0"/>
              <a:t>So </a:t>
            </a:r>
            <a:r>
              <a:rPr lang="en-US" sz="2000" dirty="0" smtClean="0"/>
              <a:t> </a:t>
            </a:r>
            <a:r>
              <a:rPr lang="en-US" sz="2000" dirty="0"/>
              <a:t>write </a:t>
            </a:r>
            <a:r>
              <a:rPr lang="en-US" sz="2000" dirty="0" smtClean="0"/>
              <a:t>  </a:t>
            </a:r>
            <a:r>
              <a:rPr lang="en-US" sz="2400" b="1" i="1" dirty="0" smtClean="0"/>
              <a:t>v </a:t>
            </a:r>
            <a:r>
              <a:rPr lang="en-US" sz="2400" b="1" i="1" dirty="0"/>
              <a:t>= g t    </a:t>
            </a:r>
            <a:r>
              <a:rPr lang="en-US" sz="2000" dirty="0" smtClean="0"/>
              <a:t>if object dropped </a:t>
            </a:r>
            <a:r>
              <a:rPr lang="en-US" sz="2000" dirty="0"/>
              <a:t>from 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3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8" grpId="0"/>
      <p:bldP spid="15369" grpId="0"/>
      <p:bldP spid="15373" grpId="0"/>
      <p:bldP spid="15375" grpId="0" animBg="1"/>
      <p:bldP spid="1537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686800" cy="1143000"/>
          </a:xfrm>
        </p:spPr>
        <p:txBody>
          <a:bodyPr/>
          <a:lstStyle/>
          <a:p>
            <a:pPr algn="l" eaLnBrk="1" hangingPunct="1">
              <a:buFontTx/>
              <a:buChar char="•"/>
            </a:pPr>
            <a:r>
              <a:rPr lang="en-US" sz="1800" smtClean="0"/>
              <a:t> </a:t>
            </a:r>
            <a:r>
              <a:rPr lang="en-US" sz="2400" smtClean="0"/>
              <a:t>What happens if object is thrown upwards, instead of being dropped? </a:t>
            </a:r>
            <a:br>
              <a:rPr lang="en-US" sz="2400" smtClean="0"/>
            </a:br>
            <a:endParaRPr lang="en-US" sz="2400" smtClean="0"/>
          </a:p>
        </p:txBody>
      </p:sp>
      <p:sp>
        <p:nvSpPr>
          <p:cNvPr id="17411" name="Rectangle 3"/>
          <p:cNvSpPr>
            <a:spLocks noGrp="1" noChangeArrowheads="1"/>
          </p:cNvSpPr>
          <p:nvPr>
            <p:ph type="body" sz="half" idx="1"/>
          </p:nvPr>
        </p:nvSpPr>
        <p:spPr>
          <a:xfrm>
            <a:off x="304800" y="1219200"/>
            <a:ext cx="5257800" cy="5257800"/>
          </a:xfrm>
        </p:spPr>
        <p:txBody>
          <a:bodyPr/>
          <a:lstStyle/>
          <a:p>
            <a:pPr eaLnBrk="1" hangingPunct="1">
              <a:buFontTx/>
              <a:buNone/>
            </a:pPr>
            <a:r>
              <a:rPr lang="en-US" sz="2000" dirty="0" smtClean="0"/>
              <a:t>Once released, it continues to move upwards for a while,  then comes back down. At the top, its instantaneous speed is zero (changing direction); then it starts downward just as if it had been dropped from rest at that height. </a:t>
            </a:r>
          </a:p>
          <a:p>
            <a:pPr eaLnBrk="1" hangingPunct="1">
              <a:buFontTx/>
              <a:buNone/>
            </a:pPr>
            <a:endParaRPr lang="en-US" sz="2000" dirty="0" smtClean="0"/>
          </a:p>
          <a:p>
            <a:pPr eaLnBrk="1" hangingPunct="1">
              <a:buFontTx/>
              <a:buNone/>
            </a:pPr>
            <a:r>
              <a:rPr lang="en-US" sz="2000" dirty="0" smtClean="0"/>
              <a:t>	-- </a:t>
            </a:r>
            <a:r>
              <a:rPr lang="en-US" sz="2000" dirty="0" smtClean="0">
                <a:solidFill>
                  <a:srgbClr val="0070C0"/>
                </a:solidFill>
              </a:rPr>
              <a:t>As it rises, it slows down at a rate of </a:t>
            </a:r>
            <a:r>
              <a:rPr lang="en-US" sz="2000" i="1" dirty="0" smtClean="0">
                <a:solidFill>
                  <a:srgbClr val="0070C0"/>
                </a:solidFill>
              </a:rPr>
              <a:t>g. </a:t>
            </a:r>
          </a:p>
          <a:p>
            <a:pPr eaLnBrk="1" hangingPunct="1">
              <a:buFontTx/>
              <a:buNone/>
            </a:pPr>
            <a:r>
              <a:rPr lang="en-US" sz="2000" i="1" dirty="0" smtClean="0"/>
              <a:t>	-- </a:t>
            </a:r>
            <a:r>
              <a:rPr lang="en-US" sz="2000" dirty="0" smtClean="0">
                <a:solidFill>
                  <a:srgbClr val="00B050"/>
                </a:solidFill>
              </a:rPr>
              <a:t>At the top, it has zero velocity as it changes its direction from up to down. </a:t>
            </a:r>
          </a:p>
          <a:p>
            <a:pPr eaLnBrk="1" hangingPunct="1">
              <a:buFontTx/>
              <a:buNone/>
            </a:pPr>
            <a:r>
              <a:rPr lang="en-US" sz="2000" dirty="0" smtClean="0"/>
              <a:t>	-- </a:t>
            </a:r>
            <a:r>
              <a:rPr lang="en-US" sz="2000" dirty="0" smtClean="0">
                <a:solidFill>
                  <a:srgbClr val="C00000"/>
                </a:solidFill>
              </a:rPr>
              <a:t>As it falls, it speeds up at a rate of </a:t>
            </a:r>
            <a:r>
              <a:rPr lang="en-US" sz="2000" i="1" dirty="0" smtClean="0">
                <a:solidFill>
                  <a:srgbClr val="C00000"/>
                </a:solidFill>
              </a:rPr>
              <a:t>g. </a:t>
            </a:r>
          </a:p>
          <a:p>
            <a:pPr eaLnBrk="1" hangingPunct="1">
              <a:buFontTx/>
              <a:buNone/>
            </a:pPr>
            <a:r>
              <a:rPr lang="en-US" sz="2000" i="1" dirty="0" smtClean="0"/>
              <a:t>	-- </a:t>
            </a:r>
            <a:r>
              <a:rPr lang="en-US" sz="2000" dirty="0" smtClean="0">
                <a:solidFill>
                  <a:srgbClr val="7030A0"/>
                </a:solidFill>
              </a:rPr>
              <a:t>Equal elevations have equal speed (but opposite velocity)</a:t>
            </a:r>
            <a:endParaRPr lang="en-US" sz="2000" i="1" dirty="0" smtClean="0">
              <a:solidFill>
                <a:srgbClr val="7030A0"/>
              </a:solidFill>
            </a:endParaRPr>
          </a:p>
        </p:txBody>
      </p:sp>
      <p:pic>
        <p:nvPicPr>
          <p:cNvPr id="17412" name="Picture 4" descr="03-08Figure_FIG"/>
          <p:cNvPicPr>
            <a:picLocks noGrp="1" noChangeAspect="1" noChangeArrowheads="1"/>
          </p:cNvPicPr>
          <p:nvPr>
            <p:ph sz="half" idx="2"/>
          </p:nvPr>
        </p:nvPicPr>
        <p:blipFill>
          <a:blip r:embed="rId3"/>
          <a:srcRect l="18266" t="-3864" r="14757"/>
          <a:stretch>
            <a:fillRect/>
          </a:stretch>
        </p:blipFill>
        <p:spPr>
          <a:xfrm>
            <a:off x="5410200" y="990600"/>
            <a:ext cx="3146425" cy="58674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04800"/>
            <a:ext cx="6248400" cy="584775"/>
          </a:xfrm>
          <a:prstGeom prst="rect">
            <a:avLst/>
          </a:prstGeom>
          <a:noFill/>
        </p:spPr>
        <p:txBody>
          <a:bodyPr wrap="square" rtlCol="0">
            <a:spAutoFit/>
          </a:bodyPr>
          <a:lstStyle/>
          <a:p>
            <a:pPr algn="ctr"/>
            <a:r>
              <a:rPr lang="en-US" sz="3200" u="sng" dirty="0" smtClean="0"/>
              <a:t>Clicker Question</a:t>
            </a:r>
            <a:endParaRPr lang="en-US" sz="3200" u="sng" dirty="0"/>
          </a:p>
        </p:txBody>
      </p:sp>
      <p:sp>
        <p:nvSpPr>
          <p:cNvPr id="3" name="TextBox 2"/>
          <p:cNvSpPr txBox="1"/>
          <p:nvPr/>
        </p:nvSpPr>
        <p:spPr>
          <a:xfrm>
            <a:off x="533400" y="990600"/>
            <a:ext cx="8077200" cy="4031873"/>
          </a:xfrm>
          <a:prstGeom prst="rect">
            <a:avLst/>
          </a:prstGeom>
          <a:noFill/>
        </p:spPr>
        <p:txBody>
          <a:bodyPr wrap="square" rtlCol="0">
            <a:spAutoFit/>
          </a:bodyPr>
          <a:lstStyle/>
          <a:p>
            <a:r>
              <a:rPr lang="en-US" sz="2400" dirty="0" smtClean="0"/>
              <a:t>A ball is thrown up in the air. What is acceleration as it rises and falls?</a:t>
            </a:r>
          </a:p>
          <a:p>
            <a:endParaRPr lang="en-US" sz="2400" dirty="0" smtClean="0"/>
          </a:p>
          <a:p>
            <a:pPr marL="457200" indent="-457200">
              <a:buAutoNum type="alphaUcParenR"/>
            </a:pPr>
            <a:r>
              <a:rPr lang="en-US" sz="2400" dirty="0" smtClean="0"/>
              <a:t> </a:t>
            </a:r>
            <a:r>
              <a:rPr lang="en-US" sz="2400" i="1" dirty="0" smtClean="0"/>
              <a:t>g </a:t>
            </a:r>
            <a:r>
              <a:rPr lang="en-US" sz="2400" dirty="0" smtClean="0"/>
              <a:t>= 9.8 m/s</a:t>
            </a:r>
            <a:r>
              <a:rPr lang="en-US" sz="2400" baseline="30000" dirty="0" smtClean="0"/>
              <a:t>2 </a:t>
            </a:r>
            <a:r>
              <a:rPr lang="en-US" sz="2400" dirty="0" smtClean="0"/>
              <a:t> downwards</a:t>
            </a:r>
            <a:endParaRPr lang="en-US" sz="2400" baseline="30000" dirty="0" smtClean="0"/>
          </a:p>
          <a:p>
            <a:pPr marL="457200" indent="-457200">
              <a:buFontTx/>
              <a:buAutoNum type="alphaUcParenR"/>
            </a:pPr>
            <a:r>
              <a:rPr lang="en-US" sz="2400" dirty="0" smtClean="0"/>
              <a:t> </a:t>
            </a:r>
            <a:r>
              <a:rPr lang="en-US" sz="2400" i="1" dirty="0" smtClean="0"/>
              <a:t>g</a:t>
            </a:r>
            <a:r>
              <a:rPr lang="en-US" sz="2400" dirty="0" smtClean="0"/>
              <a:t> = 9.8 m/s</a:t>
            </a:r>
            <a:r>
              <a:rPr lang="en-US" sz="2400" baseline="30000" dirty="0" smtClean="0"/>
              <a:t>2 </a:t>
            </a:r>
            <a:r>
              <a:rPr lang="en-US" sz="2400" dirty="0" smtClean="0"/>
              <a:t> upwards as it rises and </a:t>
            </a:r>
            <a:r>
              <a:rPr lang="en-US" sz="2400" i="1" dirty="0" smtClean="0"/>
              <a:t>g</a:t>
            </a:r>
            <a:r>
              <a:rPr lang="en-US" sz="2400" dirty="0" smtClean="0"/>
              <a:t> = 9.8 m/s</a:t>
            </a:r>
            <a:r>
              <a:rPr lang="en-US" sz="2400" baseline="30000" dirty="0" smtClean="0"/>
              <a:t>2 </a:t>
            </a:r>
            <a:r>
              <a:rPr lang="en-US" sz="2400" dirty="0" smtClean="0"/>
              <a:t> downwards as it falls</a:t>
            </a:r>
          </a:p>
          <a:p>
            <a:pPr marL="457200" indent="-457200">
              <a:buFontTx/>
              <a:buAutoNum type="alphaUcParenR"/>
            </a:pPr>
            <a:r>
              <a:rPr lang="en-US" sz="2400" dirty="0" smtClean="0"/>
              <a:t>It starts out with a small acceleration that decreases as it rises, then increases as it falls</a:t>
            </a:r>
          </a:p>
          <a:p>
            <a:pPr marL="457200" indent="-457200">
              <a:buFontTx/>
              <a:buAutoNum type="alphaUcParenR"/>
            </a:pPr>
            <a:r>
              <a:rPr lang="en-US" sz="2400" dirty="0" smtClean="0"/>
              <a:t>None of the above</a:t>
            </a:r>
          </a:p>
          <a:p>
            <a:pPr marL="457200" indent="-457200">
              <a:buFontTx/>
              <a:buAutoNum type="alphaUcParenR"/>
            </a:pPr>
            <a:endParaRPr lang="en-US" sz="2400" baseline="30000" dirty="0" smtClean="0"/>
          </a:p>
          <a:p>
            <a:pPr marL="457200" indent="-457200">
              <a:buAutoNum type="alphaUcParenR"/>
            </a:pPr>
            <a:endParaRPr lang="en-US" sz="2400" dirty="0"/>
          </a:p>
        </p:txBody>
      </p:sp>
      <p:sp>
        <p:nvSpPr>
          <p:cNvPr id="4" name="TextBox 3"/>
          <p:cNvSpPr txBox="1"/>
          <p:nvPr/>
        </p:nvSpPr>
        <p:spPr>
          <a:xfrm>
            <a:off x="762000" y="4495800"/>
            <a:ext cx="8153400" cy="2123658"/>
          </a:xfrm>
          <a:prstGeom prst="rect">
            <a:avLst/>
          </a:prstGeom>
          <a:noFill/>
        </p:spPr>
        <p:txBody>
          <a:bodyPr wrap="square" rtlCol="0">
            <a:spAutoFit/>
          </a:bodyPr>
          <a:lstStyle/>
          <a:p>
            <a:r>
              <a:rPr lang="en-US" sz="2400" dirty="0" smtClean="0">
                <a:solidFill>
                  <a:srgbClr val="7030A0"/>
                </a:solidFill>
              </a:rPr>
              <a:t>Answer: A</a:t>
            </a:r>
          </a:p>
          <a:p>
            <a:r>
              <a:rPr lang="en-US" dirty="0" smtClean="0">
                <a:solidFill>
                  <a:srgbClr val="7030A0"/>
                </a:solidFill>
              </a:rPr>
              <a:t>The acceleration due to gravity is </a:t>
            </a:r>
            <a:r>
              <a:rPr lang="en-US" i="1" dirty="0" smtClean="0">
                <a:solidFill>
                  <a:srgbClr val="7030A0"/>
                </a:solidFill>
              </a:rPr>
              <a:t>always </a:t>
            </a:r>
            <a:r>
              <a:rPr lang="en-US" dirty="0" smtClean="0">
                <a:solidFill>
                  <a:srgbClr val="7030A0"/>
                </a:solidFill>
              </a:rPr>
              <a:t>g = 9.8m/s</a:t>
            </a:r>
            <a:r>
              <a:rPr lang="en-US" baseline="30000" dirty="0" smtClean="0">
                <a:solidFill>
                  <a:srgbClr val="7030A0"/>
                </a:solidFill>
              </a:rPr>
              <a:t>2</a:t>
            </a:r>
            <a:r>
              <a:rPr lang="en-US" dirty="0" smtClean="0">
                <a:solidFill>
                  <a:srgbClr val="7030A0"/>
                </a:solidFill>
              </a:rPr>
              <a:t> (near the surface of the earth) and points towards earth. When ball is thrown up, its speed decreases because acceleration (= rate of change of velocity) is in a direction opposite to its velocity. As it falls, it speeds up since acceleration is in the same direction as velocity. </a:t>
            </a:r>
          </a:p>
          <a:p>
            <a:r>
              <a:rPr lang="en-US" dirty="0" smtClean="0">
                <a:solidFill>
                  <a:srgbClr val="7030A0"/>
                </a:solidFill>
              </a:rPr>
              <a:t>Don’t confuse velocity and acceleration!</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3"/>
          <a:srcRect t="42221"/>
          <a:stretch>
            <a:fillRect/>
          </a:stretch>
        </p:blipFill>
        <p:spPr bwMode="auto">
          <a:xfrm>
            <a:off x="1181100" y="2208212"/>
            <a:ext cx="6096000" cy="4649788"/>
          </a:xfrm>
          <a:prstGeom prst="rect">
            <a:avLst/>
          </a:prstGeom>
          <a:noFill/>
          <a:ln w="9525">
            <a:noFill/>
            <a:miter lim="800000"/>
            <a:headEnd/>
            <a:tailEnd/>
          </a:ln>
        </p:spPr>
      </p:pic>
      <p:sp>
        <p:nvSpPr>
          <p:cNvPr id="4099" name="Line 7"/>
          <p:cNvSpPr>
            <a:spLocks noChangeShapeType="1"/>
          </p:cNvSpPr>
          <p:nvPr/>
        </p:nvSpPr>
        <p:spPr bwMode="auto">
          <a:xfrm>
            <a:off x="1409700" y="1887219"/>
            <a:ext cx="5867400" cy="0"/>
          </a:xfrm>
          <a:prstGeom prst="line">
            <a:avLst/>
          </a:prstGeom>
          <a:noFill/>
          <a:ln w="9525">
            <a:solidFill>
              <a:schemeClr val="tx1"/>
            </a:solidFill>
            <a:round/>
            <a:headEnd/>
            <a:tailEnd/>
          </a:ln>
        </p:spPr>
        <p:txBody>
          <a:bodyPr/>
          <a:lstStyle/>
          <a:p>
            <a:endParaRPr lang="en-US"/>
          </a:p>
        </p:txBody>
      </p:sp>
      <p:sp>
        <p:nvSpPr>
          <p:cNvPr id="4100" name="Text Box 8"/>
          <p:cNvSpPr txBox="1">
            <a:spLocks noChangeArrowheads="1"/>
          </p:cNvSpPr>
          <p:nvPr/>
        </p:nvSpPr>
        <p:spPr bwMode="auto">
          <a:xfrm>
            <a:off x="1371600" y="1841499"/>
            <a:ext cx="5867400" cy="366713"/>
          </a:xfrm>
          <a:prstGeom prst="rect">
            <a:avLst/>
          </a:prstGeom>
          <a:noFill/>
          <a:ln w="9525">
            <a:noFill/>
            <a:miter lim="800000"/>
            <a:headEnd/>
            <a:tailEnd/>
          </a:ln>
        </p:spPr>
        <p:txBody>
          <a:bodyPr>
            <a:spAutoFit/>
          </a:bodyPr>
          <a:lstStyle/>
          <a:p>
            <a:pPr>
              <a:spcBef>
                <a:spcPct val="50000"/>
              </a:spcBef>
            </a:pPr>
            <a:r>
              <a:rPr lang="en-US" b="1" dirty="0" smtClean="0">
                <a:solidFill>
                  <a:srgbClr val="7030A0"/>
                </a:solidFill>
              </a:rPr>
              <a:t>   Note </a:t>
            </a:r>
            <a:r>
              <a:rPr lang="en-US" b="1" dirty="0">
                <a:solidFill>
                  <a:srgbClr val="7030A0"/>
                </a:solidFill>
              </a:rPr>
              <a:t>from the Office of Student Services:</a:t>
            </a:r>
          </a:p>
        </p:txBody>
      </p:sp>
      <p:sp>
        <p:nvSpPr>
          <p:cNvPr id="5" name="Rectangle 4"/>
          <p:cNvSpPr/>
          <p:nvPr/>
        </p:nvSpPr>
        <p:spPr>
          <a:xfrm>
            <a:off x="114300" y="228600"/>
            <a:ext cx="8686800" cy="1477328"/>
          </a:xfrm>
          <a:prstGeom prst="rect">
            <a:avLst/>
          </a:prstGeom>
        </p:spPr>
        <p:txBody>
          <a:bodyPr wrap="square">
            <a:spAutoFit/>
          </a:bodyPr>
          <a:lstStyle/>
          <a:p>
            <a:pPr>
              <a:buClr>
                <a:srgbClr val="000000"/>
              </a:buClr>
              <a:buSzPts val="1400"/>
              <a:buFont typeface="Symbol" pitchFamily="18" charset="2"/>
              <a:buChar char=""/>
            </a:pPr>
            <a:r>
              <a:rPr lang="en-US" dirty="0" smtClean="0"/>
              <a:t>Important Note! This is </a:t>
            </a:r>
            <a:r>
              <a:rPr lang="en-US" dirty="0" smtClean="0">
                <a:solidFill>
                  <a:srgbClr val="FF0000"/>
                </a:solidFill>
              </a:rPr>
              <a:t>a </a:t>
            </a:r>
            <a:r>
              <a:rPr lang="en-US" i="1" dirty="0" smtClean="0">
                <a:solidFill>
                  <a:srgbClr val="FF0000"/>
                </a:solidFill>
              </a:rPr>
              <a:t>one-semester</a:t>
            </a:r>
            <a:r>
              <a:rPr lang="en-US" dirty="0" smtClean="0">
                <a:solidFill>
                  <a:srgbClr val="FF0000"/>
                </a:solidFill>
              </a:rPr>
              <a:t> </a:t>
            </a:r>
            <a:r>
              <a:rPr lang="en-US" i="1" dirty="0" smtClean="0">
                <a:solidFill>
                  <a:srgbClr val="FF0000"/>
                </a:solidFill>
              </a:rPr>
              <a:t>terminal</a:t>
            </a:r>
            <a:r>
              <a:rPr lang="en-US" dirty="0" smtClean="0">
                <a:solidFill>
                  <a:srgbClr val="FF0000"/>
                </a:solidFill>
              </a:rPr>
              <a:t> physics course</a:t>
            </a:r>
            <a:r>
              <a:rPr lang="en-US" dirty="0" smtClean="0"/>
              <a:t>, and it does </a:t>
            </a:r>
            <a:r>
              <a:rPr lang="en-US" i="1" dirty="0" smtClean="0">
                <a:solidFill>
                  <a:srgbClr val="FF0000"/>
                </a:solidFill>
              </a:rPr>
              <a:t>not</a:t>
            </a:r>
            <a:r>
              <a:rPr lang="en-US" dirty="0" smtClean="0">
                <a:solidFill>
                  <a:srgbClr val="FF0000"/>
                </a:solidFill>
              </a:rPr>
              <a:t> fulfill the pre-med </a:t>
            </a:r>
            <a:r>
              <a:rPr lang="en-US" dirty="0" smtClean="0"/>
              <a:t>physics requirement.</a:t>
            </a:r>
          </a:p>
          <a:p>
            <a:pPr>
              <a:buClr>
                <a:srgbClr val="000000"/>
              </a:buClr>
              <a:buSzPts val="1400"/>
              <a:buFont typeface="Symbol" pitchFamily="18" charset="2"/>
              <a:buChar char=""/>
            </a:pPr>
            <a:r>
              <a:rPr lang="en-US" dirty="0"/>
              <a:t> </a:t>
            </a:r>
            <a:r>
              <a:rPr lang="en-US" dirty="0" smtClean="0"/>
              <a:t>Another note</a:t>
            </a:r>
            <a:r>
              <a:rPr lang="en-US" dirty="0" smtClean="0">
                <a:solidFill>
                  <a:srgbClr val="00B050"/>
                </a:solidFill>
              </a:rPr>
              <a:t>: </a:t>
            </a:r>
            <a:r>
              <a:rPr lang="en-US" dirty="0">
                <a:solidFill>
                  <a:srgbClr val="00B050"/>
                </a:solidFill>
              </a:rPr>
              <a:t>PHYS 100 fulfills the Scientific World category of the Flexible Core of Pathways. </a:t>
            </a:r>
            <a:r>
              <a:rPr lang="en-US" dirty="0"/>
              <a:t>It is a pre/co-requisite of the lab-including course PHYS 101, of the Life and Physical Sciences category (but you may take 100 without taking 101).</a:t>
            </a:r>
          </a:p>
        </p:txBody>
      </p:sp>
    </p:spTree>
    <p:extLst>
      <p:ext uri="{BB962C8B-B14F-4D97-AF65-F5344CB8AC3E}">
        <p14:creationId xmlns:p14="http://schemas.microsoft.com/office/powerpoint/2010/main" val="2506956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0"/>
            <a:ext cx="8153400" cy="808038"/>
          </a:xfrm>
        </p:spPr>
        <p:txBody>
          <a:bodyPr/>
          <a:lstStyle/>
          <a:p>
            <a:pPr eaLnBrk="1" hangingPunct="1"/>
            <a:r>
              <a:rPr lang="en-US" sz="3200" u="sng" smtClean="0"/>
              <a:t>Free-fall continued:</a:t>
            </a:r>
          </a:p>
        </p:txBody>
      </p:sp>
      <p:sp>
        <p:nvSpPr>
          <p:cNvPr id="19459" name="Rectangle 3"/>
          <p:cNvSpPr>
            <a:spLocks noGrp="1" noChangeArrowheads="1"/>
          </p:cNvSpPr>
          <p:nvPr>
            <p:ph type="body" idx="1"/>
          </p:nvPr>
        </p:nvSpPr>
        <p:spPr>
          <a:xfrm>
            <a:off x="304800" y="838200"/>
            <a:ext cx="8839200" cy="4114800"/>
          </a:xfrm>
        </p:spPr>
        <p:txBody>
          <a:bodyPr/>
          <a:lstStyle/>
          <a:p>
            <a:pPr eaLnBrk="1" hangingPunct="1">
              <a:lnSpc>
                <a:spcPct val="80000"/>
              </a:lnSpc>
              <a:buFontTx/>
              <a:buNone/>
            </a:pPr>
            <a:r>
              <a:rPr lang="en-US" sz="2400" b="1" dirty="0" smtClean="0"/>
              <a:t>How far?</a:t>
            </a:r>
            <a:r>
              <a:rPr lang="en-US" sz="2400" dirty="0" smtClean="0"/>
              <a:t> </a:t>
            </a:r>
          </a:p>
          <a:p>
            <a:pPr eaLnBrk="1" hangingPunct="1">
              <a:lnSpc>
                <a:spcPct val="80000"/>
              </a:lnSpc>
              <a:buFontTx/>
              <a:buNone/>
            </a:pPr>
            <a:endParaRPr lang="en-US" sz="2400" dirty="0" smtClean="0"/>
          </a:p>
          <a:p>
            <a:pPr eaLnBrk="1" hangingPunct="1">
              <a:lnSpc>
                <a:spcPct val="80000"/>
              </a:lnSpc>
              <a:buFontTx/>
              <a:buNone/>
            </a:pPr>
            <a:r>
              <a:rPr lang="en-US" sz="2400" dirty="0" smtClean="0"/>
              <a:t>i.e. what distance is travelled? </a:t>
            </a:r>
          </a:p>
          <a:p>
            <a:pPr eaLnBrk="1" hangingPunct="1">
              <a:lnSpc>
                <a:spcPct val="80000"/>
              </a:lnSpc>
              <a:buFontTx/>
              <a:buNone/>
            </a:pPr>
            <a:r>
              <a:rPr lang="en-US" sz="2400" dirty="0" smtClean="0"/>
              <a:t>From the sketch before, we see distance fallen in equal time intervals, increases as time goes on.</a:t>
            </a:r>
          </a:p>
          <a:p>
            <a:pPr eaLnBrk="1" hangingPunct="1">
              <a:lnSpc>
                <a:spcPct val="80000"/>
              </a:lnSpc>
              <a:buFontTx/>
              <a:buNone/>
            </a:pPr>
            <a:r>
              <a:rPr lang="en-US" sz="2400" dirty="0" smtClean="0"/>
              <a:t> </a:t>
            </a:r>
          </a:p>
          <a:p>
            <a:pPr eaLnBrk="1" hangingPunct="1">
              <a:lnSpc>
                <a:spcPct val="80000"/>
              </a:lnSpc>
              <a:buFontTx/>
              <a:buNone/>
            </a:pPr>
            <a:r>
              <a:rPr lang="en-US" sz="2400" dirty="0" smtClean="0"/>
              <a:t>Actually, one can show (appendix in book), for any uniformly accelerating object starting from rest, </a:t>
            </a:r>
          </a:p>
          <a:p>
            <a:pPr eaLnBrk="1" hangingPunct="1">
              <a:lnSpc>
                <a:spcPct val="80000"/>
              </a:lnSpc>
              <a:buFontTx/>
              <a:buNone/>
            </a:pPr>
            <a:r>
              <a:rPr lang="en-US" sz="2400" dirty="0" smtClean="0"/>
              <a:t>	distance travelled, </a:t>
            </a:r>
            <a:r>
              <a:rPr lang="en-US" sz="2400" b="1" i="1" dirty="0" smtClean="0"/>
              <a:t>d</a:t>
            </a:r>
            <a:r>
              <a:rPr lang="en-US" sz="2400" b="1" dirty="0" smtClean="0"/>
              <a:t> = ½ (acceleration x time x time)</a:t>
            </a:r>
          </a:p>
          <a:p>
            <a:pPr eaLnBrk="1" hangingPunct="1">
              <a:lnSpc>
                <a:spcPct val="80000"/>
              </a:lnSpc>
              <a:buFontTx/>
              <a:buNone/>
            </a:pPr>
            <a:endParaRPr lang="en-US" sz="2400" b="1" dirty="0" smtClean="0"/>
          </a:p>
          <a:p>
            <a:pPr eaLnBrk="1" hangingPunct="1">
              <a:lnSpc>
                <a:spcPct val="80000"/>
              </a:lnSpc>
              <a:buFontTx/>
              <a:buNone/>
            </a:pPr>
            <a:r>
              <a:rPr lang="en-US" sz="2400" dirty="0" smtClean="0"/>
              <a:t>So in free-fall when dropped from rest :	</a:t>
            </a:r>
          </a:p>
          <a:p>
            <a:pPr eaLnBrk="1" hangingPunct="1">
              <a:lnSpc>
                <a:spcPct val="80000"/>
              </a:lnSpc>
              <a:buFontTx/>
              <a:buNone/>
            </a:pPr>
            <a:r>
              <a:rPr lang="en-US" sz="2400" b="1" i="1" dirty="0"/>
              <a:t>	</a:t>
            </a:r>
            <a:r>
              <a:rPr lang="en-US" sz="2400" b="1" i="1" dirty="0" smtClean="0"/>
              <a:t>						d = ½ g t </a:t>
            </a:r>
            <a:r>
              <a:rPr lang="en-US" sz="2400" b="1" i="1" baseline="30000" dirty="0" smtClean="0"/>
              <a:t>2   </a:t>
            </a:r>
          </a:p>
        </p:txBody>
      </p:sp>
      <p:sp>
        <p:nvSpPr>
          <p:cNvPr id="19466" name="Line 10"/>
          <p:cNvSpPr>
            <a:spLocks noChangeShapeType="1"/>
          </p:cNvSpPr>
          <p:nvPr/>
        </p:nvSpPr>
        <p:spPr bwMode="auto">
          <a:xfrm>
            <a:off x="5715000" y="5257800"/>
            <a:ext cx="1905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8153400" cy="808038"/>
          </a:xfrm>
        </p:spPr>
        <p:txBody>
          <a:bodyPr/>
          <a:lstStyle/>
          <a:p>
            <a:pPr eaLnBrk="1" hangingPunct="1"/>
            <a:r>
              <a:rPr lang="en-US" sz="3200" u="sng" dirty="0" smtClean="0"/>
              <a:t>Free-fall continued:</a:t>
            </a:r>
          </a:p>
        </p:txBody>
      </p:sp>
      <p:sp>
        <p:nvSpPr>
          <p:cNvPr id="56323" name="Rectangle 3"/>
          <p:cNvSpPr>
            <a:spLocks noGrp="1" noChangeArrowheads="1"/>
          </p:cNvSpPr>
          <p:nvPr>
            <p:ph type="body" idx="1"/>
          </p:nvPr>
        </p:nvSpPr>
        <p:spPr>
          <a:xfrm>
            <a:off x="304800" y="838200"/>
            <a:ext cx="8839200" cy="1524000"/>
          </a:xfrm>
        </p:spPr>
        <p:txBody>
          <a:bodyPr/>
          <a:lstStyle/>
          <a:p>
            <a:pPr eaLnBrk="1" hangingPunct="1">
              <a:buFontTx/>
              <a:buNone/>
            </a:pPr>
            <a:r>
              <a:rPr lang="en-US" sz="2400" dirty="0" smtClean="0"/>
              <a:t>…in free-fall when dropped from rest:	</a:t>
            </a:r>
            <a:r>
              <a:rPr lang="en-US" sz="2400" b="1" i="1" dirty="0" smtClean="0"/>
              <a:t>d = ½ g t </a:t>
            </a:r>
            <a:r>
              <a:rPr lang="en-US" sz="2400" b="1" i="1" baseline="30000" dirty="0" smtClean="0"/>
              <a:t>2</a:t>
            </a:r>
          </a:p>
        </p:txBody>
      </p:sp>
      <p:grpSp>
        <p:nvGrpSpPr>
          <p:cNvPr id="19460" name="Group 8"/>
          <p:cNvGrpSpPr>
            <a:grpSpLocks/>
          </p:cNvGrpSpPr>
          <p:nvPr/>
        </p:nvGrpSpPr>
        <p:grpSpPr bwMode="auto">
          <a:xfrm>
            <a:off x="0" y="1981200"/>
            <a:ext cx="5410200" cy="3352800"/>
            <a:chOff x="192" y="1248"/>
            <a:chExt cx="3408" cy="2112"/>
          </a:xfrm>
        </p:grpSpPr>
        <p:sp>
          <p:nvSpPr>
            <p:cNvPr id="19462" name="Rectangle 5"/>
            <p:cNvSpPr>
              <a:spLocks noChangeArrowheads="1"/>
            </p:cNvSpPr>
            <p:nvPr/>
          </p:nvSpPr>
          <p:spPr bwMode="auto">
            <a:xfrm>
              <a:off x="240" y="1248"/>
              <a:ext cx="3360" cy="1898"/>
            </a:xfrm>
            <a:prstGeom prst="rect">
              <a:avLst/>
            </a:prstGeom>
            <a:noFill/>
            <a:ln w="9525">
              <a:noFill/>
              <a:miter lim="800000"/>
              <a:headEnd/>
              <a:tailEnd/>
            </a:ln>
          </p:spPr>
          <p:txBody>
            <a:bodyPr>
              <a:spAutoFit/>
            </a:bodyPr>
            <a:lstStyle/>
            <a:p>
              <a:r>
                <a:rPr lang="en-US" sz="2400"/>
                <a:t>Free-fall: </a:t>
              </a:r>
            </a:p>
            <a:p>
              <a:r>
                <a:rPr lang="en-US" sz="2400" u="sng"/>
                <a:t>Time(s)     Distance fallen(m)</a:t>
              </a:r>
            </a:p>
            <a:p>
              <a:r>
                <a:rPr lang="en-US" sz="2400"/>
                <a:t>    0	      	0</a:t>
              </a:r>
            </a:p>
            <a:p>
              <a:r>
                <a:rPr lang="en-US" sz="2400"/>
                <a:t>     1		5</a:t>
              </a:r>
            </a:p>
            <a:p>
              <a:r>
                <a:rPr lang="en-US" sz="2400"/>
                <a:t>     2		20</a:t>
              </a:r>
            </a:p>
            <a:p>
              <a:r>
                <a:rPr lang="en-US" sz="2400"/>
                <a:t>     3		45</a:t>
              </a:r>
            </a:p>
            <a:p>
              <a:r>
                <a:rPr lang="en-US" sz="2400"/>
                <a:t>     ..		..</a:t>
              </a:r>
            </a:p>
            <a:p>
              <a:r>
                <a:rPr lang="en-US" sz="2400"/>
                <a:t>  </a:t>
              </a:r>
              <a:r>
                <a:rPr lang="en-US" sz="2400" i="1"/>
                <a:t>   t </a:t>
              </a:r>
              <a:r>
                <a:rPr lang="en-US" sz="2400"/>
                <a:t>		½ 10</a:t>
              </a:r>
              <a:r>
                <a:rPr lang="en-US" sz="2400" i="1"/>
                <a:t> t</a:t>
              </a:r>
              <a:r>
                <a:rPr lang="en-US" sz="2400" i="1" baseline="30000"/>
                <a:t>2</a:t>
              </a:r>
              <a:r>
                <a:rPr lang="en-US" sz="2400" i="1"/>
                <a:t>	</a:t>
              </a:r>
              <a:r>
                <a:rPr lang="en-US" sz="1400"/>
                <a:t>	</a:t>
              </a:r>
            </a:p>
          </p:txBody>
        </p:sp>
        <p:sp>
          <p:nvSpPr>
            <p:cNvPr id="19463" name="Rectangle 6"/>
            <p:cNvSpPr>
              <a:spLocks noChangeArrowheads="1"/>
            </p:cNvSpPr>
            <p:nvPr/>
          </p:nvSpPr>
          <p:spPr bwMode="auto">
            <a:xfrm>
              <a:off x="192" y="1248"/>
              <a:ext cx="2592" cy="2112"/>
            </a:xfrm>
            <a:prstGeom prst="rect">
              <a:avLst/>
            </a:prstGeom>
            <a:noFill/>
            <a:ln w="9525">
              <a:solidFill>
                <a:schemeClr val="tx1"/>
              </a:solidFill>
              <a:miter lim="800000"/>
              <a:headEnd/>
              <a:tailEnd/>
            </a:ln>
          </p:spPr>
          <p:txBody>
            <a:bodyPr wrap="none" anchor="ctr"/>
            <a:lstStyle/>
            <a:p>
              <a:endParaRPr lang="en-US"/>
            </a:p>
          </p:txBody>
        </p:sp>
      </p:grpSp>
      <p:sp>
        <p:nvSpPr>
          <p:cNvPr id="56327" name="Text Box 7"/>
          <p:cNvSpPr txBox="1">
            <a:spLocks noChangeArrowheads="1"/>
          </p:cNvSpPr>
          <p:nvPr/>
        </p:nvSpPr>
        <p:spPr bwMode="auto">
          <a:xfrm>
            <a:off x="4419600" y="1524000"/>
            <a:ext cx="4724400" cy="4524315"/>
          </a:xfrm>
          <a:prstGeom prst="rect">
            <a:avLst/>
          </a:prstGeom>
          <a:noFill/>
          <a:ln w="9525">
            <a:noFill/>
            <a:miter lim="800000"/>
            <a:headEnd/>
            <a:tailEnd/>
          </a:ln>
        </p:spPr>
        <p:txBody>
          <a:bodyPr>
            <a:spAutoFit/>
          </a:bodyPr>
          <a:lstStyle/>
          <a:p>
            <a:pPr>
              <a:spcBef>
                <a:spcPct val="50000"/>
              </a:spcBef>
            </a:pPr>
            <a:r>
              <a:rPr lang="en-US" sz="2400" i="1" u="sng" dirty="0" smtClean="0">
                <a:solidFill>
                  <a:srgbClr val="0070C0"/>
                </a:solidFill>
              </a:rPr>
              <a:t>Aside: </a:t>
            </a:r>
            <a:r>
              <a:rPr lang="en-US" sz="2400" dirty="0" smtClean="0"/>
              <a:t>Notice </a:t>
            </a:r>
            <a:r>
              <a:rPr lang="en-US" sz="2400" dirty="0"/>
              <a:t>that in the 1</a:t>
            </a:r>
            <a:r>
              <a:rPr lang="en-US" sz="2400" baseline="30000" dirty="0"/>
              <a:t>st</a:t>
            </a:r>
            <a:r>
              <a:rPr lang="en-US" sz="2400" dirty="0"/>
              <a:t> second, the distance is 5m, so the average speed is 5 m/s. </a:t>
            </a:r>
          </a:p>
          <a:p>
            <a:pPr>
              <a:spcBef>
                <a:spcPct val="50000"/>
              </a:spcBef>
            </a:pPr>
            <a:r>
              <a:rPr lang="en-US" sz="2400" dirty="0" smtClean="0"/>
              <a:t>       On </a:t>
            </a:r>
            <a:r>
              <a:rPr lang="en-US" sz="2400" dirty="0"/>
              <a:t>the other hand, the instantaneous speed at the beginning of the 1</a:t>
            </a:r>
            <a:r>
              <a:rPr lang="en-US" sz="2400" baseline="30000" dirty="0"/>
              <a:t>st</a:t>
            </a:r>
            <a:r>
              <a:rPr lang="en-US" sz="2400" dirty="0"/>
              <a:t> sec ( </a:t>
            </a:r>
            <a:r>
              <a:rPr lang="en-US" sz="2400" dirty="0" err="1"/>
              <a:t>ie</a:t>
            </a:r>
            <a:r>
              <a:rPr lang="en-US" sz="2400" dirty="0"/>
              <a:t> t=0) is 0 and at the end of 1</a:t>
            </a:r>
            <a:r>
              <a:rPr lang="en-US" sz="2400" baseline="30000" dirty="0"/>
              <a:t>st</a:t>
            </a:r>
            <a:r>
              <a:rPr lang="en-US" sz="2400" dirty="0"/>
              <a:t> sec is v = 10 m/s (earlier table).</a:t>
            </a:r>
          </a:p>
          <a:p>
            <a:pPr>
              <a:spcBef>
                <a:spcPct val="50000"/>
              </a:spcBef>
            </a:pPr>
            <a:r>
              <a:rPr lang="en-US" sz="2400" i="1" dirty="0" smtClean="0"/>
              <a:t>       So</a:t>
            </a:r>
            <a:r>
              <a:rPr lang="en-US" sz="2400" i="1" dirty="0"/>
              <a:t>, in this case,  the average speed is the average of the initial and final speeds</a:t>
            </a:r>
            <a:r>
              <a:rPr 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04800"/>
            <a:ext cx="8001000" cy="808038"/>
          </a:xfrm>
        </p:spPr>
        <p:txBody>
          <a:bodyPr/>
          <a:lstStyle/>
          <a:p>
            <a:pPr eaLnBrk="1" hangingPunct="1"/>
            <a:r>
              <a:rPr lang="en-US" sz="3200" u="sng" dirty="0" smtClean="0"/>
              <a:t>Application: “Hang-time” of jumpers</a:t>
            </a:r>
          </a:p>
        </p:txBody>
      </p:sp>
      <p:sp>
        <p:nvSpPr>
          <p:cNvPr id="45059" name="Rectangle 3"/>
          <p:cNvSpPr>
            <a:spLocks noGrp="1" noChangeArrowheads="1"/>
          </p:cNvSpPr>
          <p:nvPr>
            <p:ph type="body" idx="1"/>
          </p:nvPr>
        </p:nvSpPr>
        <p:spPr>
          <a:xfrm>
            <a:off x="381000" y="990600"/>
            <a:ext cx="8534400" cy="4525963"/>
          </a:xfrm>
        </p:spPr>
        <p:txBody>
          <a:bodyPr/>
          <a:lstStyle/>
          <a:p>
            <a:pPr eaLnBrk="1" hangingPunct="1"/>
            <a:r>
              <a:rPr lang="en-US" sz="2400" smtClean="0"/>
              <a:t>Michael Jordan’s best hang-time was 0.9 s – this is the time the feet are off the ground. Let’s round this to 1 s. How high can he jump?</a:t>
            </a:r>
          </a:p>
          <a:p>
            <a:pPr eaLnBrk="1" hangingPunct="1"/>
            <a:endParaRPr lang="en-US" sz="2400" smtClean="0"/>
          </a:p>
          <a:p>
            <a:pPr eaLnBrk="1" hangingPunct="1">
              <a:buFontTx/>
              <a:buNone/>
            </a:pPr>
            <a:r>
              <a:rPr lang="en-US" sz="2400" smtClean="0">
                <a:solidFill>
                  <a:srgbClr val="800080"/>
                </a:solidFill>
              </a:rPr>
              <a:t>Use d = ½ g t</a:t>
            </a:r>
            <a:r>
              <a:rPr lang="en-US" sz="2400" baseline="30000" smtClean="0">
                <a:solidFill>
                  <a:srgbClr val="800080"/>
                </a:solidFill>
              </a:rPr>
              <a:t>2</a:t>
            </a:r>
            <a:r>
              <a:rPr lang="en-US" sz="2400" smtClean="0">
                <a:solidFill>
                  <a:srgbClr val="800080"/>
                </a:solidFill>
              </a:rPr>
              <a:t> . For 1 s hang-time, that’s ½ s up and ½ s down. So, substituting</a:t>
            </a:r>
          </a:p>
          <a:p>
            <a:pPr eaLnBrk="1" hangingPunct="1">
              <a:buFontTx/>
              <a:buNone/>
            </a:pPr>
            <a:r>
              <a:rPr lang="en-US" sz="2400" smtClean="0">
                <a:solidFill>
                  <a:srgbClr val="800080"/>
                </a:solidFill>
              </a:rPr>
              <a:t>	d = ½ (10) (1/2)</a:t>
            </a:r>
            <a:r>
              <a:rPr lang="en-US" sz="2400" baseline="30000" smtClean="0">
                <a:solidFill>
                  <a:srgbClr val="800080"/>
                </a:solidFill>
              </a:rPr>
              <a:t>2</a:t>
            </a:r>
            <a:r>
              <a:rPr lang="en-US" sz="2400" smtClean="0">
                <a:solidFill>
                  <a:srgbClr val="800080"/>
                </a:solidFill>
              </a:rPr>
              <a:t> = </a:t>
            </a:r>
            <a:r>
              <a:rPr lang="en-US" sz="2400" u="sng" smtClean="0">
                <a:solidFill>
                  <a:srgbClr val="800080"/>
                </a:solidFill>
              </a:rPr>
              <a:t>1.25 m</a:t>
            </a:r>
          </a:p>
          <a:p>
            <a:pPr eaLnBrk="1" hangingPunct="1">
              <a:buFontTx/>
              <a:buNone/>
            </a:pPr>
            <a:endParaRPr lang="en-US" sz="2400" u="sng" smtClean="0">
              <a:solidFill>
                <a:srgbClr val="800080"/>
              </a:solidFill>
            </a:endParaRPr>
          </a:p>
          <a:p>
            <a:pPr eaLnBrk="1" hangingPunct="1">
              <a:buFontTx/>
              <a:buNone/>
            </a:pPr>
            <a:r>
              <a:rPr lang="en-US" sz="2400" smtClean="0">
                <a:solidFill>
                  <a:srgbClr val="800080"/>
                </a:solidFill>
              </a:rPr>
              <a:t>This is about 4 feet!</a:t>
            </a:r>
          </a:p>
          <a:p>
            <a:pPr eaLnBrk="1" hangingPunct="1">
              <a:buFontTx/>
              <a:buNone/>
            </a:pPr>
            <a:endParaRPr lang="en-US" sz="2400" smtClean="0">
              <a:solidFill>
                <a:srgbClr val="800080"/>
              </a:solidFill>
            </a:endParaRPr>
          </a:p>
          <a:p>
            <a:pPr eaLnBrk="1" hangingPunct="1">
              <a:buFontTx/>
              <a:buNone/>
            </a:pPr>
            <a:r>
              <a:rPr lang="en-US" sz="2400" smtClean="0"/>
              <a:t>Note that good athletes, dancers etc may appear to jump higher, but very few can raise their </a:t>
            </a:r>
            <a:r>
              <a:rPr lang="en-US" sz="2400" i="1" smtClean="0"/>
              <a:t>center of gravity</a:t>
            </a:r>
            <a:r>
              <a:rPr lang="en-US" sz="2400" smtClean="0"/>
              <a:t> more than 4 feet.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7848600" cy="487363"/>
          </a:xfrm>
        </p:spPr>
        <p:txBody>
          <a:bodyPr/>
          <a:lstStyle/>
          <a:p>
            <a:pPr eaLnBrk="1" hangingPunct="1"/>
            <a:r>
              <a:rPr lang="en-US" sz="3200" smtClean="0"/>
              <a:t>Summary of definitions</a:t>
            </a:r>
          </a:p>
        </p:txBody>
      </p:sp>
      <p:pic>
        <p:nvPicPr>
          <p:cNvPr id="21507" name="Picture 4" descr="03-11Figure_FIG"/>
          <p:cNvPicPr>
            <a:picLocks noGrp="1" noChangeAspect="1" noChangeArrowheads="1"/>
          </p:cNvPicPr>
          <p:nvPr>
            <p:ph idx="1"/>
          </p:nvPr>
        </p:nvPicPr>
        <p:blipFill>
          <a:blip r:embed="rId3"/>
          <a:srcRect b="4938"/>
          <a:stretch>
            <a:fillRect/>
          </a:stretch>
        </p:blipFill>
        <p:spPr>
          <a:xfrm>
            <a:off x="2003425" y="685800"/>
            <a:ext cx="6149975" cy="6062663"/>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pPr eaLnBrk="1" hangingPunct="1"/>
            <a:r>
              <a:rPr lang="en-US" sz="3200" smtClean="0"/>
              <a:t>Clicker Question</a:t>
            </a:r>
          </a:p>
        </p:txBody>
      </p:sp>
      <p:pic>
        <p:nvPicPr>
          <p:cNvPr id="22531" name="Picture 4"/>
          <p:cNvPicPr>
            <a:picLocks noGrp="1" noChangeAspect="1" noChangeArrowheads="1"/>
          </p:cNvPicPr>
          <p:nvPr>
            <p:ph idx="1"/>
          </p:nvPr>
        </p:nvPicPr>
        <p:blipFill>
          <a:blip r:embed="rId3"/>
          <a:srcRect/>
          <a:stretch>
            <a:fillRect/>
          </a:stretch>
        </p:blipFill>
        <p:spPr>
          <a:xfrm>
            <a:off x="838200" y="990600"/>
            <a:ext cx="7391400" cy="5543550"/>
          </a:xfrm>
          <a:ln>
            <a:solidFill>
              <a:srgbClr val="000000"/>
            </a:solid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Grp="1" noChangeAspect="1" noChangeArrowheads="1"/>
          </p:cNvPicPr>
          <p:nvPr>
            <p:ph/>
          </p:nvPr>
        </p:nvPicPr>
        <p:blipFill>
          <a:blip r:embed="rId3"/>
          <a:srcRect/>
          <a:stretch>
            <a:fillRect/>
          </a:stretch>
        </p:blipFill>
        <p:spPr>
          <a:xfrm>
            <a:off x="4098925" y="0"/>
            <a:ext cx="5045075" cy="3783013"/>
          </a:xfrm>
          <a:ln>
            <a:solidFill>
              <a:srgbClr val="000000"/>
            </a:solidFill>
          </a:ln>
        </p:spPr>
      </p:pic>
      <p:sp>
        <p:nvSpPr>
          <p:cNvPr id="23556" name="Text Box 7"/>
          <p:cNvSpPr txBox="1">
            <a:spLocks noChangeArrowheads="1"/>
          </p:cNvSpPr>
          <p:nvPr/>
        </p:nvSpPr>
        <p:spPr bwMode="auto">
          <a:xfrm>
            <a:off x="609600" y="2667000"/>
            <a:ext cx="2895600" cy="366713"/>
          </a:xfrm>
          <a:prstGeom prst="rect">
            <a:avLst/>
          </a:prstGeom>
          <a:noFill/>
          <a:ln w="9525">
            <a:noFill/>
            <a:miter lim="800000"/>
            <a:headEnd/>
            <a:tailEnd/>
          </a:ln>
        </p:spPr>
        <p:txBody>
          <a:bodyPr>
            <a:spAutoFit/>
          </a:bodyPr>
          <a:lstStyle/>
          <a:p>
            <a:pPr>
              <a:spcBef>
                <a:spcPct val="50000"/>
              </a:spcBef>
            </a:pPr>
            <a:r>
              <a:rPr lang="en-US" b="1">
                <a:solidFill>
                  <a:srgbClr val="800080"/>
                </a:solidFill>
              </a:rPr>
              <a:t>Answer: 2 </a:t>
            </a:r>
          </a:p>
        </p:txBody>
      </p:sp>
      <p:sp>
        <p:nvSpPr>
          <p:cNvPr id="23555" name="Rectangle 6"/>
          <p:cNvSpPr>
            <a:spLocks noChangeArrowheads="1"/>
          </p:cNvSpPr>
          <p:nvPr/>
        </p:nvSpPr>
        <p:spPr bwMode="auto">
          <a:xfrm>
            <a:off x="228600" y="3505200"/>
            <a:ext cx="8305800" cy="3113087"/>
          </a:xfrm>
          <a:prstGeom prst="rect">
            <a:avLst/>
          </a:prstGeom>
          <a:solidFill>
            <a:schemeClr val="bg1"/>
          </a:solidFill>
          <a:ln w="9525">
            <a:noFill/>
            <a:miter lim="800000"/>
            <a:headEnd/>
            <a:tailEnd/>
          </a:ln>
        </p:spPr>
        <p:txBody>
          <a:bodyPr>
            <a:spAutoFit/>
          </a:bodyPr>
          <a:lstStyle/>
          <a:p>
            <a:r>
              <a:rPr lang="en-US" dirty="0">
                <a:solidFill>
                  <a:srgbClr val="800080"/>
                </a:solidFill>
              </a:rPr>
              <a:t>The ball to win the race is the ball having the greatest </a:t>
            </a:r>
            <a:r>
              <a:rPr lang="en-US" i="1" dirty="0">
                <a:solidFill>
                  <a:srgbClr val="800080"/>
                </a:solidFill>
              </a:rPr>
              <a:t>average speed. </a:t>
            </a:r>
            <a:r>
              <a:rPr lang="en-US" dirty="0">
                <a:solidFill>
                  <a:srgbClr val="800080"/>
                </a:solidFill>
              </a:rPr>
              <a:t>Along each track both balls have identical speeds—except at the dip in Track B. Instantaneous speeds everywhere in the dip are greater than the flat part of the track. Greater speed in the dip means greater overall average speed and shorter time for a ball on Track B. </a:t>
            </a:r>
          </a:p>
          <a:p>
            <a:endParaRPr lang="en-US" dirty="0">
              <a:solidFill>
                <a:srgbClr val="800080"/>
              </a:solidFill>
            </a:endParaRPr>
          </a:p>
          <a:p>
            <a:r>
              <a:rPr lang="en-US" dirty="0">
                <a:solidFill>
                  <a:srgbClr val="800080"/>
                </a:solidFill>
              </a:rPr>
              <a:t>Note that both balls finish at the </a:t>
            </a:r>
            <a:r>
              <a:rPr lang="en-US" i="1" dirty="0">
                <a:solidFill>
                  <a:srgbClr val="800080"/>
                </a:solidFill>
              </a:rPr>
              <a:t>same speed</a:t>
            </a:r>
            <a:r>
              <a:rPr lang="en-US" dirty="0">
                <a:solidFill>
                  <a:srgbClr val="800080"/>
                </a:solidFill>
              </a:rPr>
              <a:t>, but not in the </a:t>
            </a:r>
            <a:r>
              <a:rPr lang="en-US" i="1" dirty="0">
                <a:solidFill>
                  <a:srgbClr val="800080"/>
                </a:solidFill>
              </a:rPr>
              <a:t>same time</a:t>
            </a:r>
            <a:r>
              <a:rPr lang="en-US" dirty="0">
                <a:solidFill>
                  <a:srgbClr val="800080"/>
                </a:solidFill>
              </a:rPr>
              <a:t>. Although the speed gained when going down the dip is the same as the speed lost coming out of the dip, average speed while in the dip is greater than along the flat part of the track.</a:t>
            </a:r>
          </a:p>
          <a:p>
            <a:r>
              <a:rPr lang="en-US" dirty="0">
                <a:solidFill>
                  <a:srgbClr val="800080"/>
                </a:solidFill>
              </a:rPr>
              <a:t>If this seems tricky, it’s the classic confusion between speed and time.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smtClean="0"/>
              <a:t>Question (to think about…)</a:t>
            </a:r>
          </a:p>
        </p:txBody>
      </p:sp>
      <p:pic>
        <p:nvPicPr>
          <p:cNvPr id="24579" name="Picture 4"/>
          <p:cNvPicPr>
            <a:picLocks noGrp="1" noChangeAspect="1" noChangeArrowheads="1"/>
          </p:cNvPicPr>
          <p:nvPr>
            <p:ph idx="1"/>
          </p:nvPr>
        </p:nvPicPr>
        <p:blipFill>
          <a:blip r:embed="rId3"/>
          <a:srcRect/>
          <a:stretch>
            <a:fillRect/>
          </a:stretch>
        </p:blipFill>
        <p:spPr>
          <a:xfrm>
            <a:off x="762000" y="1249363"/>
            <a:ext cx="7620000" cy="5715000"/>
          </a:xfrm>
          <a:ln>
            <a:solidFill>
              <a:srgbClr val="000000"/>
            </a:solid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p:cNvPicPr>
            <a:picLocks noGrp="1" noChangeAspect="1" noChangeArrowheads="1"/>
          </p:cNvPicPr>
          <p:nvPr>
            <p:ph idx="1"/>
          </p:nvPr>
        </p:nvPicPr>
        <p:blipFill>
          <a:blip r:embed="rId3"/>
          <a:srcRect/>
          <a:stretch>
            <a:fillRect/>
          </a:stretch>
        </p:blipFill>
        <p:spPr>
          <a:xfrm>
            <a:off x="4648200" y="0"/>
            <a:ext cx="4495800" cy="3733800"/>
          </a:xfrm>
          <a:noFill/>
          <a:ln>
            <a:solidFill>
              <a:srgbClr val="000000"/>
            </a:solidFill>
          </a:ln>
        </p:spPr>
      </p:pic>
      <p:sp>
        <p:nvSpPr>
          <p:cNvPr id="25603" name="Rectangle 7"/>
          <p:cNvSpPr>
            <a:spLocks noChangeArrowheads="1"/>
          </p:cNvSpPr>
          <p:nvPr/>
        </p:nvSpPr>
        <p:spPr bwMode="auto">
          <a:xfrm>
            <a:off x="304800" y="4019550"/>
            <a:ext cx="8610600" cy="2838450"/>
          </a:xfrm>
          <a:prstGeom prst="rect">
            <a:avLst/>
          </a:prstGeom>
          <a:noFill/>
          <a:ln w="9525">
            <a:noFill/>
            <a:miter lim="800000"/>
            <a:headEnd/>
            <a:tailEnd/>
          </a:ln>
        </p:spPr>
        <p:txBody>
          <a:bodyPr>
            <a:spAutoFit/>
          </a:bodyPr>
          <a:lstStyle/>
          <a:p>
            <a:r>
              <a:rPr lang="en-US">
                <a:solidFill>
                  <a:srgbClr val="800080"/>
                </a:solidFill>
              </a:rPr>
              <a:t>E.g. Suppose the cities are 600 km apart, and the airspeed of the plane is 300 km/h (relative to still air). Then time each way with no wind is 2 hours. Roundtrip time is 4 hours. </a:t>
            </a:r>
          </a:p>
          <a:p>
            <a:endParaRPr lang="en-US">
              <a:solidFill>
                <a:srgbClr val="800080"/>
              </a:solidFill>
            </a:endParaRPr>
          </a:p>
          <a:p>
            <a:r>
              <a:rPr lang="en-US">
                <a:solidFill>
                  <a:srgbClr val="800080"/>
                </a:solidFill>
              </a:rPr>
              <a:t>Now consider a 100 km/h tailwind going, so groundspeed is (300 + 100) km/h. Then the time is  (600 km)/(400km/h)  = 1 hour and 30 minutes.</a:t>
            </a:r>
          </a:p>
          <a:p>
            <a:r>
              <a:rPr lang="en-US">
                <a:solidFill>
                  <a:srgbClr val="800080"/>
                </a:solidFill>
              </a:rPr>
              <a:t>Returning groundspeed is (300 – 100) km/h, and the time is (600 km)/(200km/h)  = 3 hours. </a:t>
            </a:r>
          </a:p>
          <a:p>
            <a:r>
              <a:rPr lang="en-US">
                <a:solidFill>
                  <a:srgbClr val="800080"/>
                </a:solidFill>
              </a:rPr>
              <a:t>So the windy round trip takes 4.5 hours—longer than with no wind at all.</a:t>
            </a:r>
          </a:p>
          <a:p>
            <a:endParaRPr lang="en-US">
              <a:solidFill>
                <a:srgbClr val="800080"/>
              </a:solidFill>
            </a:endParaRPr>
          </a:p>
        </p:txBody>
      </p:sp>
      <p:sp>
        <p:nvSpPr>
          <p:cNvPr id="25604" name="Text Box 8"/>
          <p:cNvSpPr txBox="1">
            <a:spLocks noChangeArrowheads="1"/>
          </p:cNvSpPr>
          <p:nvPr/>
        </p:nvSpPr>
        <p:spPr bwMode="auto">
          <a:xfrm>
            <a:off x="0" y="2133600"/>
            <a:ext cx="4876800" cy="641350"/>
          </a:xfrm>
          <a:prstGeom prst="rect">
            <a:avLst/>
          </a:prstGeom>
          <a:noFill/>
          <a:ln w="9525">
            <a:noFill/>
            <a:miter lim="800000"/>
            <a:headEnd/>
            <a:tailEnd/>
          </a:ln>
        </p:spPr>
        <p:txBody>
          <a:bodyPr>
            <a:spAutoFit/>
          </a:bodyPr>
          <a:lstStyle/>
          <a:p>
            <a:pPr>
              <a:spcBef>
                <a:spcPct val="50000"/>
              </a:spcBef>
            </a:pPr>
            <a:r>
              <a:rPr lang="en-US" b="1">
                <a:solidFill>
                  <a:srgbClr val="800080"/>
                </a:solidFill>
              </a:rPr>
              <a:t>Answer: 1: The windy trip will take more time.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152400" y="0"/>
            <a:ext cx="8839200" cy="6555641"/>
          </a:xfrm>
          <a:prstGeom prst="rect">
            <a:avLst/>
          </a:prstGeom>
          <a:noFill/>
          <a:ln w="9525">
            <a:noFill/>
            <a:miter lim="800000"/>
            <a:headEnd/>
            <a:tailEnd/>
          </a:ln>
        </p:spPr>
        <p:txBody>
          <a:bodyPr wrap="square">
            <a:spAutoFit/>
          </a:bodyPr>
          <a:lstStyle/>
          <a:p>
            <a:pPr algn="ctr">
              <a:spcBef>
                <a:spcPct val="50000"/>
              </a:spcBef>
            </a:pPr>
            <a:r>
              <a:rPr lang="en-US" sz="2400" b="1" dirty="0">
                <a:latin typeface="Calibri" panose="020F0502020204030204" pitchFamily="34" charset="0"/>
              </a:rPr>
              <a:t>Clickers and Peer Instruction</a:t>
            </a:r>
          </a:p>
          <a:p>
            <a:pPr>
              <a:spcBef>
                <a:spcPct val="50000"/>
              </a:spcBef>
            </a:pPr>
            <a:r>
              <a:rPr lang="en-US" sz="2400" dirty="0" smtClean="0">
                <a:latin typeface="Calibri" panose="020F0502020204030204" pitchFamily="34" charset="0"/>
              </a:rPr>
              <a:t>All </a:t>
            </a:r>
            <a:r>
              <a:rPr lang="en-US" sz="2400" dirty="0">
                <a:latin typeface="Calibri" panose="020F0502020204030204" pitchFamily="34" charset="0"/>
              </a:rPr>
              <a:t>the lectures incorporate a few multiple-choice questions that test the concepts we are learning. </a:t>
            </a:r>
            <a:r>
              <a:rPr lang="en-US" sz="2400" dirty="0" smtClean="0">
                <a:latin typeface="Calibri" panose="020F0502020204030204" pitchFamily="34" charset="0"/>
              </a:rPr>
              <a:t>You </a:t>
            </a:r>
            <a:r>
              <a:rPr lang="en-US" sz="2400" dirty="0">
                <a:latin typeface="Calibri" panose="020F0502020204030204" pitchFamily="34" charset="0"/>
              </a:rPr>
              <a:t>individually enter answers via a clicker, and a bar graph </a:t>
            </a:r>
            <a:r>
              <a:rPr lang="en-US" sz="2400" dirty="0" smtClean="0">
                <a:latin typeface="Calibri" panose="020F0502020204030204" pitchFamily="34" charset="0"/>
              </a:rPr>
              <a:t>is </a:t>
            </a:r>
            <a:r>
              <a:rPr lang="en-US" sz="2400" dirty="0">
                <a:latin typeface="Calibri" panose="020F0502020204030204" pitchFamily="34" charset="0"/>
              </a:rPr>
              <a:t>instantly generated for </a:t>
            </a:r>
            <a:r>
              <a:rPr lang="en-US" sz="2400" dirty="0" smtClean="0">
                <a:latin typeface="Calibri" panose="020F0502020204030204" pitchFamily="34" charset="0"/>
              </a:rPr>
              <a:t>us </a:t>
            </a:r>
            <a:r>
              <a:rPr lang="en-US" sz="2400" dirty="0">
                <a:latin typeface="Calibri" panose="020F0502020204030204" pitchFamily="34" charset="0"/>
              </a:rPr>
              <a:t>to see how you all answered. </a:t>
            </a:r>
          </a:p>
          <a:p>
            <a:pPr>
              <a:spcBef>
                <a:spcPct val="50000"/>
              </a:spcBef>
            </a:pPr>
            <a:r>
              <a:rPr lang="en-US" sz="2400" dirty="0">
                <a:latin typeface="Calibri" panose="020F0502020204030204" pitchFamily="34" charset="0"/>
              </a:rPr>
              <a:t>Then, you will be asked to discuss with your neighbor, and convince them of your answer*! After a few minutes, </a:t>
            </a:r>
            <a:r>
              <a:rPr lang="en-US" sz="2400" dirty="0" smtClean="0">
                <a:latin typeface="Calibri" panose="020F0502020204030204" pitchFamily="34" charset="0"/>
              </a:rPr>
              <a:t>you </a:t>
            </a:r>
            <a:r>
              <a:rPr lang="en-US" sz="2400" dirty="0">
                <a:latin typeface="Calibri" panose="020F0502020204030204" pitchFamily="34" charset="0"/>
              </a:rPr>
              <a:t>all re-enter answers individually and we will all see what happens to the bar graph</a:t>
            </a:r>
            <a:r>
              <a:rPr lang="en-US" sz="2400" dirty="0" smtClean="0">
                <a:latin typeface="Calibri" panose="020F0502020204030204" pitchFamily="34" charset="0"/>
              </a:rPr>
              <a:t>!</a:t>
            </a:r>
          </a:p>
          <a:p>
            <a:pPr>
              <a:spcBef>
                <a:spcPct val="50000"/>
              </a:spcBef>
              <a:buFontTx/>
              <a:buChar char="•"/>
            </a:pPr>
            <a:r>
              <a:rPr lang="en-US" sz="2400" dirty="0">
                <a:solidFill>
                  <a:srgbClr val="7030A0"/>
                </a:solidFill>
                <a:latin typeface="Calibri" panose="020F0502020204030204" pitchFamily="34" charset="0"/>
              </a:rPr>
              <a:t> </a:t>
            </a:r>
            <a:r>
              <a:rPr lang="en-US" sz="2400" dirty="0" smtClean="0">
                <a:solidFill>
                  <a:srgbClr val="7030A0"/>
                </a:solidFill>
                <a:latin typeface="Calibri" panose="020F0502020204030204" pitchFamily="34" charset="0"/>
              </a:rPr>
              <a:t>Participation </a:t>
            </a:r>
            <a:r>
              <a:rPr lang="en-US" sz="2400" dirty="0">
                <a:solidFill>
                  <a:srgbClr val="7030A0"/>
                </a:solidFill>
                <a:latin typeface="Calibri" panose="020F0502020204030204" pitchFamily="34" charset="0"/>
              </a:rPr>
              <a:t>in this is very important, and useful for you (and fun!).</a:t>
            </a:r>
          </a:p>
          <a:p>
            <a:pPr>
              <a:spcBef>
                <a:spcPct val="50000"/>
              </a:spcBef>
              <a:buFontTx/>
              <a:buChar char="•"/>
            </a:pPr>
            <a:r>
              <a:rPr lang="en-US" sz="2400" dirty="0">
                <a:latin typeface="Calibri" panose="020F0502020204030204" pitchFamily="34" charset="0"/>
              </a:rPr>
              <a:t> Attendance will also be monitored via the clickers – you will enter a 4-digit number of your choice to identify you at one point of the lecture</a:t>
            </a:r>
            <a:r>
              <a:rPr lang="en-US" sz="2400" dirty="0" smtClean="0">
                <a:latin typeface="Calibri" panose="020F0502020204030204" pitchFamily="34" charset="0"/>
              </a:rPr>
              <a:t>. Please write your choice on the roster passed around in class.</a:t>
            </a:r>
            <a:endParaRPr lang="en-US" sz="2400" dirty="0">
              <a:latin typeface="Calibri" panose="020F0502020204030204" pitchFamily="34" charset="0"/>
            </a:endParaRPr>
          </a:p>
          <a:p>
            <a:pPr>
              <a:spcBef>
                <a:spcPct val="50000"/>
              </a:spcBef>
              <a:buFontTx/>
              <a:buChar char="•"/>
            </a:pPr>
            <a:r>
              <a:rPr lang="en-US" sz="2400" dirty="0">
                <a:latin typeface="Calibri" panose="020F0502020204030204" pitchFamily="34" charset="0"/>
              </a:rPr>
              <a:t> Importantly, it is your</a:t>
            </a:r>
            <a:r>
              <a:rPr lang="en-US" sz="2400" i="1" dirty="0">
                <a:latin typeface="Calibri" panose="020F0502020204030204" pitchFamily="34" charset="0"/>
              </a:rPr>
              <a:t> participation</a:t>
            </a:r>
            <a:r>
              <a:rPr lang="en-US" sz="2400" dirty="0">
                <a:latin typeface="Calibri" panose="020F0502020204030204" pitchFamily="34" charset="0"/>
              </a:rPr>
              <a:t> that will give you course </a:t>
            </a:r>
            <a:r>
              <a:rPr lang="en-US" sz="2400">
                <a:latin typeface="Calibri" panose="020F0502020204030204" pitchFamily="34" charset="0"/>
              </a:rPr>
              <a:t>credit </a:t>
            </a:r>
            <a:r>
              <a:rPr lang="en-US" sz="2400" smtClean="0">
                <a:latin typeface="Calibri" panose="020F0502020204030204" pitchFamily="34" charset="0"/>
              </a:rPr>
              <a:t>(</a:t>
            </a:r>
            <a:r>
              <a:rPr lang="en-US" sz="2400">
                <a:latin typeface="Calibri" panose="020F0502020204030204" pitchFamily="34" charset="0"/>
              </a:rPr>
              <a:t>5</a:t>
            </a:r>
            <a:r>
              <a:rPr lang="en-US" sz="2400" smtClean="0">
                <a:latin typeface="Calibri" panose="020F0502020204030204" pitchFamily="34" charset="0"/>
              </a:rPr>
              <a:t>%) </a:t>
            </a:r>
            <a:r>
              <a:rPr lang="en-US" sz="2400" dirty="0">
                <a:latin typeface="Calibri" panose="020F0502020204030204" pitchFamily="34" charset="0"/>
              </a:rPr>
              <a:t>for this, NOT the correctness of your actual answers – individual answers are never correlated with individuals.</a:t>
            </a:r>
          </a:p>
        </p:txBody>
      </p:sp>
      <p:sp>
        <p:nvSpPr>
          <p:cNvPr id="7171" name="Text Box 5"/>
          <p:cNvSpPr txBox="1">
            <a:spLocks noChangeArrowheads="1"/>
          </p:cNvSpPr>
          <p:nvPr/>
        </p:nvSpPr>
        <p:spPr bwMode="auto">
          <a:xfrm>
            <a:off x="2971800" y="6394058"/>
            <a:ext cx="6172200" cy="323165"/>
          </a:xfrm>
          <a:prstGeom prst="rect">
            <a:avLst/>
          </a:prstGeom>
          <a:noFill/>
          <a:ln w="9525">
            <a:noFill/>
            <a:miter lim="800000"/>
            <a:headEnd/>
            <a:tailEnd/>
          </a:ln>
        </p:spPr>
        <p:txBody>
          <a:bodyPr>
            <a:spAutoFit/>
          </a:bodyPr>
          <a:lstStyle/>
          <a:p>
            <a:pPr>
              <a:spcBef>
                <a:spcPct val="50000"/>
              </a:spcBef>
            </a:pPr>
            <a:r>
              <a:rPr lang="en-US" sz="1500" dirty="0">
                <a:solidFill>
                  <a:srgbClr val="3333CC"/>
                </a:solidFill>
              </a:rPr>
              <a:t>* </a:t>
            </a:r>
            <a:r>
              <a:rPr lang="en-US" sz="1500" i="1" dirty="0">
                <a:solidFill>
                  <a:srgbClr val="3333CC"/>
                </a:solidFill>
              </a:rPr>
              <a:t>Original idea of Eric Mazur, Harvard University, “Peer Instruction”</a:t>
            </a:r>
          </a:p>
        </p:txBody>
      </p:sp>
    </p:spTree>
    <p:extLst>
      <p:ext uri="{BB962C8B-B14F-4D97-AF65-F5344CB8AC3E}">
        <p14:creationId xmlns:p14="http://schemas.microsoft.com/office/powerpoint/2010/main" val="73974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758877" y="228600"/>
            <a:ext cx="5372100" cy="461665"/>
          </a:xfrm>
          <a:prstGeom prst="rect">
            <a:avLst/>
          </a:prstGeom>
          <a:noFill/>
          <a:ln w="9525">
            <a:noFill/>
            <a:miter lim="800000"/>
            <a:headEnd/>
            <a:tailEnd/>
          </a:ln>
        </p:spPr>
        <p:txBody>
          <a:bodyPr>
            <a:spAutoFit/>
          </a:bodyPr>
          <a:lstStyle/>
          <a:p>
            <a:pPr algn="ctr">
              <a:spcBef>
                <a:spcPct val="50000"/>
              </a:spcBef>
            </a:pPr>
            <a:r>
              <a:rPr lang="en-US" sz="2400" b="1" dirty="0"/>
              <a:t>Trial Clicker Question!</a:t>
            </a:r>
          </a:p>
        </p:txBody>
      </p:sp>
      <p:sp>
        <p:nvSpPr>
          <p:cNvPr id="8195" name="Text Box 5"/>
          <p:cNvSpPr txBox="1">
            <a:spLocks noChangeArrowheads="1"/>
          </p:cNvSpPr>
          <p:nvPr/>
        </p:nvSpPr>
        <p:spPr bwMode="auto">
          <a:xfrm>
            <a:off x="565655" y="1143000"/>
            <a:ext cx="6565322" cy="4862870"/>
          </a:xfrm>
          <a:prstGeom prst="rect">
            <a:avLst/>
          </a:prstGeom>
          <a:noFill/>
          <a:ln w="9525">
            <a:noFill/>
            <a:miter lim="800000"/>
            <a:headEnd/>
            <a:tailEnd/>
          </a:ln>
        </p:spPr>
        <p:txBody>
          <a:bodyPr wrap="square">
            <a:spAutoFit/>
          </a:bodyPr>
          <a:lstStyle/>
          <a:p>
            <a:pPr marL="257175" indent="-257175">
              <a:spcBef>
                <a:spcPct val="50000"/>
              </a:spcBef>
            </a:pPr>
            <a:r>
              <a:rPr lang="en-US" sz="2000" dirty="0"/>
              <a:t>Please turn on your clickers. </a:t>
            </a:r>
          </a:p>
          <a:p>
            <a:pPr marL="257175" indent="-257175">
              <a:spcBef>
                <a:spcPct val="50000"/>
              </a:spcBef>
            </a:pPr>
            <a:r>
              <a:rPr lang="en-US" sz="2000" dirty="0"/>
              <a:t>What is Hunter’s motto, translated into English?</a:t>
            </a:r>
          </a:p>
          <a:p>
            <a:pPr marL="257175" indent="-257175">
              <a:spcBef>
                <a:spcPct val="50000"/>
              </a:spcBef>
            </a:pPr>
            <a:r>
              <a:rPr lang="en-US" sz="2000" dirty="0"/>
              <a:t>							</a:t>
            </a:r>
            <a:r>
              <a:rPr lang="en-US" sz="2000" i="1" dirty="0"/>
              <a:t>	</a:t>
            </a:r>
            <a:r>
              <a:rPr lang="en-US" sz="2000" i="1" dirty="0" smtClean="0"/>
              <a:t>   </a:t>
            </a:r>
            <a:r>
              <a:rPr lang="en-US" sz="2000" i="1" dirty="0" err="1" smtClean="0"/>
              <a:t>Mihi</a:t>
            </a:r>
            <a:r>
              <a:rPr lang="en-US" sz="2000" i="1" dirty="0" smtClean="0"/>
              <a:t> </a:t>
            </a:r>
            <a:r>
              <a:rPr lang="en-US" sz="2000" i="1" dirty="0" err="1"/>
              <a:t>Cura</a:t>
            </a:r>
            <a:r>
              <a:rPr lang="en-US" sz="2000" i="1" dirty="0"/>
              <a:t> </a:t>
            </a:r>
            <a:r>
              <a:rPr lang="en-US" sz="2000" i="1" dirty="0" err="1" smtClean="0"/>
              <a:t>Futuri</a:t>
            </a:r>
            <a:endParaRPr lang="en-US" sz="2000" i="1" dirty="0" smtClean="0"/>
          </a:p>
          <a:p>
            <a:pPr marL="257175" indent="-257175">
              <a:spcBef>
                <a:spcPct val="50000"/>
              </a:spcBef>
            </a:pPr>
            <a:endParaRPr lang="en-US" sz="2000" dirty="0"/>
          </a:p>
          <a:p>
            <a:pPr marL="257175" indent="-257175">
              <a:spcBef>
                <a:spcPct val="50000"/>
              </a:spcBef>
              <a:buFontTx/>
              <a:buAutoNum type="alphaUcParenR"/>
            </a:pPr>
            <a:r>
              <a:rPr lang="en-US" sz="2000" dirty="0"/>
              <a:t> Ours is to care about your future</a:t>
            </a:r>
          </a:p>
          <a:p>
            <a:pPr marL="257175" indent="-257175">
              <a:spcBef>
                <a:spcPct val="50000"/>
              </a:spcBef>
              <a:buFontTx/>
              <a:buAutoNum type="alphaUcParenR"/>
            </a:pPr>
            <a:r>
              <a:rPr lang="en-US" sz="2000" dirty="0"/>
              <a:t> The care of the future is mine</a:t>
            </a:r>
          </a:p>
          <a:p>
            <a:pPr marL="257175" indent="-257175">
              <a:spcBef>
                <a:spcPct val="50000"/>
              </a:spcBef>
              <a:buFontTx/>
              <a:buAutoNum type="alphaUcParenR"/>
            </a:pPr>
            <a:r>
              <a:rPr lang="en-US" sz="2000" dirty="0"/>
              <a:t>The care of the future is yours</a:t>
            </a:r>
          </a:p>
          <a:p>
            <a:pPr marL="257175" indent="-257175">
              <a:spcBef>
                <a:spcPct val="50000"/>
              </a:spcBef>
              <a:buFontTx/>
              <a:buAutoNum type="alphaUcParenR"/>
            </a:pPr>
            <a:r>
              <a:rPr lang="en-US" sz="2000" dirty="0"/>
              <a:t> Why do today what you can do in the future?</a:t>
            </a:r>
          </a:p>
          <a:p>
            <a:pPr marL="257175" indent="-257175">
              <a:spcBef>
                <a:spcPct val="50000"/>
              </a:spcBef>
              <a:buFontTx/>
              <a:buAutoNum type="alphaUcParenR"/>
            </a:pPr>
            <a:r>
              <a:rPr lang="en-US" sz="2000" dirty="0"/>
              <a:t> The future is yours to keep</a:t>
            </a:r>
          </a:p>
          <a:p>
            <a:pPr marL="257175" indent="-257175">
              <a:spcBef>
                <a:spcPct val="50000"/>
              </a:spcBef>
            </a:pPr>
            <a:endParaRPr lang="en-US" sz="2000" dirty="0"/>
          </a:p>
        </p:txBody>
      </p:sp>
      <p:pic>
        <p:nvPicPr>
          <p:cNvPr id="8196" name="Picture 6" descr="Hunter1"/>
          <p:cNvPicPr>
            <a:picLocks noChangeAspect="1" noChangeArrowheads="1"/>
          </p:cNvPicPr>
          <p:nvPr/>
        </p:nvPicPr>
        <p:blipFill>
          <a:blip r:embed="rId3"/>
          <a:srcRect/>
          <a:stretch>
            <a:fillRect/>
          </a:stretch>
        </p:blipFill>
        <p:spPr bwMode="auto">
          <a:xfrm>
            <a:off x="7130977" y="990600"/>
            <a:ext cx="912019" cy="1200150"/>
          </a:xfrm>
          <a:prstGeom prst="rect">
            <a:avLst/>
          </a:prstGeom>
          <a:noFill/>
          <a:ln w="9525">
            <a:noFill/>
            <a:miter lim="800000"/>
            <a:headEnd/>
            <a:tailEnd/>
          </a:ln>
        </p:spPr>
      </p:pic>
    </p:spTree>
    <p:extLst>
      <p:ext uri="{BB962C8B-B14F-4D97-AF65-F5344CB8AC3E}">
        <p14:creationId xmlns:p14="http://schemas.microsoft.com/office/powerpoint/2010/main" val="83253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010400" cy="3046988"/>
          </a:xfrm>
          <a:prstGeom prst="rect">
            <a:avLst/>
          </a:prstGeom>
          <a:noFill/>
        </p:spPr>
        <p:txBody>
          <a:bodyPr wrap="square" rtlCol="0">
            <a:spAutoFit/>
          </a:bodyPr>
          <a:lstStyle/>
          <a:p>
            <a:pPr algn="ctr"/>
            <a:r>
              <a:rPr lang="en-US" sz="2400" dirty="0" smtClean="0"/>
              <a:t>OK !</a:t>
            </a:r>
          </a:p>
          <a:p>
            <a:pPr algn="ctr"/>
            <a:endParaRPr lang="en-US" sz="2400" dirty="0"/>
          </a:p>
          <a:p>
            <a:pPr algn="ctr"/>
            <a:r>
              <a:rPr lang="en-US" sz="2400" dirty="0" smtClean="0"/>
              <a:t>Now continuing from last class….</a:t>
            </a:r>
          </a:p>
          <a:p>
            <a:pPr algn="ctr"/>
            <a:endParaRPr lang="en-US" sz="2400" dirty="0"/>
          </a:p>
          <a:p>
            <a:pPr algn="ctr"/>
            <a:r>
              <a:rPr lang="en-US" sz="2400" i="1" dirty="0" smtClean="0"/>
              <a:t>Recall   </a:t>
            </a:r>
            <a:r>
              <a:rPr lang="en-US" sz="2400" dirty="0" smtClean="0"/>
              <a:t>    -- Newton’s first law</a:t>
            </a:r>
          </a:p>
          <a:p>
            <a:pPr algn="ctr"/>
            <a:r>
              <a:rPr lang="en-US" sz="2400" dirty="0" smtClean="0"/>
              <a:t>-- inertia</a:t>
            </a:r>
          </a:p>
          <a:p>
            <a:pPr algn="ctr"/>
            <a:r>
              <a:rPr lang="en-US" sz="2400" dirty="0"/>
              <a:t> </a:t>
            </a:r>
            <a:r>
              <a:rPr lang="en-US" sz="2400" dirty="0" smtClean="0"/>
              <a:t>-- forces</a:t>
            </a:r>
          </a:p>
          <a:p>
            <a:pPr algn="ctr"/>
            <a:r>
              <a:rPr lang="en-US" sz="2400" dirty="0" smtClean="0"/>
              <a:t>         -- equilibrium</a:t>
            </a:r>
            <a:endParaRPr lang="en-US" sz="2400" dirty="0"/>
          </a:p>
        </p:txBody>
      </p:sp>
    </p:spTree>
    <p:extLst>
      <p:ext uri="{BB962C8B-B14F-4D97-AF65-F5344CB8AC3E}">
        <p14:creationId xmlns:p14="http://schemas.microsoft.com/office/powerpoint/2010/main" val="876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91200" cy="584775"/>
          </a:xfrm>
          <a:prstGeom prst="rect">
            <a:avLst/>
          </a:prstGeom>
          <a:noFill/>
        </p:spPr>
        <p:txBody>
          <a:bodyPr wrap="square" rtlCol="0">
            <a:spAutoFit/>
          </a:bodyPr>
          <a:lstStyle/>
          <a:p>
            <a:pPr algn="ctr"/>
            <a:r>
              <a:rPr lang="en-US" sz="3200" u="sng" dirty="0" smtClean="0"/>
              <a:t>Clicker Question</a:t>
            </a:r>
            <a:endParaRPr lang="en-US" sz="3200" u="sng" dirty="0"/>
          </a:p>
        </p:txBody>
      </p:sp>
      <p:sp>
        <p:nvSpPr>
          <p:cNvPr id="3" name="TextBox 2"/>
          <p:cNvSpPr txBox="1"/>
          <p:nvPr/>
        </p:nvSpPr>
        <p:spPr>
          <a:xfrm>
            <a:off x="533400" y="969869"/>
            <a:ext cx="8077200" cy="3416320"/>
          </a:xfrm>
          <a:prstGeom prst="rect">
            <a:avLst/>
          </a:prstGeom>
          <a:noFill/>
        </p:spPr>
        <p:txBody>
          <a:bodyPr wrap="square" rtlCol="0">
            <a:spAutoFit/>
          </a:bodyPr>
          <a:lstStyle/>
          <a:p>
            <a:r>
              <a:rPr lang="en-US" sz="2400" dirty="0"/>
              <a:t> </a:t>
            </a:r>
            <a:r>
              <a:rPr lang="en-US" sz="2400" dirty="0" smtClean="0"/>
              <a:t>In which situation is the object in equilibrium?</a:t>
            </a:r>
          </a:p>
          <a:p>
            <a:endParaRPr lang="en-US" sz="2400" dirty="0"/>
          </a:p>
          <a:p>
            <a:pPr marL="457200" indent="-457200">
              <a:buAutoNum type="alphaUcParenR"/>
            </a:pPr>
            <a:r>
              <a:rPr lang="en-US" sz="2400" dirty="0" smtClean="0"/>
              <a:t>A train accelerating along a track</a:t>
            </a:r>
          </a:p>
          <a:p>
            <a:pPr marL="457200" indent="-457200">
              <a:buAutoNum type="alphaUcParenR"/>
            </a:pPr>
            <a:r>
              <a:rPr lang="en-US" sz="2400" dirty="0" smtClean="0"/>
              <a:t>A cart rolling on the floor and slowing down.</a:t>
            </a:r>
          </a:p>
          <a:p>
            <a:pPr marL="457200" indent="-457200">
              <a:buAutoNum type="alphaUcParenR"/>
            </a:pPr>
            <a:r>
              <a:rPr lang="en-US" sz="2400" dirty="0" smtClean="0"/>
              <a:t>A man cycling down a straight road at constant speed.</a:t>
            </a:r>
          </a:p>
          <a:p>
            <a:pPr marL="457200" indent="-457200">
              <a:buAutoNum type="alphaUcParenR"/>
            </a:pPr>
            <a:r>
              <a:rPr lang="en-US" sz="2400" dirty="0" smtClean="0"/>
              <a:t>A man on a bike going faster and faster downhill on a straight road without pedaling.</a:t>
            </a:r>
          </a:p>
          <a:p>
            <a:pPr marL="457200" indent="-457200">
              <a:buAutoNum type="alphaUcParenR"/>
            </a:pPr>
            <a:r>
              <a:rPr lang="en-US" sz="2400" dirty="0" smtClean="0"/>
              <a:t>An object can only be in equilibrium if it is completely at rest.</a:t>
            </a:r>
            <a:endParaRPr lang="en-US" sz="2400" dirty="0"/>
          </a:p>
        </p:txBody>
      </p:sp>
      <p:sp>
        <p:nvSpPr>
          <p:cNvPr id="4" name="TextBox 3"/>
          <p:cNvSpPr txBox="1"/>
          <p:nvPr/>
        </p:nvSpPr>
        <p:spPr>
          <a:xfrm>
            <a:off x="228600" y="4470420"/>
            <a:ext cx="8534400" cy="2308324"/>
          </a:xfrm>
          <a:prstGeom prst="rect">
            <a:avLst/>
          </a:prstGeom>
          <a:noFill/>
        </p:spPr>
        <p:txBody>
          <a:bodyPr wrap="square" rtlCol="0">
            <a:spAutoFit/>
          </a:bodyPr>
          <a:lstStyle/>
          <a:p>
            <a:r>
              <a:rPr lang="en-US" sz="2400" dirty="0" smtClean="0">
                <a:solidFill>
                  <a:srgbClr val="3333CC"/>
                </a:solidFill>
              </a:rPr>
              <a:t>Answer: C</a:t>
            </a:r>
          </a:p>
          <a:p>
            <a:r>
              <a:rPr lang="en-US" sz="2000" dirty="0" smtClean="0">
                <a:solidFill>
                  <a:srgbClr val="3333CC"/>
                </a:solidFill>
              </a:rPr>
              <a:t>Equilibrium means all forces balance, i.e. add to zero, i.e. zero net force on the object. Then, an object at rest remains at rest, or an object moving at constant speed in a straight line keeps going at constant speed in the same straight line. There are forces acting on the man going at constant speed, but they must cancel to zero since otherwise he would be changing his speed…</a:t>
            </a:r>
          </a:p>
        </p:txBody>
      </p:sp>
    </p:spTree>
    <p:extLst>
      <p:ext uri="{BB962C8B-B14F-4D97-AF65-F5344CB8AC3E}">
        <p14:creationId xmlns:p14="http://schemas.microsoft.com/office/powerpoint/2010/main" val="180447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457200"/>
            <a:ext cx="8305800" cy="715963"/>
          </a:xfrm>
        </p:spPr>
        <p:txBody>
          <a:bodyPr/>
          <a:lstStyle/>
          <a:p>
            <a:pPr eaLnBrk="1" hangingPunct="1"/>
            <a:r>
              <a:rPr lang="en-US" sz="3200" smtClean="0"/>
              <a:t>The moving Earth</a:t>
            </a:r>
          </a:p>
        </p:txBody>
      </p:sp>
      <p:sp>
        <p:nvSpPr>
          <p:cNvPr id="22531" name="Rectangle 3"/>
          <p:cNvSpPr>
            <a:spLocks noGrp="1" noChangeArrowheads="1"/>
          </p:cNvSpPr>
          <p:nvPr>
            <p:ph type="body" idx="1"/>
          </p:nvPr>
        </p:nvSpPr>
        <p:spPr>
          <a:xfrm>
            <a:off x="0" y="1447800"/>
            <a:ext cx="9144000" cy="1295400"/>
          </a:xfrm>
        </p:spPr>
        <p:txBody>
          <a:bodyPr/>
          <a:lstStyle/>
          <a:p>
            <a:pPr eaLnBrk="1" hangingPunct="1">
              <a:lnSpc>
                <a:spcPct val="90000"/>
              </a:lnSpc>
            </a:pPr>
            <a:r>
              <a:rPr lang="en-US" sz="2400" dirty="0" smtClean="0"/>
              <a:t>Earth is moving around the sun at 30 km/sec = 107 000 km/h. </a:t>
            </a:r>
          </a:p>
          <a:p>
            <a:pPr eaLnBrk="1" hangingPunct="1">
              <a:lnSpc>
                <a:spcPct val="90000"/>
              </a:lnSpc>
              <a:buFontTx/>
              <a:buNone/>
            </a:pPr>
            <a:endParaRPr lang="en-US" sz="2400" dirty="0" smtClean="0"/>
          </a:p>
          <a:p>
            <a:pPr eaLnBrk="1" hangingPunct="1">
              <a:lnSpc>
                <a:spcPct val="90000"/>
              </a:lnSpc>
            </a:pPr>
            <a:r>
              <a:rPr lang="en-US" sz="2400" dirty="0" smtClean="0"/>
              <a:t>So, if I stand near a wall, and jump up in the air for a few seconds, why doesn’t the wall slam into me?? </a:t>
            </a:r>
          </a:p>
          <a:p>
            <a:pPr eaLnBrk="1" hangingPunct="1">
              <a:lnSpc>
                <a:spcPct val="90000"/>
              </a:lnSpc>
            </a:pPr>
            <a:endParaRPr lang="en-US" sz="2400" dirty="0" smtClean="0"/>
          </a:p>
        </p:txBody>
      </p:sp>
      <p:sp>
        <p:nvSpPr>
          <p:cNvPr id="40964" name="Text Box 4"/>
          <p:cNvSpPr txBox="1">
            <a:spLocks noChangeArrowheads="1"/>
          </p:cNvSpPr>
          <p:nvPr/>
        </p:nvSpPr>
        <p:spPr bwMode="auto">
          <a:xfrm>
            <a:off x="304800" y="3505200"/>
            <a:ext cx="8077200" cy="1187450"/>
          </a:xfrm>
          <a:prstGeom prst="rect">
            <a:avLst/>
          </a:prstGeom>
          <a:noFill/>
          <a:ln w="9525">
            <a:noFill/>
            <a:miter lim="800000"/>
            <a:headEnd/>
            <a:tailEnd/>
          </a:ln>
        </p:spPr>
        <p:txBody>
          <a:bodyPr>
            <a:spAutoFit/>
          </a:bodyPr>
          <a:lstStyle/>
          <a:p>
            <a:pPr>
              <a:spcBef>
                <a:spcPct val="50000"/>
              </a:spcBef>
            </a:pPr>
            <a:r>
              <a:rPr lang="en-US" sz="2400">
                <a:solidFill>
                  <a:srgbClr val="990099"/>
                </a:solidFill>
              </a:rPr>
              <a:t>Because of inertia. While standing on the ground, I am moving along with the earth at 30 km/s, and when I jump, I (and the air) continue moving (sideways) at 30 km/s.</a:t>
            </a:r>
          </a:p>
        </p:txBody>
      </p:sp>
    </p:spTree>
    <p:extLst>
      <p:ext uri="{BB962C8B-B14F-4D97-AF65-F5344CB8AC3E}">
        <p14:creationId xmlns:p14="http://schemas.microsoft.com/office/powerpoint/2010/main" val="1195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a:xfrm>
            <a:off x="381000" y="685800"/>
            <a:ext cx="8229600" cy="639763"/>
          </a:xfrm>
        </p:spPr>
        <p:txBody>
          <a:bodyPr/>
          <a:lstStyle/>
          <a:p>
            <a:pPr eaLnBrk="1" hangingPunct="1"/>
            <a:r>
              <a:rPr lang="en-US" sz="3200" smtClean="0"/>
              <a:t>Clicker Question </a:t>
            </a:r>
            <a:br>
              <a:rPr lang="en-US" sz="3200" smtClean="0"/>
            </a:br>
            <a:endParaRPr lang="en-US" sz="3200" smtClean="0"/>
          </a:p>
        </p:txBody>
      </p:sp>
      <p:sp>
        <p:nvSpPr>
          <p:cNvPr id="23555" name="Rectangle 3"/>
          <p:cNvSpPr>
            <a:spLocks noGrp="1" noChangeArrowheads="1"/>
          </p:cNvSpPr>
          <p:nvPr>
            <p:ph type="body" sz="half" idx="1"/>
          </p:nvPr>
        </p:nvSpPr>
        <p:spPr>
          <a:xfrm>
            <a:off x="0" y="2286000"/>
            <a:ext cx="4648200" cy="1752600"/>
          </a:xfrm>
        </p:spPr>
        <p:txBody>
          <a:bodyPr/>
          <a:lstStyle/>
          <a:p>
            <a:pPr eaLnBrk="1" hangingPunct="1">
              <a:buFontTx/>
              <a:buNone/>
            </a:pPr>
            <a:r>
              <a:rPr lang="en-US" sz="2400" b="1" smtClean="0">
                <a:solidFill>
                  <a:schemeClr val="accent2"/>
                </a:solidFill>
              </a:rPr>
              <a:t>When the pellet fired into the spiral tube emerges, which path will it follow? (Neglect gravity).</a:t>
            </a:r>
            <a:r>
              <a:rPr lang="en-US" sz="2400" smtClean="0">
                <a:solidFill>
                  <a:schemeClr val="accent2"/>
                </a:solidFill>
              </a:rPr>
              <a:t> </a:t>
            </a:r>
          </a:p>
          <a:p>
            <a:pPr eaLnBrk="1" hangingPunct="1"/>
            <a:endParaRPr lang="en-US" sz="2400" smtClean="0">
              <a:solidFill>
                <a:schemeClr val="accent2"/>
              </a:solidFill>
            </a:endParaRPr>
          </a:p>
        </p:txBody>
      </p:sp>
      <p:pic>
        <p:nvPicPr>
          <p:cNvPr id="23556" name="Picture 4" descr="ch2q2_1"/>
          <p:cNvPicPr>
            <a:picLocks noGrp="1" noChangeAspect="1" noChangeArrowheads="1"/>
          </p:cNvPicPr>
          <p:nvPr>
            <p:ph sz="half" idx="2"/>
          </p:nvPr>
        </p:nvPicPr>
        <p:blipFill>
          <a:blip r:embed="rId3"/>
          <a:srcRect/>
          <a:stretch>
            <a:fillRect/>
          </a:stretch>
        </p:blipFill>
        <p:spPr>
          <a:xfrm>
            <a:off x="4953000" y="1524000"/>
            <a:ext cx="3886200" cy="3730625"/>
          </a:xfrm>
          <a:noFill/>
        </p:spPr>
      </p:pic>
    </p:spTree>
    <p:extLst>
      <p:ext uri="{BB962C8B-B14F-4D97-AF65-F5344CB8AC3E}">
        <p14:creationId xmlns:p14="http://schemas.microsoft.com/office/powerpoint/2010/main" val="2296101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2290</Words>
  <Application>Microsoft Office PowerPoint</Application>
  <PresentationFormat>On-screen Show (4:3)</PresentationFormat>
  <Paragraphs>314</Paragraphs>
  <Slides>37</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Cambria Math</vt:lpstr>
      <vt:lpstr>Symbol</vt:lpstr>
      <vt:lpstr>Times New Roman</vt:lpstr>
      <vt:lpstr>Wingdings</vt:lpstr>
      <vt:lpstr>Default Design</vt:lpstr>
      <vt:lpstr>PowerPoint Presentation</vt:lpstr>
      <vt:lpstr>Course information (on your handout) </vt:lpstr>
      <vt:lpstr>PowerPoint Presentation</vt:lpstr>
      <vt:lpstr>PowerPoint Presentation</vt:lpstr>
      <vt:lpstr>PowerPoint Presentation</vt:lpstr>
      <vt:lpstr>PowerPoint Presentation</vt:lpstr>
      <vt:lpstr>PowerPoint Presentation</vt:lpstr>
      <vt:lpstr>The moving Earth</vt:lpstr>
      <vt:lpstr>Clicker Question  </vt:lpstr>
      <vt:lpstr>PowerPoint Presentation</vt:lpstr>
      <vt:lpstr>Clicker Question</vt:lpstr>
      <vt:lpstr>When the ball at the end of the string swings to its lowest point, the string is cut by a sharp razor. What path will the ball then follow?</vt:lpstr>
      <vt:lpstr>Chapter 3: Linear Motion</vt:lpstr>
      <vt:lpstr>Clicker Question</vt:lpstr>
      <vt:lpstr>PowerPoint Presentation</vt:lpstr>
      <vt:lpstr>Speed</vt:lpstr>
      <vt:lpstr>Instantaneous vs Average Speed</vt:lpstr>
      <vt:lpstr>PowerPoint Presentation</vt:lpstr>
      <vt:lpstr>Velocity</vt:lpstr>
      <vt:lpstr>Acceleration</vt:lpstr>
      <vt:lpstr>PowerPoint Presentation</vt:lpstr>
      <vt:lpstr>PowerPoint Presentation</vt:lpstr>
      <vt:lpstr>Questions</vt:lpstr>
      <vt:lpstr>Clicker Question</vt:lpstr>
      <vt:lpstr>Another Clicker Question</vt:lpstr>
      <vt:lpstr>PowerPoint Presentation</vt:lpstr>
      <vt:lpstr>Free-Fall</vt:lpstr>
      <vt:lpstr> What happens if object is thrown upwards, instead of being dropped?  </vt:lpstr>
      <vt:lpstr>PowerPoint Presentation</vt:lpstr>
      <vt:lpstr>Free-fall continued:</vt:lpstr>
      <vt:lpstr>Free-fall continued:</vt:lpstr>
      <vt:lpstr>Application: “Hang-time” of jumpers</vt:lpstr>
      <vt:lpstr>Summary of definitions</vt:lpstr>
      <vt:lpstr>Clicker Question</vt:lpstr>
      <vt:lpstr>PowerPoint Presentation</vt:lpstr>
      <vt:lpstr>Question (to think about…)</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Linear Motion</dc:title>
  <dc:creator>Neepa</dc:creator>
  <cp:lastModifiedBy>Neepa</cp:lastModifiedBy>
  <cp:revision>310</cp:revision>
  <dcterms:created xsi:type="dcterms:W3CDTF">2005-08-28T18:04:38Z</dcterms:created>
  <dcterms:modified xsi:type="dcterms:W3CDTF">2016-08-31T00:32:26Z</dcterms:modified>
</cp:coreProperties>
</file>