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5"/>
  </p:notesMasterIdLst>
  <p:sldIdLst>
    <p:sldId id="337" r:id="rId2"/>
    <p:sldId id="256" r:id="rId3"/>
    <p:sldId id="420" r:id="rId4"/>
    <p:sldId id="410" r:id="rId5"/>
    <p:sldId id="411" r:id="rId6"/>
    <p:sldId id="412" r:id="rId7"/>
    <p:sldId id="413" r:id="rId8"/>
    <p:sldId id="414" r:id="rId9"/>
    <p:sldId id="415" r:id="rId10"/>
    <p:sldId id="448" r:id="rId11"/>
    <p:sldId id="449" r:id="rId12"/>
    <p:sldId id="416" r:id="rId13"/>
    <p:sldId id="417" r:id="rId14"/>
    <p:sldId id="423" r:id="rId15"/>
    <p:sldId id="422" r:id="rId16"/>
    <p:sldId id="418" r:id="rId17"/>
    <p:sldId id="419" r:id="rId18"/>
    <p:sldId id="446" r:id="rId19"/>
    <p:sldId id="447" r:id="rId20"/>
    <p:sldId id="338" r:id="rId21"/>
    <p:sldId id="349" r:id="rId22"/>
    <p:sldId id="405" r:id="rId23"/>
    <p:sldId id="406" r:id="rId24"/>
    <p:sldId id="339" r:id="rId25"/>
    <p:sldId id="350" r:id="rId26"/>
    <p:sldId id="340" r:id="rId27"/>
    <p:sldId id="450" r:id="rId28"/>
    <p:sldId id="341" r:id="rId29"/>
    <p:sldId id="352" r:id="rId30"/>
    <p:sldId id="344" r:id="rId31"/>
    <p:sldId id="353" r:id="rId32"/>
    <p:sldId id="342" r:id="rId33"/>
    <p:sldId id="354" r:id="rId34"/>
    <p:sldId id="343" r:id="rId35"/>
    <p:sldId id="355" r:id="rId36"/>
    <p:sldId id="302" r:id="rId37"/>
    <p:sldId id="303" r:id="rId38"/>
    <p:sldId id="262" r:id="rId39"/>
    <p:sldId id="356" r:id="rId40"/>
    <p:sldId id="451" r:id="rId41"/>
    <p:sldId id="452" r:id="rId42"/>
    <p:sldId id="287" r:id="rId43"/>
    <p:sldId id="357" r:id="rId44"/>
    <p:sldId id="307" r:id="rId45"/>
    <p:sldId id="358" r:id="rId46"/>
    <p:sldId id="293" r:id="rId47"/>
    <p:sldId id="359" r:id="rId48"/>
    <p:sldId id="404" r:id="rId49"/>
    <p:sldId id="409" r:id="rId50"/>
    <p:sldId id="265" r:id="rId51"/>
    <p:sldId id="360" r:id="rId52"/>
    <p:sldId id="329" r:id="rId53"/>
    <p:sldId id="361" r:id="rId54"/>
    <p:sldId id="266" r:id="rId55"/>
    <p:sldId id="362" r:id="rId56"/>
    <p:sldId id="308" r:id="rId57"/>
    <p:sldId id="363" r:id="rId58"/>
    <p:sldId id="267" r:id="rId59"/>
    <p:sldId id="364" r:id="rId60"/>
    <p:sldId id="345" r:id="rId61"/>
    <p:sldId id="365" r:id="rId62"/>
    <p:sldId id="309" r:id="rId63"/>
    <p:sldId id="366" r:id="rId64"/>
    <p:sldId id="268" r:id="rId65"/>
    <p:sldId id="367" r:id="rId66"/>
    <p:sldId id="270" r:id="rId67"/>
    <p:sldId id="368" r:id="rId68"/>
    <p:sldId id="294" r:id="rId69"/>
    <p:sldId id="369" r:id="rId70"/>
    <p:sldId id="311" r:id="rId71"/>
    <p:sldId id="370" r:id="rId72"/>
    <p:sldId id="312" r:id="rId73"/>
    <p:sldId id="371" r:id="rId74"/>
    <p:sldId id="272" r:id="rId75"/>
    <p:sldId id="372" r:id="rId76"/>
    <p:sldId id="346" r:id="rId77"/>
    <p:sldId id="373" r:id="rId78"/>
    <p:sldId id="330" r:id="rId79"/>
    <p:sldId id="374" r:id="rId80"/>
    <p:sldId id="274" r:id="rId81"/>
    <p:sldId id="375" r:id="rId82"/>
    <p:sldId id="454" r:id="rId83"/>
    <p:sldId id="455" r:id="rId84"/>
    <p:sldId id="314" r:id="rId85"/>
    <p:sldId id="458" r:id="rId86"/>
    <p:sldId id="275" r:id="rId87"/>
    <p:sldId id="377" r:id="rId88"/>
    <p:sldId id="453" r:id="rId89"/>
    <p:sldId id="459" r:id="rId90"/>
    <p:sldId id="276" r:id="rId91"/>
    <p:sldId id="378" r:id="rId92"/>
    <p:sldId id="277" r:id="rId93"/>
    <p:sldId id="379" r:id="rId94"/>
    <p:sldId id="380" r:id="rId95"/>
    <p:sldId id="278" r:id="rId96"/>
    <p:sldId id="381" r:id="rId97"/>
    <p:sldId id="347" r:id="rId98"/>
    <p:sldId id="279" r:id="rId99"/>
    <p:sldId id="382" r:id="rId100"/>
    <p:sldId id="460" r:id="rId101"/>
    <p:sldId id="461" r:id="rId102"/>
    <p:sldId id="281" r:id="rId103"/>
    <p:sldId id="383" r:id="rId104"/>
    <p:sldId id="462" r:id="rId105"/>
    <p:sldId id="463" r:id="rId106"/>
    <p:sldId id="316" r:id="rId107"/>
    <p:sldId id="385" r:id="rId108"/>
    <p:sldId id="282" r:id="rId109"/>
    <p:sldId id="386" r:id="rId110"/>
    <p:sldId id="315" r:id="rId111"/>
    <p:sldId id="387" r:id="rId112"/>
    <p:sldId id="283" r:id="rId113"/>
    <p:sldId id="388" r:id="rId114"/>
    <p:sldId id="295" r:id="rId115"/>
    <p:sldId id="389" r:id="rId116"/>
    <p:sldId id="424" r:id="rId117"/>
    <p:sldId id="444" r:id="rId118"/>
    <p:sldId id="426" r:id="rId119"/>
    <p:sldId id="445" r:id="rId120"/>
    <p:sldId id="428" r:id="rId121"/>
    <p:sldId id="429" r:id="rId122"/>
    <p:sldId id="430" r:id="rId123"/>
    <p:sldId id="431" r:id="rId124"/>
    <p:sldId id="432" r:id="rId125"/>
    <p:sldId id="433" r:id="rId126"/>
    <p:sldId id="434" r:id="rId127"/>
    <p:sldId id="435" r:id="rId128"/>
    <p:sldId id="436" r:id="rId129"/>
    <p:sldId id="437" r:id="rId130"/>
    <p:sldId id="438" r:id="rId131"/>
    <p:sldId id="439" r:id="rId132"/>
    <p:sldId id="440" r:id="rId133"/>
    <p:sldId id="441" r:id="rId1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4660"/>
  </p:normalViewPr>
  <p:slideViewPr>
    <p:cSldViewPr>
      <p:cViewPr varScale="1">
        <p:scale>
          <a:sx n="39" d="100"/>
          <a:sy n="39" d="100"/>
        </p:scale>
        <p:origin x="-1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552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553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553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7F9DBC08-44B7-4936-A32C-4FDE1F4C8F7D}" type="slidenum">
              <a:rPr lang="en-US"/>
              <a:pPr/>
              <a:t>‹#›</a:t>
            </a:fld>
            <a:endParaRPr lang="en-US"/>
          </a:p>
        </p:txBody>
      </p:sp>
    </p:spTree>
    <p:extLst>
      <p:ext uri="{BB962C8B-B14F-4D97-AF65-F5344CB8AC3E}">
        <p14:creationId xmlns:p14="http://schemas.microsoft.com/office/powerpoint/2010/main" val="17752860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9DBC08-44B7-4936-A32C-4FDE1F4C8F7D}" type="slidenum">
              <a:rPr lang="en-US" smtClean="0"/>
              <a:pPr/>
              <a:t>1</a:t>
            </a:fld>
            <a:endParaRPr lang="en-US"/>
          </a:p>
        </p:txBody>
      </p:sp>
    </p:spTree>
    <p:extLst>
      <p:ext uri="{BB962C8B-B14F-4D97-AF65-F5344CB8AC3E}">
        <p14:creationId xmlns:p14="http://schemas.microsoft.com/office/powerpoint/2010/main" val="2611117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12</a:t>
            </a:fld>
            <a:endParaRPr lang="en-US"/>
          </a:p>
        </p:txBody>
      </p:sp>
    </p:spTree>
    <p:extLst>
      <p:ext uri="{BB962C8B-B14F-4D97-AF65-F5344CB8AC3E}">
        <p14:creationId xmlns:p14="http://schemas.microsoft.com/office/powerpoint/2010/main" val="323595135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122</a:t>
            </a:fld>
            <a:endParaRPr lang="en-US"/>
          </a:p>
        </p:txBody>
      </p:sp>
    </p:spTree>
    <p:extLst>
      <p:ext uri="{BB962C8B-B14F-4D97-AF65-F5344CB8AC3E}">
        <p14:creationId xmlns:p14="http://schemas.microsoft.com/office/powerpoint/2010/main" val="14799999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123</a:t>
            </a:fld>
            <a:endParaRPr lang="en-US"/>
          </a:p>
        </p:txBody>
      </p:sp>
    </p:spTree>
    <p:extLst>
      <p:ext uri="{BB962C8B-B14F-4D97-AF65-F5344CB8AC3E}">
        <p14:creationId xmlns:p14="http://schemas.microsoft.com/office/powerpoint/2010/main" val="110018800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124</a:t>
            </a:fld>
            <a:endParaRPr lang="en-US"/>
          </a:p>
        </p:txBody>
      </p:sp>
    </p:spTree>
    <p:extLst>
      <p:ext uri="{BB962C8B-B14F-4D97-AF65-F5344CB8AC3E}">
        <p14:creationId xmlns:p14="http://schemas.microsoft.com/office/powerpoint/2010/main" val="414246533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125</a:t>
            </a:fld>
            <a:endParaRPr lang="en-US"/>
          </a:p>
        </p:txBody>
      </p:sp>
    </p:spTree>
    <p:extLst>
      <p:ext uri="{BB962C8B-B14F-4D97-AF65-F5344CB8AC3E}">
        <p14:creationId xmlns:p14="http://schemas.microsoft.com/office/powerpoint/2010/main" val="423931580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126</a:t>
            </a:fld>
            <a:endParaRPr lang="en-US"/>
          </a:p>
        </p:txBody>
      </p:sp>
    </p:spTree>
    <p:extLst>
      <p:ext uri="{BB962C8B-B14F-4D97-AF65-F5344CB8AC3E}">
        <p14:creationId xmlns:p14="http://schemas.microsoft.com/office/powerpoint/2010/main" val="55919044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127</a:t>
            </a:fld>
            <a:endParaRPr lang="en-US"/>
          </a:p>
        </p:txBody>
      </p:sp>
    </p:spTree>
    <p:extLst>
      <p:ext uri="{BB962C8B-B14F-4D97-AF65-F5344CB8AC3E}">
        <p14:creationId xmlns:p14="http://schemas.microsoft.com/office/powerpoint/2010/main" val="397785950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128</a:t>
            </a:fld>
            <a:endParaRPr lang="en-US"/>
          </a:p>
        </p:txBody>
      </p:sp>
    </p:spTree>
    <p:extLst>
      <p:ext uri="{BB962C8B-B14F-4D97-AF65-F5344CB8AC3E}">
        <p14:creationId xmlns:p14="http://schemas.microsoft.com/office/powerpoint/2010/main" val="370043719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129</a:t>
            </a:fld>
            <a:endParaRPr lang="en-US"/>
          </a:p>
        </p:txBody>
      </p:sp>
    </p:spTree>
    <p:extLst>
      <p:ext uri="{BB962C8B-B14F-4D97-AF65-F5344CB8AC3E}">
        <p14:creationId xmlns:p14="http://schemas.microsoft.com/office/powerpoint/2010/main" val="1171009835"/>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130</a:t>
            </a:fld>
            <a:endParaRPr lang="en-US"/>
          </a:p>
        </p:txBody>
      </p:sp>
    </p:spTree>
    <p:extLst>
      <p:ext uri="{BB962C8B-B14F-4D97-AF65-F5344CB8AC3E}">
        <p14:creationId xmlns:p14="http://schemas.microsoft.com/office/powerpoint/2010/main" val="287530382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131</a:t>
            </a:fld>
            <a:endParaRPr lang="en-US"/>
          </a:p>
        </p:txBody>
      </p:sp>
    </p:spTree>
    <p:extLst>
      <p:ext uri="{BB962C8B-B14F-4D97-AF65-F5344CB8AC3E}">
        <p14:creationId xmlns:p14="http://schemas.microsoft.com/office/powerpoint/2010/main" val="4286803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13</a:t>
            </a:fld>
            <a:endParaRPr lang="en-US"/>
          </a:p>
        </p:txBody>
      </p:sp>
    </p:spTree>
    <p:extLst>
      <p:ext uri="{BB962C8B-B14F-4D97-AF65-F5344CB8AC3E}">
        <p14:creationId xmlns:p14="http://schemas.microsoft.com/office/powerpoint/2010/main" val="2913470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B4A063-D03A-46BC-BB6E-71117B4460E3}" type="slidenum">
              <a:rPr lang="en-US" smtClean="0"/>
              <a:pPr/>
              <a:t>16</a:t>
            </a:fld>
            <a:endParaRPr lang="en-US" smtClean="0"/>
          </a:p>
        </p:txBody>
      </p:sp>
    </p:spTree>
    <p:extLst>
      <p:ext uri="{BB962C8B-B14F-4D97-AF65-F5344CB8AC3E}">
        <p14:creationId xmlns:p14="http://schemas.microsoft.com/office/powerpoint/2010/main" val="348207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B4A063-D03A-46BC-BB6E-71117B4460E3}" type="slidenum">
              <a:rPr lang="en-US" smtClean="0"/>
              <a:pPr/>
              <a:t>17</a:t>
            </a:fld>
            <a:endParaRPr lang="en-US" smtClean="0"/>
          </a:p>
        </p:txBody>
      </p:sp>
    </p:spTree>
    <p:extLst>
      <p:ext uri="{BB962C8B-B14F-4D97-AF65-F5344CB8AC3E}">
        <p14:creationId xmlns:p14="http://schemas.microsoft.com/office/powerpoint/2010/main" val="2052521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025B3-BF71-4B7B-AED5-E85656AD4333}" type="slidenum">
              <a:rPr lang="en-US" smtClean="0"/>
              <a:pPr/>
              <a:t>20</a:t>
            </a:fld>
            <a:endParaRPr lang="en-US" smtClean="0"/>
          </a:p>
        </p:txBody>
      </p:sp>
    </p:spTree>
    <p:extLst>
      <p:ext uri="{BB962C8B-B14F-4D97-AF65-F5344CB8AC3E}">
        <p14:creationId xmlns:p14="http://schemas.microsoft.com/office/powerpoint/2010/main" val="962025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9025B3-BF71-4B7B-AED5-E85656AD4333}" type="slidenum">
              <a:rPr lang="en-US" smtClean="0"/>
              <a:pPr/>
              <a:t>21</a:t>
            </a:fld>
            <a:endParaRPr lang="en-US" smtClean="0"/>
          </a:p>
        </p:txBody>
      </p:sp>
    </p:spTree>
    <p:extLst>
      <p:ext uri="{BB962C8B-B14F-4D97-AF65-F5344CB8AC3E}">
        <p14:creationId xmlns:p14="http://schemas.microsoft.com/office/powerpoint/2010/main" val="3354704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11D54A-8079-457C-A3A2-8260B28CFCE1}" type="slidenum">
              <a:rPr lang="en-US" smtClean="0"/>
              <a:pPr/>
              <a:t>24</a:t>
            </a:fld>
            <a:endParaRPr lang="en-US" smtClean="0"/>
          </a:p>
        </p:txBody>
      </p:sp>
    </p:spTree>
    <p:extLst>
      <p:ext uri="{BB962C8B-B14F-4D97-AF65-F5344CB8AC3E}">
        <p14:creationId xmlns:p14="http://schemas.microsoft.com/office/powerpoint/2010/main" val="1035947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11D54A-8079-457C-A3A2-8260B28CFCE1}" type="slidenum">
              <a:rPr lang="en-US" smtClean="0"/>
              <a:pPr/>
              <a:t>25</a:t>
            </a:fld>
            <a:endParaRPr lang="en-US" smtClean="0"/>
          </a:p>
        </p:txBody>
      </p:sp>
    </p:spTree>
    <p:extLst>
      <p:ext uri="{BB962C8B-B14F-4D97-AF65-F5344CB8AC3E}">
        <p14:creationId xmlns:p14="http://schemas.microsoft.com/office/powerpoint/2010/main" val="3378236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8AFAB3-A2D3-4BCA-A2F9-B420E8B7F34B}" type="slidenum">
              <a:rPr lang="en-US" smtClean="0"/>
              <a:pPr/>
              <a:t>26</a:t>
            </a:fld>
            <a:endParaRPr lang="en-US" smtClean="0"/>
          </a:p>
        </p:txBody>
      </p:sp>
    </p:spTree>
    <p:extLst>
      <p:ext uri="{BB962C8B-B14F-4D97-AF65-F5344CB8AC3E}">
        <p14:creationId xmlns:p14="http://schemas.microsoft.com/office/powerpoint/2010/main" val="3384257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8AFAB3-A2D3-4BCA-A2F9-B420E8B7F34B}" type="slidenum">
              <a:rPr lang="en-US" smtClean="0"/>
              <a:pPr/>
              <a:t>27</a:t>
            </a:fld>
            <a:endParaRPr lang="en-US" smtClean="0"/>
          </a:p>
        </p:txBody>
      </p:sp>
    </p:spTree>
    <p:extLst>
      <p:ext uri="{BB962C8B-B14F-4D97-AF65-F5344CB8AC3E}">
        <p14:creationId xmlns:p14="http://schemas.microsoft.com/office/powerpoint/2010/main" val="338425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2</a:t>
            </a:fld>
            <a:endParaRPr lang="en-US"/>
          </a:p>
        </p:txBody>
      </p:sp>
    </p:spTree>
    <p:extLst>
      <p:ext uri="{BB962C8B-B14F-4D97-AF65-F5344CB8AC3E}">
        <p14:creationId xmlns:p14="http://schemas.microsoft.com/office/powerpoint/2010/main" val="1776138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589B3F-7810-4820-A030-1A829E89DF17}" type="slidenum">
              <a:rPr lang="en-US" smtClean="0"/>
              <a:pPr/>
              <a:t>28</a:t>
            </a:fld>
            <a:endParaRPr lang="en-US" smtClean="0"/>
          </a:p>
        </p:txBody>
      </p:sp>
    </p:spTree>
    <p:extLst>
      <p:ext uri="{BB962C8B-B14F-4D97-AF65-F5344CB8AC3E}">
        <p14:creationId xmlns:p14="http://schemas.microsoft.com/office/powerpoint/2010/main" val="32173517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589B3F-7810-4820-A030-1A829E89DF17}" type="slidenum">
              <a:rPr lang="en-US" smtClean="0"/>
              <a:pPr/>
              <a:t>29</a:t>
            </a:fld>
            <a:endParaRPr lang="en-US" smtClean="0"/>
          </a:p>
        </p:txBody>
      </p:sp>
    </p:spTree>
    <p:extLst>
      <p:ext uri="{BB962C8B-B14F-4D97-AF65-F5344CB8AC3E}">
        <p14:creationId xmlns:p14="http://schemas.microsoft.com/office/powerpoint/2010/main" val="3445152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30</a:t>
            </a:fld>
            <a:endParaRPr lang="en-US"/>
          </a:p>
        </p:txBody>
      </p:sp>
    </p:spTree>
    <p:extLst>
      <p:ext uri="{BB962C8B-B14F-4D97-AF65-F5344CB8AC3E}">
        <p14:creationId xmlns:p14="http://schemas.microsoft.com/office/powerpoint/2010/main" val="3890568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31</a:t>
            </a:fld>
            <a:endParaRPr lang="en-US"/>
          </a:p>
        </p:txBody>
      </p:sp>
    </p:spTree>
    <p:extLst>
      <p:ext uri="{BB962C8B-B14F-4D97-AF65-F5344CB8AC3E}">
        <p14:creationId xmlns:p14="http://schemas.microsoft.com/office/powerpoint/2010/main" val="284664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70BE1-AF11-4DA9-8E1D-7F96E38CB1DF}" type="slidenum">
              <a:rPr lang="en-US" smtClean="0"/>
              <a:pPr/>
              <a:t>32</a:t>
            </a:fld>
            <a:endParaRPr lang="en-US" smtClean="0"/>
          </a:p>
        </p:txBody>
      </p:sp>
    </p:spTree>
    <p:extLst>
      <p:ext uri="{BB962C8B-B14F-4D97-AF65-F5344CB8AC3E}">
        <p14:creationId xmlns:p14="http://schemas.microsoft.com/office/powerpoint/2010/main" val="13520774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70BE1-AF11-4DA9-8E1D-7F96E38CB1DF}" type="slidenum">
              <a:rPr lang="en-US" smtClean="0"/>
              <a:pPr/>
              <a:t>33</a:t>
            </a:fld>
            <a:endParaRPr lang="en-US" smtClean="0"/>
          </a:p>
        </p:txBody>
      </p:sp>
    </p:spTree>
    <p:extLst>
      <p:ext uri="{BB962C8B-B14F-4D97-AF65-F5344CB8AC3E}">
        <p14:creationId xmlns:p14="http://schemas.microsoft.com/office/powerpoint/2010/main" val="2967250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549F5-2280-4B87-9779-E7CEC91A6BA3}" type="slidenum">
              <a:rPr lang="en-US" smtClean="0"/>
              <a:pPr/>
              <a:t>34</a:t>
            </a:fld>
            <a:endParaRPr lang="en-US" smtClean="0"/>
          </a:p>
        </p:txBody>
      </p:sp>
    </p:spTree>
    <p:extLst>
      <p:ext uri="{BB962C8B-B14F-4D97-AF65-F5344CB8AC3E}">
        <p14:creationId xmlns:p14="http://schemas.microsoft.com/office/powerpoint/2010/main" val="1889046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A549F5-2280-4B87-9779-E7CEC91A6BA3}" type="slidenum">
              <a:rPr lang="en-US" smtClean="0"/>
              <a:pPr/>
              <a:t>35</a:t>
            </a:fld>
            <a:endParaRPr lang="en-US" smtClean="0"/>
          </a:p>
        </p:txBody>
      </p:sp>
    </p:spTree>
    <p:extLst>
      <p:ext uri="{BB962C8B-B14F-4D97-AF65-F5344CB8AC3E}">
        <p14:creationId xmlns:p14="http://schemas.microsoft.com/office/powerpoint/2010/main" val="177187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D618B9-BF00-441F-A2F1-E5A9FAAE4D99}" type="slidenum">
              <a:rPr lang="en-US"/>
              <a:pPr/>
              <a:t>36</a:t>
            </a:fld>
            <a:endParaRPr lang="en-US"/>
          </a:p>
        </p:txBody>
      </p:sp>
      <p:sp>
        <p:nvSpPr>
          <p:cNvPr id="56322" name="Rectangle 2"/>
          <p:cNvSpPr>
            <a:spLocks noGrp="1" noRot="1" noChangeAspect="1" noChangeArrowheads="1" noTextEdit="1"/>
          </p:cNvSpPr>
          <p:nvPr>
            <p:ph type="sldImg"/>
          </p:nvPr>
        </p:nvSpPr>
        <p:spPr>
          <a:ln>
            <a:noFill/>
          </a:ln>
        </p:spPr>
      </p:sp>
      <p:sp>
        <p:nvSpPr>
          <p:cNvPr id="56323" name="Rectangle 3"/>
          <p:cNvSpPr>
            <a:spLocks noGrp="1" noChangeArrowheads="1"/>
          </p:cNvSpPr>
          <p:nvPr>
            <p:ph type="body" idx="1"/>
          </p:nvPr>
        </p:nvSpPr>
        <p:spPr>
          <a:xfrm>
            <a:off x="974725" y="4560888"/>
            <a:ext cx="5365750" cy="4319587"/>
          </a:xfrm>
          <a:ln/>
        </p:spPr>
        <p:txBody>
          <a:bodyPr/>
          <a:lstStyle/>
          <a:p>
            <a:r>
              <a:rPr lang="en-US"/>
              <a:t>Ch 13-2</a:t>
            </a:r>
          </a:p>
          <a:p>
            <a:endParaRPr lang="en-US"/>
          </a:p>
        </p:txBody>
      </p:sp>
    </p:spTree>
    <p:extLst>
      <p:ext uri="{BB962C8B-B14F-4D97-AF65-F5344CB8AC3E}">
        <p14:creationId xmlns:p14="http://schemas.microsoft.com/office/powerpoint/2010/main" val="29853784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37</a:t>
            </a:fld>
            <a:endParaRPr lang="en-US"/>
          </a:p>
        </p:txBody>
      </p:sp>
    </p:spTree>
    <p:extLst>
      <p:ext uri="{BB962C8B-B14F-4D97-AF65-F5344CB8AC3E}">
        <p14:creationId xmlns:p14="http://schemas.microsoft.com/office/powerpoint/2010/main" val="374116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a:t>
            </a:fld>
            <a:endParaRPr lang="en-US"/>
          </a:p>
        </p:txBody>
      </p:sp>
    </p:spTree>
    <p:extLst>
      <p:ext uri="{BB962C8B-B14F-4D97-AF65-F5344CB8AC3E}">
        <p14:creationId xmlns:p14="http://schemas.microsoft.com/office/powerpoint/2010/main" val="17317888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38</a:t>
            </a:fld>
            <a:endParaRPr lang="en-US"/>
          </a:p>
        </p:txBody>
      </p:sp>
    </p:spTree>
    <p:extLst>
      <p:ext uri="{BB962C8B-B14F-4D97-AF65-F5344CB8AC3E}">
        <p14:creationId xmlns:p14="http://schemas.microsoft.com/office/powerpoint/2010/main" val="12332100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39</a:t>
            </a:fld>
            <a:endParaRPr lang="en-US"/>
          </a:p>
        </p:txBody>
      </p:sp>
    </p:spTree>
    <p:extLst>
      <p:ext uri="{BB962C8B-B14F-4D97-AF65-F5344CB8AC3E}">
        <p14:creationId xmlns:p14="http://schemas.microsoft.com/office/powerpoint/2010/main" val="1266323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42</a:t>
            </a:fld>
            <a:endParaRPr lang="en-US"/>
          </a:p>
        </p:txBody>
      </p:sp>
    </p:spTree>
    <p:extLst>
      <p:ext uri="{BB962C8B-B14F-4D97-AF65-F5344CB8AC3E}">
        <p14:creationId xmlns:p14="http://schemas.microsoft.com/office/powerpoint/2010/main" val="33518719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43</a:t>
            </a:fld>
            <a:endParaRPr lang="en-US"/>
          </a:p>
        </p:txBody>
      </p:sp>
    </p:spTree>
    <p:extLst>
      <p:ext uri="{BB962C8B-B14F-4D97-AF65-F5344CB8AC3E}">
        <p14:creationId xmlns:p14="http://schemas.microsoft.com/office/powerpoint/2010/main" val="36284001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44</a:t>
            </a:fld>
            <a:endParaRPr lang="en-US"/>
          </a:p>
        </p:txBody>
      </p:sp>
    </p:spTree>
    <p:extLst>
      <p:ext uri="{BB962C8B-B14F-4D97-AF65-F5344CB8AC3E}">
        <p14:creationId xmlns:p14="http://schemas.microsoft.com/office/powerpoint/2010/main" val="4077844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45</a:t>
            </a:fld>
            <a:endParaRPr lang="en-US"/>
          </a:p>
        </p:txBody>
      </p:sp>
    </p:spTree>
    <p:extLst>
      <p:ext uri="{BB962C8B-B14F-4D97-AF65-F5344CB8AC3E}">
        <p14:creationId xmlns:p14="http://schemas.microsoft.com/office/powerpoint/2010/main" val="1956950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46</a:t>
            </a:fld>
            <a:endParaRPr lang="en-US"/>
          </a:p>
        </p:txBody>
      </p:sp>
    </p:spTree>
    <p:extLst>
      <p:ext uri="{BB962C8B-B14F-4D97-AF65-F5344CB8AC3E}">
        <p14:creationId xmlns:p14="http://schemas.microsoft.com/office/powerpoint/2010/main" val="40931348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47</a:t>
            </a:fld>
            <a:endParaRPr lang="en-US"/>
          </a:p>
        </p:txBody>
      </p:sp>
    </p:spTree>
    <p:extLst>
      <p:ext uri="{BB962C8B-B14F-4D97-AF65-F5344CB8AC3E}">
        <p14:creationId xmlns:p14="http://schemas.microsoft.com/office/powerpoint/2010/main" val="976206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48</a:t>
            </a:fld>
            <a:endParaRPr lang="en-US"/>
          </a:p>
        </p:txBody>
      </p:sp>
    </p:spTree>
    <p:extLst>
      <p:ext uri="{BB962C8B-B14F-4D97-AF65-F5344CB8AC3E}">
        <p14:creationId xmlns:p14="http://schemas.microsoft.com/office/powerpoint/2010/main" val="34544368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49</a:t>
            </a:fld>
            <a:endParaRPr lang="en-US"/>
          </a:p>
        </p:txBody>
      </p:sp>
    </p:spTree>
    <p:extLst>
      <p:ext uri="{BB962C8B-B14F-4D97-AF65-F5344CB8AC3E}">
        <p14:creationId xmlns:p14="http://schemas.microsoft.com/office/powerpoint/2010/main" val="230901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596B18-15FF-474A-9127-43863DD71808}" type="slidenum">
              <a:rPr lang="en-US" smtClean="0"/>
              <a:pPr/>
              <a:t>4</a:t>
            </a:fld>
            <a:endParaRPr lang="en-US" smtClean="0"/>
          </a:p>
        </p:txBody>
      </p:sp>
    </p:spTree>
    <p:extLst>
      <p:ext uri="{BB962C8B-B14F-4D97-AF65-F5344CB8AC3E}">
        <p14:creationId xmlns:p14="http://schemas.microsoft.com/office/powerpoint/2010/main" val="20992362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50</a:t>
            </a:fld>
            <a:endParaRPr lang="en-US"/>
          </a:p>
        </p:txBody>
      </p:sp>
    </p:spTree>
    <p:extLst>
      <p:ext uri="{BB962C8B-B14F-4D97-AF65-F5344CB8AC3E}">
        <p14:creationId xmlns:p14="http://schemas.microsoft.com/office/powerpoint/2010/main" val="13986335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51</a:t>
            </a:fld>
            <a:endParaRPr lang="en-US"/>
          </a:p>
        </p:txBody>
      </p:sp>
    </p:spTree>
    <p:extLst>
      <p:ext uri="{BB962C8B-B14F-4D97-AF65-F5344CB8AC3E}">
        <p14:creationId xmlns:p14="http://schemas.microsoft.com/office/powerpoint/2010/main" val="39223763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AD275-20C4-40AB-BC06-3F3A3AC01530}" type="slidenum">
              <a:rPr lang="en-US" smtClean="0"/>
              <a:pPr/>
              <a:t>52</a:t>
            </a:fld>
            <a:endParaRPr lang="en-US"/>
          </a:p>
        </p:txBody>
      </p:sp>
    </p:spTree>
    <p:extLst>
      <p:ext uri="{BB962C8B-B14F-4D97-AF65-F5344CB8AC3E}">
        <p14:creationId xmlns:p14="http://schemas.microsoft.com/office/powerpoint/2010/main" val="34100238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AD275-20C4-40AB-BC06-3F3A3AC01530}" type="slidenum">
              <a:rPr lang="en-US" smtClean="0"/>
              <a:pPr/>
              <a:t>53</a:t>
            </a:fld>
            <a:endParaRPr lang="en-US"/>
          </a:p>
        </p:txBody>
      </p:sp>
    </p:spTree>
    <p:extLst>
      <p:ext uri="{BB962C8B-B14F-4D97-AF65-F5344CB8AC3E}">
        <p14:creationId xmlns:p14="http://schemas.microsoft.com/office/powerpoint/2010/main" val="21075374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54</a:t>
            </a:fld>
            <a:endParaRPr lang="en-US"/>
          </a:p>
        </p:txBody>
      </p:sp>
    </p:spTree>
    <p:extLst>
      <p:ext uri="{BB962C8B-B14F-4D97-AF65-F5344CB8AC3E}">
        <p14:creationId xmlns:p14="http://schemas.microsoft.com/office/powerpoint/2010/main" val="33975952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55</a:t>
            </a:fld>
            <a:endParaRPr lang="en-US"/>
          </a:p>
        </p:txBody>
      </p:sp>
    </p:spTree>
    <p:extLst>
      <p:ext uri="{BB962C8B-B14F-4D97-AF65-F5344CB8AC3E}">
        <p14:creationId xmlns:p14="http://schemas.microsoft.com/office/powerpoint/2010/main" val="659973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56</a:t>
            </a:fld>
            <a:endParaRPr lang="en-US"/>
          </a:p>
        </p:txBody>
      </p:sp>
    </p:spTree>
    <p:extLst>
      <p:ext uri="{BB962C8B-B14F-4D97-AF65-F5344CB8AC3E}">
        <p14:creationId xmlns:p14="http://schemas.microsoft.com/office/powerpoint/2010/main" val="42489025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57</a:t>
            </a:fld>
            <a:endParaRPr lang="en-US"/>
          </a:p>
        </p:txBody>
      </p:sp>
    </p:spTree>
    <p:extLst>
      <p:ext uri="{BB962C8B-B14F-4D97-AF65-F5344CB8AC3E}">
        <p14:creationId xmlns:p14="http://schemas.microsoft.com/office/powerpoint/2010/main" val="32787669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58</a:t>
            </a:fld>
            <a:endParaRPr lang="en-US"/>
          </a:p>
        </p:txBody>
      </p:sp>
    </p:spTree>
    <p:extLst>
      <p:ext uri="{BB962C8B-B14F-4D97-AF65-F5344CB8AC3E}">
        <p14:creationId xmlns:p14="http://schemas.microsoft.com/office/powerpoint/2010/main" val="25167164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59</a:t>
            </a:fld>
            <a:endParaRPr lang="en-US"/>
          </a:p>
        </p:txBody>
      </p:sp>
    </p:spTree>
    <p:extLst>
      <p:ext uri="{BB962C8B-B14F-4D97-AF65-F5344CB8AC3E}">
        <p14:creationId xmlns:p14="http://schemas.microsoft.com/office/powerpoint/2010/main" val="2962313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596B18-15FF-474A-9127-43863DD71808}" type="slidenum">
              <a:rPr lang="en-US" smtClean="0"/>
              <a:pPr/>
              <a:t>5</a:t>
            </a:fld>
            <a:endParaRPr lang="en-US" smtClean="0"/>
          </a:p>
        </p:txBody>
      </p:sp>
    </p:spTree>
    <p:extLst>
      <p:ext uri="{BB962C8B-B14F-4D97-AF65-F5344CB8AC3E}">
        <p14:creationId xmlns:p14="http://schemas.microsoft.com/office/powerpoint/2010/main" val="5756813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60</a:t>
            </a:fld>
            <a:endParaRPr lang="en-US"/>
          </a:p>
        </p:txBody>
      </p:sp>
    </p:spTree>
    <p:extLst>
      <p:ext uri="{BB962C8B-B14F-4D97-AF65-F5344CB8AC3E}">
        <p14:creationId xmlns:p14="http://schemas.microsoft.com/office/powerpoint/2010/main" val="19020338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61</a:t>
            </a:fld>
            <a:endParaRPr lang="en-US"/>
          </a:p>
        </p:txBody>
      </p:sp>
    </p:spTree>
    <p:extLst>
      <p:ext uri="{BB962C8B-B14F-4D97-AF65-F5344CB8AC3E}">
        <p14:creationId xmlns:p14="http://schemas.microsoft.com/office/powerpoint/2010/main" val="39569659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62</a:t>
            </a:fld>
            <a:endParaRPr lang="en-US"/>
          </a:p>
        </p:txBody>
      </p:sp>
    </p:spTree>
    <p:extLst>
      <p:ext uri="{BB962C8B-B14F-4D97-AF65-F5344CB8AC3E}">
        <p14:creationId xmlns:p14="http://schemas.microsoft.com/office/powerpoint/2010/main" val="364947431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63</a:t>
            </a:fld>
            <a:endParaRPr lang="en-US"/>
          </a:p>
        </p:txBody>
      </p:sp>
    </p:spTree>
    <p:extLst>
      <p:ext uri="{BB962C8B-B14F-4D97-AF65-F5344CB8AC3E}">
        <p14:creationId xmlns:p14="http://schemas.microsoft.com/office/powerpoint/2010/main" val="11322083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64</a:t>
            </a:fld>
            <a:endParaRPr lang="en-US"/>
          </a:p>
        </p:txBody>
      </p:sp>
    </p:spTree>
    <p:extLst>
      <p:ext uri="{BB962C8B-B14F-4D97-AF65-F5344CB8AC3E}">
        <p14:creationId xmlns:p14="http://schemas.microsoft.com/office/powerpoint/2010/main" val="33990011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65</a:t>
            </a:fld>
            <a:endParaRPr lang="en-US"/>
          </a:p>
        </p:txBody>
      </p:sp>
    </p:spTree>
    <p:extLst>
      <p:ext uri="{BB962C8B-B14F-4D97-AF65-F5344CB8AC3E}">
        <p14:creationId xmlns:p14="http://schemas.microsoft.com/office/powerpoint/2010/main" val="12887042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66</a:t>
            </a:fld>
            <a:endParaRPr lang="en-US"/>
          </a:p>
        </p:txBody>
      </p:sp>
    </p:spTree>
    <p:extLst>
      <p:ext uri="{BB962C8B-B14F-4D97-AF65-F5344CB8AC3E}">
        <p14:creationId xmlns:p14="http://schemas.microsoft.com/office/powerpoint/2010/main" val="297296326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67</a:t>
            </a:fld>
            <a:endParaRPr lang="en-US"/>
          </a:p>
        </p:txBody>
      </p:sp>
    </p:spTree>
    <p:extLst>
      <p:ext uri="{BB962C8B-B14F-4D97-AF65-F5344CB8AC3E}">
        <p14:creationId xmlns:p14="http://schemas.microsoft.com/office/powerpoint/2010/main" val="32560537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68</a:t>
            </a:fld>
            <a:endParaRPr lang="en-US"/>
          </a:p>
        </p:txBody>
      </p:sp>
    </p:spTree>
    <p:extLst>
      <p:ext uri="{BB962C8B-B14F-4D97-AF65-F5344CB8AC3E}">
        <p14:creationId xmlns:p14="http://schemas.microsoft.com/office/powerpoint/2010/main" val="4717661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69</a:t>
            </a:fld>
            <a:endParaRPr lang="en-US"/>
          </a:p>
        </p:txBody>
      </p:sp>
    </p:spTree>
    <p:extLst>
      <p:ext uri="{BB962C8B-B14F-4D97-AF65-F5344CB8AC3E}">
        <p14:creationId xmlns:p14="http://schemas.microsoft.com/office/powerpoint/2010/main" val="4105571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7BD21-69DF-414B-AB53-F8F956684356}" type="slidenum">
              <a:rPr lang="en-US" smtClean="0"/>
              <a:pPr/>
              <a:t>6</a:t>
            </a:fld>
            <a:endParaRPr lang="en-US" smtClean="0"/>
          </a:p>
        </p:txBody>
      </p:sp>
    </p:spTree>
    <p:extLst>
      <p:ext uri="{BB962C8B-B14F-4D97-AF65-F5344CB8AC3E}">
        <p14:creationId xmlns:p14="http://schemas.microsoft.com/office/powerpoint/2010/main" val="14536199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70</a:t>
            </a:fld>
            <a:endParaRPr lang="en-US"/>
          </a:p>
        </p:txBody>
      </p:sp>
    </p:spTree>
    <p:extLst>
      <p:ext uri="{BB962C8B-B14F-4D97-AF65-F5344CB8AC3E}">
        <p14:creationId xmlns:p14="http://schemas.microsoft.com/office/powerpoint/2010/main" val="21975068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71</a:t>
            </a:fld>
            <a:endParaRPr lang="en-US"/>
          </a:p>
        </p:txBody>
      </p:sp>
    </p:spTree>
    <p:extLst>
      <p:ext uri="{BB962C8B-B14F-4D97-AF65-F5344CB8AC3E}">
        <p14:creationId xmlns:p14="http://schemas.microsoft.com/office/powerpoint/2010/main" val="40396652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72</a:t>
            </a:fld>
            <a:endParaRPr lang="en-US"/>
          </a:p>
        </p:txBody>
      </p:sp>
    </p:spTree>
    <p:extLst>
      <p:ext uri="{BB962C8B-B14F-4D97-AF65-F5344CB8AC3E}">
        <p14:creationId xmlns:p14="http://schemas.microsoft.com/office/powerpoint/2010/main" val="11306945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73</a:t>
            </a:fld>
            <a:endParaRPr lang="en-US"/>
          </a:p>
        </p:txBody>
      </p:sp>
    </p:spTree>
    <p:extLst>
      <p:ext uri="{BB962C8B-B14F-4D97-AF65-F5344CB8AC3E}">
        <p14:creationId xmlns:p14="http://schemas.microsoft.com/office/powerpoint/2010/main" val="402475267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74</a:t>
            </a:fld>
            <a:endParaRPr lang="en-US"/>
          </a:p>
        </p:txBody>
      </p:sp>
    </p:spTree>
    <p:extLst>
      <p:ext uri="{BB962C8B-B14F-4D97-AF65-F5344CB8AC3E}">
        <p14:creationId xmlns:p14="http://schemas.microsoft.com/office/powerpoint/2010/main" val="250357033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75</a:t>
            </a:fld>
            <a:endParaRPr lang="en-US"/>
          </a:p>
        </p:txBody>
      </p:sp>
    </p:spTree>
    <p:extLst>
      <p:ext uri="{BB962C8B-B14F-4D97-AF65-F5344CB8AC3E}">
        <p14:creationId xmlns:p14="http://schemas.microsoft.com/office/powerpoint/2010/main" val="251472387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76</a:t>
            </a:fld>
            <a:endParaRPr lang="en-US"/>
          </a:p>
        </p:txBody>
      </p:sp>
    </p:spTree>
    <p:extLst>
      <p:ext uri="{BB962C8B-B14F-4D97-AF65-F5344CB8AC3E}">
        <p14:creationId xmlns:p14="http://schemas.microsoft.com/office/powerpoint/2010/main" val="11575406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77</a:t>
            </a:fld>
            <a:endParaRPr lang="en-US"/>
          </a:p>
        </p:txBody>
      </p:sp>
    </p:spTree>
    <p:extLst>
      <p:ext uri="{BB962C8B-B14F-4D97-AF65-F5344CB8AC3E}">
        <p14:creationId xmlns:p14="http://schemas.microsoft.com/office/powerpoint/2010/main" val="247083041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AD275-20C4-40AB-BC06-3F3A3AC01530}" type="slidenum">
              <a:rPr lang="en-US" smtClean="0"/>
              <a:pPr/>
              <a:t>78</a:t>
            </a:fld>
            <a:endParaRPr lang="en-US"/>
          </a:p>
        </p:txBody>
      </p:sp>
    </p:spTree>
    <p:extLst>
      <p:ext uri="{BB962C8B-B14F-4D97-AF65-F5344CB8AC3E}">
        <p14:creationId xmlns:p14="http://schemas.microsoft.com/office/powerpoint/2010/main" val="259231434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6AD275-20C4-40AB-BC06-3F3A3AC01530}" type="slidenum">
              <a:rPr lang="en-US" smtClean="0"/>
              <a:pPr/>
              <a:t>79</a:t>
            </a:fld>
            <a:endParaRPr lang="en-US"/>
          </a:p>
        </p:txBody>
      </p:sp>
    </p:spTree>
    <p:extLst>
      <p:ext uri="{BB962C8B-B14F-4D97-AF65-F5344CB8AC3E}">
        <p14:creationId xmlns:p14="http://schemas.microsoft.com/office/powerpoint/2010/main" val="2536660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7BD21-69DF-414B-AB53-F8F956684356}" type="slidenum">
              <a:rPr lang="en-US" smtClean="0"/>
              <a:pPr/>
              <a:t>7</a:t>
            </a:fld>
            <a:endParaRPr lang="en-US" smtClean="0"/>
          </a:p>
        </p:txBody>
      </p:sp>
    </p:spTree>
    <p:extLst>
      <p:ext uri="{BB962C8B-B14F-4D97-AF65-F5344CB8AC3E}">
        <p14:creationId xmlns:p14="http://schemas.microsoft.com/office/powerpoint/2010/main" val="409960477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80</a:t>
            </a:fld>
            <a:endParaRPr lang="en-US"/>
          </a:p>
        </p:txBody>
      </p:sp>
    </p:spTree>
    <p:extLst>
      <p:ext uri="{BB962C8B-B14F-4D97-AF65-F5344CB8AC3E}">
        <p14:creationId xmlns:p14="http://schemas.microsoft.com/office/powerpoint/2010/main" val="212905577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81</a:t>
            </a:fld>
            <a:endParaRPr lang="en-US"/>
          </a:p>
        </p:txBody>
      </p:sp>
    </p:spTree>
    <p:extLst>
      <p:ext uri="{BB962C8B-B14F-4D97-AF65-F5344CB8AC3E}">
        <p14:creationId xmlns:p14="http://schemas.microsoft.com/office/powerpoint/2010/main" val="372768962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84</a:t>
            </a:fld>
            <a:endParaRPr lang="en-US"/>
          </a:p>
        </p:txBody>
      </p:sp>
    </p:spTree>
    <p:extLst>
      <p:ext uri="{BB962C8B-B14F-4D97-AF65-F5344CB8AC3E}">
        <p14:creationId xmlns:p14="http://schemas.microsoft.com/office/powerpoint/2010/main" val="290603955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85</a:t>
            </a:fld>
            <a:endParaRPr lang="en-US"/>
          </a:p>
        </p:txBody>
      </p:sp>
    </p:spTree>
    <p:extLst>
      <p:ext uri="{BB962C8B-B14F-4D97-AF65-F5344CB8AC3E}">
        <p14:creationId xmlns:p14="http://schemas.microsoft.com/office/powerpoint/2010/main" val="290603955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86</a:t>
            </a:fld>
            <a:endParaRPr lang="en-US"/>
          </a:p>
        </p:txBody>
      </p:sp>
    </p:spTree>
    <p:extLst>
      <p:ext uri="{BB962C8B-B14F-4D97-AF65-F5344CB8AC3E}">
        <p14:creationId xmlns:p14="http://schemas.microsoft.com/office/powerpoint/2010/main" val="414995478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87</a:t>
            </a:fld>
            <a:endParaRPr lang="en-US"/>
          </a:p>
        </p:txBody>
      </p:sp>
    </p:spTree>
    <p:extLst>
      <p:ext uri="{BB962C8B-B14F-4D97-AF65-F5344CB8AC3E}">
        <p14:creationId xmlns:p14="http://schemas.microsoft.com/office/powerpoint/2010/main" val="284209902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90</a:t>
            </a:fld>
            <a:endParaRPr lang="en-US"/>
          </a:p>
        </p:txBody>
      </p:sp>
    </p:spTree>
    <p:extLst>
      <p:ext uri="{BB962C8B-B14F-4D97-AF65-F5344CB8AC3E}">
        <p14:creationId xmlns:p14="http://schemas.microsoft.com/office/powerpoint/2010/main" val="362302195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91</a:t>
            </a:fld>
            <a:endParaRPr lang="en-US"/>
          </a:p>
        </p:txBody>
      </p:sp>
    </p:spTree>
    <p:extLst>
      <p:ext uri="{BB962C8B-B14F-4D97-AF65-F5344CB8AC3E}">
        <p14:creationId xmlns:p14="http://schemas.microsoft.com/office/powerpoint/2010/main" val="15713054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92</a:t>
            </a:fld>
            <a:endParaRPr lang="en-US"/>
          </a:p>
        </p:txBody>
      </p:sp>
    </p:spTree>
    <p:extLst>
      <p:ext uri="{BB962C8B-B14F-4D97-AF65-F5344CB8AC3E}">
        <p14:creationId xmlns:p14="http://schemas.microsoft.com/office/powerpoint/2010/main" val="106037818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93</a:t>
            </a:fld>
            <a:endParaRPr lang="en-US"/>
          </a:p>
        </p:txBody>
      </p:sp>
    </p:spTree>
    <p:extLst>
      <p:ext uri="{BB962C8B-B14F-4D97-AF65-F5344CB8AC3E}">
        <p14:creationId xmlns:p14="http://schemas.microsoft.com/office/powerpoint/2010/main" val="160896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F41074-0946-4DA6-BDA1-A65F98A35AC9}" type="slidenum">
              <a:rPr lang="en-US" smtClean="0"/>
              <a:pPr/>
              <a:t>8</a:t>
            </a:fld>
            <a:endParaRPr lang="en-US" smtClean="0"/>
          </a:p>
        </p:txBody>
      </p:sp>
    </p:spTree>
    <p:extLst>
      <p:ext uri="{BB962C8B-B14F-4D97-AF65-F5344CB8AC3E}">
        <p14:creationId xmlns:p14="http://schemas.microsoft.com/office/powerpoint/2010/main" val="12066715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94</a:t>
            </a:fld>
            <a:endParaRPr lang="en-US"/>
          </a:p>
        </p:txBody>
      </p:sp>
    </p:spTree>
    <p:extLst>
      <p:ext uri="{BB962C8B-B14F-4D97-AF65-F5344CB8AC3E}">
        <p14:creationId xmlns:p14="http://schemas.microsoft.com/office/powerpoint/2010/main" val="8984636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95</a:t>
            </a:fld>
            <a:endParaRPr lang="en-US"/>
          </a:p>
        </p:txBody>
      </p:sp>
    </p:spTree>
    <p:extLst>
      <p:ext uri="{BB962C8B-B14F-4D97-AF65-F5344CB8AC3E}">
        <p14:creationId xmlns:p14="http://schemas.microsoft.com/office/powerpoint/2010/main" val="419558562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96</a:t>
            </a:fld>
            <a:endParaRPr lang="en-US"/>
          </a:p>
        </p:txBody>
      </p:sp>
    </p:spTree>
    <p:extLst>
      <p:ext uri="{BB962C8B-B14F-4D97-AF65-F5344CB8AC3E}">
        <p14:creationId xmlns:p14="http://schemas.microsoft.com/office/powerpoint/2010/main" val="23485632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97</a:t>
            </a:fld>
            <a:endParaRPr lang="en-US"/>
          </a:p>
        </p:txBody>
      </p:sp>
    </p:spTree>
    <p:extLst>
      <p:ext uri="{BB962C8B-B14F-4D97-AF65-F5344CB8AC3E}">
        <p14:creationId xmlns:p14="http://schemas.microsoft.com/office/powerpoint/2010/main" val="227342630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98</a:t>
            </a:fld>
            <a:endParaRPr lang="en-US"/>
          </a:p>
        </p:txBody>
      </p:sp>
    </p:spTree>
    <p:extLst>
      <p:ext uri="{BB962C8B-B14F-4D97-AF65-F5344CB8AC3E}">
        <p14:creationId xmlns:p14="http://schemas.microsoft.com/office/powerpoint/2010/main" val="7937011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99</a:t>
            </a:fld>
            <a:endParaRPr lang="en-US"/>
          </a:p>
        </p:txBody>
      </p:sp>
    </p:spTree>
    <p:extLst>
      <p:ext uri="{BB962C8B-B14F-4D97-AF65-F5344CB8AC3E}">
        <p14:creationId xmlns:p14="http://schemas.microsoft.com/office/powerpoint/2010/main" val="304697286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102</a:t>
            </a:fld>
            <a:endParaRPr lang="en-US"/>
          </a:p>
        </p:txBody>
      </p:sp>
    </p:spTree>
    <p:extLst>
      <p:ext uri="{BB962C8B-B14F-4D97-AF65-F5344CB8AC3E}">
        <p14:creationId xmlns:p14="http://schemas.microsoft.com/office/powerpoint/2010/main" val="372436443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103</a:t>
            </a:fld>
            <a:endParaRPr lang="en-US"/>
          </a:p>
        </p:txBody>
      </p:sp>
    </p:spTree>
    <p:extLst>
      <p:ext uri="{BB962C8B-B14F-4D97-AF65-F5344CB8AC3E}">
        <p14:creationId xmlns:p14="http://schemas.microsoft.com/office/powerpoint/2010/main" val="403402136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106</a:t>
            </a:fld>
            <a:endParaRPr lang="en-US"/>
          </a:p>
        </p:txBody>
      </p:sp>
    </p:spTree>
    <p:extLst>
      <p:ext uri="{BB962C8B-B14F-4D97-AF65-F5344CB8AC3E}">
        <p14:creationId xmlns:p14="http://schemas.microsoft.com/office/powerpoint/2010/main" val="356211275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107</a:t>
            </a:fld>
            <a:endParaRPr lang="en-US"/>
          </a:p>
        </p:txBody>
      </p:sp>
    </p:spTree>
    <p:extLst>
      <p:ext uri="{BB962C8B-B14F-4D97-AF65-F5344CB8AC3E}">
        <p14:creationId xmlns:p14="http://schemas.microsoft.com/office/powerpoint/2010/main" val="4289900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F41074-0946-4DA6-BDA1-A65F98A35AC9}" type="slidenum">
              <a:rPr lang="en-US" smtClean="0"/>
              <a:pPr/>
              <a:t>9</a:t>
            </a:fld>
            <a:endParaRPr lang="en-US" smtClean="0"/>
          </a:p>
        </p:txBody>
      </p:sp>
    </p:spTree>
    <p:extLst>
      <p:ext uri="{BB962C8B-B14F-4D97-AF65-F5344CB8AC3E}">
        <p14:creationId xmlns:p14="http://schemas.microsoft.com/office/powerpoint/2010/main" val="274609633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108</a:t>
            </a:fld>
            <a:endParaRPr lang="en-US"/>
          </a:p>
        </p:txBody>
      </p:sp>
    </p:spTree>
    <p:extLst>
      <p:ext uri="{BB962C8B-B14F-4D97-AF65-F5344CB8AC3E}">
        <p14:creationId xmlns:p14="http://schemas.microsoft.com/office/powerpoint/2010/main" val="31245609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109</a:t>
            </a:fld>
            <a:endParaRPr lang="en-US"/>
          </a:p>
        </p:txBody>
      </p:sp>
    </p:spTree>
    <p:extLst>
      <p:ext uri="{BB962C8B-B14F-4D97-AF65-F5344CB8AC3E}">
        <p14:creationId xmlns:p14="http://schemas.microsoft.com/office/powerpoint/2010/main" val="390325297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110</a:t>
            </a:fld>
            <a:endParaRPr lang="en-US"/>
          </a:p>
        </p:txBody>
      </p:sp>
    </p:spTree>
    <p:extLst>
      <p:ext uri="{BB962C8B-B14F-4D97-AF65-F5344CB8AC3E}">
        <p14:creationId xmlns:p14="http://schemas.microsoft.com/office/powerpoint/2010/main" val="181542770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111</a:t>
            </a:fld>
            <a:endParaRPr lang="en-US"/>
          </a:p>
        </p:txBody>
      </p:sp>
    </p:spTree>
    <p:extLst>
      <p:ext uri="{BB962C8B-B14F-4D97-AF65-F5344CB8AC3E}">
        <p14:creationId xmlns:p14="http://schemas.microsoft.com/office/powerpoint/2010/main" val="21871381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112</a:t>
            </a:fld>
            <a:endParaRPr lang="en-US"/>
          </a:p>
        </p:txBody>
      </p:sp>
    </p:spTree>
    <p:extLst>
      <p:ext uri="{BB962C8B-B14F-4D97-AF65-F5344CB8AC3E}">
        <p14:creationId xmlns:p14="http://schemas.microsoft.com/office/powerpoint/2010/main" val="183475336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113</a:t>
            </a:fld>
            <a:endParaRPr lang="en-US"/>
          </a:p>
        </p:txBody>
      </p:sp>
    </p:spTree>
    <p:extLst>
      <p:ext uri="{BB962C8B-B14F-4D97-AF65-F5344CB8AC3E}">
        <p14:creationId xmlns:p14="http://schemas.microsoft.com/office/powerpoint/2010/main" val="2127873740"/>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114</a:t>
            </a:fld>
            <a:endParaRPr lang="en-US"/>
          </a:p>
        </p:txBody>
      </p:sp>
    </p:spTree>
    <p:extLst>
      <p:ext uri="{BB962C8B-B14F-4D97-AF65-F5344CB8AC3E}">
        <p14:creationId xmlns:p14="http://schemas.microsoft.com/office/powerpoint/2010/main" val="220483316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115</a:t>
            </a:fld>
            <a:endParaRPr lang="en-US"/>
          </a:p>
        </p:txBody>
      </p:sp>
    </p:spTree>
    <p:extLst>
      <p:ext uri="{BB962C8B-B14F-4D97-AF65-F5344CB8AC3E}">
        <p14:creationId xmlns:p14="http://schemas.microsoft.com/office/powerpoint/2010/main" val="215425118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120</a:t>
            </a:fld>
            <a:endParaRPr lang="en-US"/>
          </a:p>
        </p:txBody>
      </p:sp>
    </p:spTree>
    <p:extLst>
      <p:ext uri="{BB962C8B-B14F-4D97-AF65-F5344CB8AC3E}">
        <p14:creationId xmlns:p14="http://schemas.microsoft.com/office/powerpoint/2010/main" val="199930435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121</a:t>
            </a:fld>
            <a:endParaRPr lang="en-US"/>
          </a:p>
        </p:txBody>
      </p:sp>
    </p:spTree>
    <p:extLst>
      <p:ext uri="{BB962C8B-B14F-4D97-AF65-F5344CB8AC3E}">
        <p14:creationId xmlns:p14="http://schemas.microsoft.com/office/powerpoint/2010/main" val="376228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E62495-571D-4E82-B2B3-1DBFB3AF92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EEFC76-5FE5-46F0-92B8-9A5FA3E58E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85D56F6-636E-4849-8C72-792305D35CD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AEF34E2-4E3A-4F4C-9632-57508B41FDA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EC2A16-7AB1-4493-B8DC-44CD412738E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0602F1-F2A4-4BEB-A300-00C6FFB967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BEB5A7-D8ED-45B3-A3BF-4CFBBFE9399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734E4E-3321-42DD-AE65-4A6875E81BC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DDF548-10C5-4F1B-9685-ABC57C82D0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46BF4A9-E71C-40B5-88C7-EF581A5F12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2755CB-DE73-4676-A0FD-2A3E9E40232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2E74B9-179F-4CAA-BFE8-4E9646DB19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D6C64EA-2E94-4B66-9424-2545E47F33F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568" y="381000"/>
            <a:ext cx="8382000" cy="6247864"/>
          </a:xfrm>
          <a:prstGeom prst="rect">
            <a:avLst/>
          </a:prstGeom>
          <a:noFill/>
        </p:spPr>
        <p:txBody>
          <a:bodyPr wrap="square" rtlCol="0">
            <a:spAutoFit/>
          </a:bodyPr>
          <a:lstStyle/>
          <a:p>
            <a:pPr algn="ctr"/>
            <a:r>
              <a:rPr lang="en-US" sz="4000" b="1" u="sng" dirty="0" smtClean="0"/>
              <a:t>Today: </a:t>
            </a:r>
          </a:p>
          <a:p>
            <a:pPr algn="ctr"/>
            <a:endParaRPr lang="en-US" sz="4000" b="1" u="sng" dirty="0" smtClean="0"/>
          </a:p>
          <a:p>
            <a:pPr algn="ctr"/>
            <a:r>
              <a:rPr lang="en-US" sz="4000" dirty="0" smtClean="0">
                <a:solidFill>
                  <a:srgbClr val="002060"/>
                </a:solidFill>
              </a:rPr>
              <a:t>- Finish few slides from </a:t>
            </a:r>
            <a:r>
              <a:rPr lang="en-US" sz="4000" dirty="0" err="1" smtClean="0">
                <a:solidFill>
                  <a:srgbClr val="002060"/>
                </a:solidFill>
              </a:rPr>
              <a:t>Ch</a:t>
            </a:r>
            <a:r>
              <a:rPr lang="en-US" sz="4000" dirty="0" smtClean="0">
                <a:solidFill>
                  <a:srgbClr val="002060"/>
                </a:solidFill>
              </a:rPr>
              <a:t> 22</a:t>
            </a:r>
          </a:p>
          <a:p>
            <a:pPr algn="ctr"/>
            <a:endParaRPr lang="en-US" sz="4000" dirty="0" smtClean="0">
              <a:solidFill>
                <a:srgbClr val="002060"/>
              </a:solidFill>
            </a:endParaRPr>
          </a:p>
          <a:p>
            <a:pPr algn="ctr"/>
            <a:r>
              <a:rPr lang="en-US" sz="4000" b="1" dirty="0" smtClean="0">
                <a:solidFill>
                  <a:srgbClr val="002060"/>
                </a:solidFill>
              </a:rPr>
              <a:t> - Review Session</a:t>
            </a:r>
          </a:p>
          <a:p>
            <a:pPr algn="ctr"/>
            <a:endParaRPr lang="en-US" sz="4000" dirty="0" smtClean="0"/>
          </a:p>
          <a:p>
            <a:pPr>
              <a:buFont typeface="Wingdings" pitchFamily="2" charset="2"/>
              <a:buChar char="Ø"/>
            </a:pPr>
            <a:r>
              <a:rPr lang="en-US" sz="4000" b="1" dirty="0" smtClean="0">
                <a:solidFill>
                  <a:srgbClr val="993366"/>
                </a:solidFill>
              </a:rPr>
              <a:t>Midterm 2: Fri Nov 18</a:t>
            </a:r>
          </a:p>
          <a:p>
            <a:pPr>
              <a:buFont typeface="Wingdings" pitchFamily="2" charset="2"/>
              <a:buNone/>
            </a:pPr>
            <a:r>
              <a:rPr lang="en-US" sz="4000" dirty="0" err="1" smtClean="0"/>
              <a:t>Chs</a:t>
            </a:r>
            <a:r>
              <a:rPr lang="en-US" sz="4000" dirty="0" smtClean="0"/>
              <a:t>  9, 11, 13, 14, 15, 19, 20, 22</a:t>
            </a:r>
          </a:p>
          <a:p>
            <a:pPr>
              <a:buFont typeface="Wingdings" pitchFamily="2" charset="2"/>
              <a:buNone/>
            </a:pPr>
            <a:endParaRPr lang="en-US" sz="4000" dirty="0" smtClean="0"/>
          </a:p>
          <a:p>
            <a:pPr>
              <a:buFont typeface="Wingdings" pitchFamily="2" charset="2"/>
              <a:buNone/>
            </a:pPr>
            <a:endParaRPr 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534400" cy="3416320"/>
          </a:xfrm>
          <a:prstGeom prst="rect">
            <a:avLst/>
          </a:prstGeom>
          <a:noFill/>
        </p:spPr>
        <p:txBody>
          <a:bodyPr wrap="square" rtlCol="0">
            <a:spAutoFit/>
          </a:bodyPr>
          <a:lstStyle/>
          <a:p>
            <a:r>
              <a:rPr lang="en-US" sz="2400" dirty="0" smtClean="0"/>
              <a:t>The reason </a:t>
            </a:r>
            <a:r>
              <a:rPr lang="en-US" sz="2400" dirty="0"/>
              <a:t>the Earth does not crash into the sun is that the</a:t>
            </a:r>
          </a:p>
          <a:p>
            <a:r>
              <a:rPr lang="en-US" sz="2400" dirty="0"/>
              <a:t> </a:t>
            </a:r>
          </a:p>
          <a:p>
            <a:pPr lvl="0"/>
            <a:r>
              <a:rPr lang="en-US" sz="2400" dirty="0" smtClean="0"/>
              <a:t>A) sun’s </a:t>
            </a:r>
            <a:r>
              <a:rPr lang="en-US" sz="2400" dirty="0"/>
              <a:t>gravitational field is negligible as it is far away</a:t>
            </a:r>
          </a:p>
          <a:p>
            <a:pPr lvl="0"/>
            <a:r>
              <a:rPr lang="en-US" sz="2400" dirty="0" smtClean="0"/>
              <a:t>B) gravitational </a:t>
            </a:r>
            <a:r>
              <a:rPr lang="en-US" sz="2400" dirty="0"/>
              <a:t>pull of other planets keeps the Earth in orbit</a:t>
            </a:r>
          </a:p>
          <a:p>
            <a:pPr lvl="0"/>
            <a:r>
              <a:rPr lang="en-US" sz="2400" dirty="0" smtClean="0"/>
              <a:t>C) Earth </a:t>
            </a:r>
            <a:r>
              <a:rPr lang="en-US" sz="2400" dirty="0"/>
              <a:t>has sufficient tangential speed</a:t>
            </a:r>
          </a:p>
          <a:p>
            <a:pPr lvl="0"/>
            <a:r>
              <a:rPr lang="en-US" sz="2400" dirty="0" smtClean="0"/>
              <a:t>D) Moon’s </a:t>
            </a:r>
            <a:r>
              <a:rPr lang="en-US" sz="2400" dirty="0"/>
              <a:t>gravitational field is in the opposite direction so partially cancels out.</a:t>
            </a:r>
          </a:p>
          <a:p>
            <a:pPr lvl="0"/>
            <a:r>
              <a:rPr lang="en-US" sz="2400" dirty="0" smtClean="0"/>
              <a:t>E) None </a:t>
            </a:r>
            <a:r>
              <a:rPr lang="en-US" sz="2400" dirty="0"/>
              <a:t>of these</a:t>
            </a:r>
          </a:p>
          <a:p>
            <a:endParaRPr lang="en-US" sz="2400" dirty="0"/>
          </a:p>
        </p:txBody>
      </p:sp>
    </p:spTree>
    <p:extLst>
      <p:ext uri="{BB962C8B-B14F-4D97-AF65-F5344CB8AC3E}">
        <p14:creationId xmlns:p14="http://schemas.microsoft.com/office/powerpoint/2010/main" val="214396517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534400" cy="4893647"/>
          </a:xfrm>
          <a:prstGeom prst="rect">
            <a:avLst/>
          </a:prstGeom>
          <a:noFill/>
        </p:spPr>
        <p:txBody>
          <a:bodyPr wrap="square" rtlCol="0">
            <a:spAutoFit/>
          </a:bodyPr>
          <a:lstStyle/>
          <a:p>
            <a:r>
              <a:rPr lang="en-US" sz="2400" dirty="0"/>
              <a:t>Destructive interference occurs when </a:t>
            </a:r>
          </a:p>
          <a:p>
            <a:r>
              <a:rPr lang="en-US" sz="2400" dirty="0"/>
              <a:t> </a:t>
            </a:r>
          </a:p>
          <a:p>
            <a:r>
              <a:rPr lang="en-US" sz="2400" dirty="0"/>
              <a:t>A) two or more waves overlap with such large amplitude that the medium is destroyed.</a:t>
            </a:r>
          </a:p>
          <a:p>
            <a:r>
              <a:rPr lang="en-US" sz="2400" dirty="0"/>
              <a:t>B) two or more waves overlap such that the displacements of the medium each cause are equal.</a:t>
            </a:r>
          </a:p>
          <a:p>
            <a:r>
              <a:rPr lang="en-US" sz="2400" dirty="0"/>
              <a:t>C) two or more waves overlap such that the displacements of the medium each cause are in opposite directions.</a:t>
            </a:r>
          </a:p>
          <a:p>
            <a:r>
              <a:rPr lang="en-US" sz="2400" dirty="0"/>
              <a:t>D) sound waves bend (refract) towards warmer air temperatures</a:t>
            </a:r>
          </a:p>
          <a:p>
            <a:r>
              <a:rPr lang="en-US" sz="2400" dirty="0"/>
              <a:t>E) sound waves bend (refract) towards cooler air temperatures</a:t>
            </a:r>
          </a:p>
          <a:p>
            <a:endParaRPr lang="en-US" sz="2400" dirty="0"/>
          </a:p>
        </p:txBody>
      </p:sp>
    </p:spTree>
    <p:extLst>
      <p:ext uri="{BB962C8B-B14F-4D97-AF65-F5344CB8AC3E}">
        <p14:creationId xmlns:p14="http://schemas.microsoft.com/office/powerpoint/2010/main" val="379856125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3477875"/>
          </a:xfrm>
          <a:prstGeom prst="rect">
            <a:avLst/>
          </a:prstGeom>
          <a:noFill/>
        </p:spPr>
        <p:txBody>
          <a:bodyPr wrap="square" rtlCol="0">
            <a:spAutoFit/>
          </a:bodyPr>
          <a:lstStyle/>
          <a:p>
            <a:r>
              <a:rPr lang="en-US" sz="2000" dirty="0"/>
              <a:t>Destructive interference occurs when </a:t>
            </a:r>
          </a:p>
          <a:p>
            <a:r>
              <a:rPr lang="en-US" sz="2000" dirty="0"/>
              <a:t> </a:t>
            </a:r>
          </a:p>
          <a:p>
            <a:r>
              <a:rPr lang="en-US" sz="2000" dirty="0"/>
              <a:t>A) two or more waves overlap with such large amplitude that the medium is destroyed.</a:t>
            </a:r>
          </a:p>
          <a:p>
            <a:r>
              <a:rPr lang="en-US" sz="2000" dirty="0"/>
              <a:t>B) two or more waves overlap such that the displacements of the medium each cause are equal.</a:t>
            </a:r>
          </a:p>
          <a:p>
            <a:r>
              <a:rPr lang="en-US" sz="2000" dirty="0"/>
              <a:t>C) two or more waves overlap such that the displacements of the medium each cause are in opposite directions.</a:t>
            </a:r>
          </a:p>
          <a:p>
            <a:r>
              <a:rPr lang="en-US" sz="2000" dirty="0"/>
              <a:t>D) sound waves bend (refract) towards warmer air temperatures</a:t>
            </a:r>
          </a:p>
          <a:p>
            <a:r>
              <a:rPr lang="en-US" sz="2000" dirty="0"/>
              <a:t>E) sound waves bend (refract) towards cooler air temperatures</a:t>
            </a:r>
          </a:p>
          <a:p>
            <a:endParaRPr lang="en-US" sz="2000" dirty="0"/>
          </a:p>
        </p:txBody>
      </p:sp>
      <p:sp>
        <p:nvSpPr>
          <p:cNvPr id="3" name="TextBox 2"/>
          <p:cNvSpPr txBox="1"/>
          <p:nvPr/>
        </p:nvSpPr>
        <p:spPr>
          <a:xfrm>
            <a:off x="914400" y="3858875"/>
            <a:ext cx="7391400" cy="707886"/>
          </a:xfrm>
          <a:prstGeom prst="rect">
            <a:avLst/>
          </a:prstGeom>
          <a:noFill/>
        </p:spPr>
        <p:txBody>
          <a:bodyPr wrap="square" rtlCol="0">
            <a:spAutoFit/>
          </a:bodyPr>
          <a:lstStyle/>
          <a:p>
            <a:r>
              <a:rPr lang="en-US" sz="2000" dirty="0" smtClean="0">
                <a:solidFill>
                  <a:srgbClr val="7030A0"/>
                </a:solidFill>
              </a:rPr>
              <a:t>Answer: C</a:t>
            </a:r>
          </a:p>
          <a:p>
            <a:r>
              <a:rPr lang="en-US" sz="2000" dirty="0" smtClean="0">
                <a:solidFill>
                  <a:srgbClr val="7030A0"/>
                </a:solidFill>
              </a:rPr>
              <a:t>From class…</a:t>
            </a:r>
            <a:endParaRPr lang="en-US" sz="2000" dirty="0">
              <a:solidFill>
                <a:srgbClr val="7030A0"/>
              </a:solidFill>
            </a:endParaRPr>
          </a:p>
        </p:txBody>
      </p:sp>
    </p:spTree>
    <p:extLst>
      <p:ext uri="{BB962C8B-B14F-4D97-AF65-F5344CB8AC3E}">
        <p14:creationId xmlns:p14="http://schemas.microsoft.com/office/powerpoint/2010/main" val="404711266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136650" y="293688"/>
            <a:ext cx="6927850" cy="2647950"/>
          </a:xfrm>
          <a:prstGeom prst="rect">
            <a:avLst/>
          </a:prstGeom>
          <a:noFill/>
          <a:ln w="9525">
            <a:noFill/>
            <a:miter lim="800000"/>
            <a:headEnd/>
            <a:tailEnd/>
          </a:ln>
          <a:effectLst/>
        </p:spPr>
        <p:txBody>
          <a:bodyPr wrap="none" anchor="ctr">
            <a:spAutoFit/>
          </a:bodyPr>
          <a:lstStyle/>
          <a:p>
            <a:pPr marL="342900" indent="-342900" algn="ctr"/>
            <a:r>
              <a:rPr lang="en-US" sz="2400"/>
              <a:t>Sound travels faster in air if the air temperature is </a:t>
            </a:r>
          </a:p>
          <a:p>
            <a:pPr marL="342900" indent="-342900" algn="ctr"/>
            <a:endParaRPr lang="en-US" sz="2400"/>
          </a:p>
          <a:p>
            <a:pPr marL="342900" indent="-342900" algn="ctr">
              <a:buFontTx/>
              <a:buAutoNum type="alphaUcParenR"/>
            </a:pPr>
            <a:r>
              <a:rPr lang="en-US" sz="2400"/>
              <a:t>average.</a:t>
            </a:r>
          </a:p>
          <a:p>
            <a:pPr marL="342900" indent="-342900" algn="ctr"/>
            <a:endParaRPr lang="en-US" sz="2400"/>
          </a:p>
          <a:p>
            <a:pPr marL="342900" indent="-342900" algn="ctr"/>
            <a:r>
              <a:rPr lang="en-US" sz="2400"/>
              <a:t> B)  cold. </a:t>
            </a:r>
          </a:p>
          <a:p>
            <a:pPr marL="342900" indent="-342900" algn="ctr"/>
            <a:endParaRPr lang="en-US" sz="2400"/>
          </a:p>
          <a:p>
            <a:pPr marL="342900" indent="-342900" algn="ctr"/>
            <a:r>
              <a:rPr lang="en-US" sz="2400"/>
              <a:t>C)  warm.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1136650" y="293688"/>
            <a:ext cx="6927850" cy="2647950"/>
          </a:xfrm>
          <a:prstGeom prst="rect">
            <a:avLst/>
          </a:prstGeom>
          <a:noFill/>
          <a:ln w="9525">
            <a:noFill/>
            <a:miter lim="800000"/>
            <a:headEnd/>
            <a:tailEnd/>
          </a:ln>
          <a:effectLst/>
        </p:spPr>
        <p:txBody>
          <a:bodyPr wrap="none" anchor="ctr">
            <a:spAutoFit/>
          </a:bodyPr>
          <a:lstStyle/>
          <a:p>
            <a:pPr marL="342900" indent="-342900" algn="ctr"/>
            <a:r>
              <a:rPr lang="en-US" sz="2400"/>
              <a:t>Sound travels faster in air if the air temperature is </a:t>
            </a:r>
          </a:p>
          <a:p>
            <a:pPr marL="342900" indent="-342900" algn="ctr"/>
            <a:endParaRPr lang="en-US" sz="2400"/>
          </a:p>
          <a:p>
            <a:pPr marL="342900" indent="-342900" algn="ctr">
              <a:buFontTx/>
              <a:buAutoNum type="alphaUcParenR"/>
            </a:pPr>
            <a:r>
              <a:rPr lang="en-US" sz="2400"/>
              <a:t>average.</a:t>
            </a:r>
          </a:p>
          <a:p>
            <a:pPr marL="342900" indent="-342900" algn="ctr"/>
            <a:endParaRPr lang="en-US" sz="2400"/>
          </a:p>
          <a:p>
            <a:pPr marL="342900" indent="-342900" algn="ctr"/>
            <a:r>
              <a:rPr lang="en-US" sz="2400"/>
              <a:t> B)  cold. </a:t>
            </a:r>
          </a:p>
          <a:p>
            <a:pPr marL="342900" indent="-342900" algn="ctr"/>
            <a:endParaRPr lang="en-US" sz="2400"/>
          </a:p>
          <a:p>
            <a:pPr marL="342900" indent="-342900" algn="ctr"/>
            <a:r>
              <a:rPr lang="en-US" sz="2400"/>
              <a:t>C)  warm. </a:t>
            </a:r>
          </a:p>
        </p:txBody>
      </p:sp>
      <p:sp>
        <p:nvSpPr>
          <p:cNvPr id="32773" name="Text Box 5"/>
          <p:cNvSpPr txBox="1">
            <a:spLocks noChangeArrowheads="1"/>
          </p:cNvSpPr>
          <p:nvPr/>
        </p:nvSpPr>
        <p:spPr bwMode="auto">
          <a:xfrm>
            <a:off x="838200" y="3810000"/>
            <a:ext cx="6858000" cy="138499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t>
            </a:r>
            <a:r>
              <a:rPr lang="en-US" sz="2400" dirty="0" smtClean="0">
                <a:solidFill>
                  <a:srgbClr val="993366"/>
                </a:solidFill>
              </a:rPr>
              <a:t>C</a:t>
            </a:r>
          </a:p>
          <a:p>
            <a:pPr>
              <a:spcBef>
                <a:spcPct val="50000"/>
              </a:spcBef>
            </a:pPr>
            <a:r>
              <a:rPr lang="en-US" sz="2400" dirty="0" smtClean="0">
                <a:solidFill>
                  <a:srgbClr val="993366"/>
                </a:solidFill>
              </a:rPr>
              <a:t>From lecture – speed of sound is faster if temperature is warmer (also if more moist). </a:t>
            </a:r>
            <a:endParaRPr lang="en-US" sz="2400" dirty="0">
              <a:solidFill>
                <a:srgbClr val="993366"/>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046988"/>
          </a:xfrm>
          <a:prstGeom prst="rect">
            <a:avLst/>
          </a:prstGeom>
          <a:noFill/>
        </p:spPr>
        <p:txBody>
          <a:bodyPr wrap="square" rtlCol="0">
            <a:spAutoFit/>
          </a:bodyPr>
          <a:lstStyle/>
          <a:p>
            <a:r>
              <a:rPr lang="en-US" sz="2400" dirty="0"/>
              <a:t>What phenomenon is behind why we may not hear the thunder from a far away thunderstorm?</a:t>
            </a:r>
          </a:p>
          <a:p>
            <a:r>
              <a:rPr lang="en-US" sz="2400" dirty="0"/>
              <a:t> </a:t>
            </a:r>
          </a:p>
          <a:p>
            <a:pPr marL="342900" lvl="0" indent="-342900">
              <a:buAutoNum type="alphaUcParenR"/>
            </a:pPr>
            <a:r>
              <a:rPr lang="en-US" sz="2400" dirty="0" smtClean="0"/>
              <a:t>Interference</a:t>
            </a:r>
            <a:r>
              <a:rPr lang="en-US" sz="2400" dirty="0"/>
              <a:t>	</a:t>
            </a:r>
            <a:endParaRPr lang="en-US" sz="2400" dirty="0" smtClean="0"/>
          </a:p>
          <a:p>
            <a:pPr lvl="0"/>
            <a:r>
              <a:rPr lang="en-US" sz="2400" dirty="0" smtClean="0"/>
              <a:t>B</a:t>
            </a:r>
            <a:r>
              <a:rPr lang="en-US" sz="2400" dirty="0"/>
              <a:t>) Resonance		</a:t>
            </a:r>
            <a:endParaRPr lang="en-US" sz="2400" dirty="0" smtClean="0"/>
          </a:p>
          <a:p>
            <a:pPr lvl="0"/>
            <a:r>
              <a:rPr lang="en-US" sz="2400" dirty="0" smtClean="0"/>
              <a:t>C</a:t>
            </a:r>
            <a:r>
              <a:rPr lang="en-US" sz="2400" dirty="0"/>
              <a:t>) Reflection		</a:t>
            </a:r>
            <a:endParaRPr lang="en-US" sz="2400" dirty="0" smtClean="0"/>
          </a:p>
          <a:p>
            <a:pPr lvl="0"/>
            <a:r>
              <a:rPr lang="en-US" sz="2400" dirty="0" smtClean="0"/>
              <a:t>D</a:t>
            </a:r>
            <a:r>
              <a:rPr lang="en-US" sz="2400" dirty="0"/>
              <a:t>) Refraction</a:t>
            </a:r>
          </a:p>
          <a:p>
            <a:endParaRPr lang="en-US" sz="2400" dirty="0"/>
          </a:p>
        </p:txBody>
      </p:sp>
    </p:spTree>
    <p:extLst>
      <p:ext uri="{BB962C8B-B14F-4D97-AF65-F5344CB8AC3E}">
        <p14:creationId xmlns:p14="http://schemas.microsoft.com/office/powerpoint/2010/main" val="174746258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82000" cy="3046988"/>
          </a:xfrm>
          <a:prstGeom prst="rect">
            <a:avLst/>
          </a:prstGeom>
          <a:noFill/>
        </p:spPr>
        <p:txBody>
          <a:bodyPr wrap="square" rtlCol="0">
            <a:spAutoFit/>
          </a:bodyPr>
          <a:lstStyle/>
          <a:p>
            <a:r>
              <a:rPr lang="en-US" sz="2400" dirty="0"/>
              <a:t>What phenomenon is behind why we may not hear the thunder from a far away thunderstorm?</a:t>
            </a:r>
          </a:p>
          <a:p>
            <a:r>
              <a:rPr lang="en-US" sz="2400" dirty="0"/>
              <a:t> </a:t>
            </a:r>
          </a:p>
          <a:p>
            <a:pPr marL="342900" lvl="0" indent="-342900">
              <a:buAutoNum type="alphaUcParenR"/>
            </a:pPr>
            <a:r>
              <a:rPr lang="en-US" sz="2400" dirty="0" smtClean="0"/>
              <a:t>Interference</a:t>
            </a:r>
            <a:r>
              <a:rPr lang="en-US" sz="2400" dirty="0"/>
              <a:t>	</a:t>
            </a:r>
            <a:endParaRPr lang="en-US" sz="2400" dirty="0" smtClean="0"/>
          </a:p>
          <a:p>
            <a:pPr lvl="0"/>
            <a:r>
              <a:rPr lang="en-US" sz="2400" dirty="0" smtClean="0"/>
              <a:t>B</a:t>
            </a:r>
            <a:r>
              <a:rPr lang="en-US" sz="2400" dirty="0"/>
              <a:t>) Resonance		</a:t>
            </a:r>
            <a:endParaRPr lang="en-US" sz="2400" dirty="0" smtClean="0"/>
          </a:p>
          <a:p>
            <a:pPr lvl="0"/>
            <a:r>
              <a:rPr lang="en-US" sz="2400" dirty="0" smtClean="0"/>
              <a:t>C</a:t>
            </a:r>
            <a:r>
              <a:rPr lang="en-US" sz="2400" dirty="0"/>
              <a:t>) Reflection		</a:t>
            </a:r>
            <a:endParaRPr lang="en-US" sz="2400" dirty="0" smtClean="0"/>
          </a:p>
          <a:p>
            <a:pPr lvl="0"/>
            <a:r>
              <a:rPr lang="en-US" sz="2400" dirty="0" smtClean="0"/>
              <a:t>D</a:t>
            </a:r>
            <a:r>
              <a:rPr lang="en-US" sz="2400" dirty="0"/>
              <a:t>) Refraction</a:t>
            </a:r>
          </a:p>
          <a:p>
            <a:endParaRPr lang="en-US" sz="2400" dirty="0"/>
          </a:p>
        </p:txBody>
      </p:sp>
      <p:sp>
        <p:nvSpPr>
          <p:cNvPr id="3" name="TextBox 2"/>
          <p:cNvSpPr txBox="1"/>
          <p:nvPr/>
        </p:nvSpPr>
        <p:spPr>
          <a:xfrm>
            <a:off x="838200" y="3427988"/>
            <a:ext cx="6781800" cy="2308324"/>
          </a:xfrm>
          <a:prstGeom prst="rect">
            <a:avLst/>
          </a:prstGeom>
          <a:noFill/>
        </p:spPr>
        <p:txBody>
          <a:bodyPr wrap="square" rtlCol="0">
            <a:spAutoFit/>
          </a:bodyPr>
          <a:lstStyle/>
          <a:p>
            <a:r>
              <a:rPr lang="en-US" sz="2400" dirty="0" smtClean="0">
                <a:solidFill>
                  <a:srgbClr val="7030A0"/>
                </a:solidFill>
              </a:rPr>
              <a:t>Answer: D </a:t>
            </a:r>
          </a:p>
          <a:p>
            <a:r>
              <a:rPr lang="en-US" sz="2400" dirty="0" smtClean="0">
                <a:solidFill>
                  <a:srgbClr val="7030A0"/>
                </a:solidFill>
              </a:rPr>
              <a:t>Waves travel faster in warmer air, so bends– i.e. refracts -- from warmer air to cooler air (recall picture from slide). In thunderstorm, air tends to be warmer lower than higher, so the sound bends (refracts) upwards.</a:t>
            </a:r>
            <a:endParaRPr lang="en-US" sz="2400" dirty="0">
              <a:solidFill>
                <a:srgbClr val="7030A0"/>
              </a:solidFill>
            </a:endParaRPr>
          </a:p>
        </p:txBody>
      </p:sp>
    </p:spTree>
    <p:extLst>
      <p:ext uri="{BB962C8B-B14F-4D97-AF65-F5344CB8AC3E}">
        <p14:creationId xmlns:p14="http://schemas.microsoft.com/office/powerpoint/2010/main" val="161866806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685800" y="533400"/>
            <a:ext cx="7620000" cy="4656138"/>
          </a:xfrm>
          <a:prstGeom prst="rect">
            <a:avLst/>
          </a:prstGeom>
          <a:noFill/>
          <a:ln w="9525">
            <a:noFill/>
            <a:miter lim="800000"/>
            <a:headEnd/>
            <a:tailEnd/>
          </a:ln>
          <a:effectLst/>
        </p:spPr>
        <p:txBody>
          <a:bodyPr>
            <a:spAutoFit/>
          </a:bodyPr>
          <a:lstStyle/>
          <a:p>
            <a:pPr marL="342900" indent="-342900">
              <a:spcBef>
                <a:spcPct val="50000"/>
              </a:spcBef>
            </a:pPr>
            <a:r>
              <a:rPr lang="en-US" sz="2400"/>
              <a:t>As a wave propagates, some of its energy dissipates as heat. In time, this will reduce the wave’s</a:t>
            </a:r>
          </a:p>
          <a:p>
            <a:pPr marL="342900" indent="-342900">
              <a:spcBef>
                <a:spcPct val="50000"/>
              </a:spcBef>
            </a:pPr>
            <a:endParaRPr lang="en-US" sz="2400"/>
          </a:p>
          <a:p>
            <a:pPr marL="342900" indent="-342900">
              <a:spcBef>
                <a:spcPct val="50000"/>
              </a:spcBef>
              <a:buFontTx/>
              <a:buAutoNum type="alphaUcParenR"/>
            </a:pPr>
            <a:r>
              <a:rPr lang="en-US" sz="2400"/>
              <a:t>Speed</a:t>
            </a:r>
          </a:p>
          <a:p>
            <a:pPr marL="342900" indent="-342900">
              <a:spcBef>
                <a:spcPct val="50000"/>
              </a:spcBef>
              <a:buFontTx/>
              <a:buAutoNum type="alphaUcParenR"/>
            </a:pPr>
            <a:r>
              <a:rPr lang="en-US" sz="2400"/>
              <a:t>Wavelength</a:t>
            </a:r>
          </a:p>
          <a:p>
            <a:pPr marL="342900" indent="-342900">
              <a:spcBef>
                <a:spcPct val="50000"/>
              </a:spcBef>
              <a:buFontTx/>
              <a:buAutoNum type="alphaUcParenR"/>
            </a:pPr>
            <a:r>
              <a:rPr lang="en-US" sz="2400"/>
              <a:t>Amplitude</a:t>
            </a:r>
          </a:p>
          <a:p>
            <a:pPr marL="342900" indent="-342900">
              <a:spcBef>
                <a:spcPct val="50000"/>
              </a:spcBef>
              <a:buFontTx/>
              <a:buAutoNum type="alphaUcParenR"/>
            </a:pPr>
            <a:r>
              <a:rPr lang="en-US" sz="2400"/>
              <a:t>Frequency</a:t>
            </a:r>
          </a:p>
          <a:p>
            <a:pPr marL="342900" indent="-342900">
              <a:spcBef>
                <a:spcPct val="50000"/>
              </a:spcBef>
              <a:buFontTx/>
              <a:buAutoNum type="alphaUcParenR"/>
            </a:pPr>
            <a:r>
              <a:rPr lang="en-US" sz="2400"/>
              <a:t>Period</a:t>
            </a:r>
          </a:p>
          <a:p>
            <a:pPr marL="342900" indent="-342900">
              <a:spcBef>
                <a:spcPct val="50000"/>
              </a:spcBef>
            </a:pPr>
            <a:endParaRPr lang="en-US" sz="240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685800" y="533400"/>
            <a:ext cx="7620000" cy="4656138"/>
          </a:xfrm>
          <a:prstGeom prst="rect">
            <a:avLst/>
          </a:prstGeom>
          <a:noFill/>
          <a:ln w="9525">
            <a:noFill/>
            <a:miter lim="800000"/>
            <a:headEnd/>
            <a:tailEnd/>
          </a:ln>
          <a:effectLst/>
        </p:spPr>
        <p:txBody>
          <a:bodyPr>
            <a:spAutoFit/>
          </a:bodyPr>
          <a:lstStyle/>
          <a:p>
            <a:pPr marL="342900" indent="-342900">
              <a:spcBef>
                <a:spcPct val="50000"/>
              </a:spcBef>
            </a:pPr>
            <a:r>
              <a:rPr lang="en-US" sz="2400"/>
              <a:t>As a wave propagates, some of its energy dissipates as heat. In time, this will reduce the wave’s</a:t>
            </a:r>
          </a:p>
          <a:p>
            <a:pPr marL="342900" indent="-342900">
              <a:spcBef>
                <a:spcPct val="50000"/>
              </a:spcBef>
            </a:pPr>
            <a:endParaRPr lang="en-US" sz="2400"/>
          </a:p>
          <a:p>
            <a:pPr marL="342900" indent="-342900">
              <a:spcBef>
                <a:spcPct val="50000"/>
              </a:spcBef>
              <a:buFontTx/>
              <a:buAutoNum type="alphaUcParenR"/>
            </a:pPr>
            <a:r>
              <a:rPr lang="en-US" sz="2400"/>
              <a:t>Speed</a:t>
            </a:r>
          </a:p>
          <a:p>
            <a:pPr marL="342900" indent="-342900">
              <a:spcBef>
                <a:spcPct val="50000"/>
              </a:spcBef>
              <a:buFontTx/>
              <a:buAutoNum type="alphaUcParenR"/>
            </a:pPr>
            <a:r>
              <a:rPr lang="en-US" sz="2400"/>
              <a:t>Wavelength</a:t>
            </a:r>
          </a:p>
          <a:p>
            <a:pPr marL="342900" indent="-342900">
              <a:spcBef>
                <a:spcPct val="50000"/>
              </a:spcBef>
              <a:buFontTx/>
              <a:buAutoNum type="alphaUcParenR"/>
            </a:pPr>
            <a:r>
              <a:rPr lang="en-US" sz="2400"/>
              <a:t>Amplitude</a:t>
            </a:r>
          </a:p>
          <a:p>
            <a:pPr marL="342900" indent="-342900">
              <a:spcBef>
                <a:spcPct val="50000"/>
              </a:spcBef>
              <a:buFontTx/>
              <a:buAutoNum type="alphaUcParenR"/>
            </a:pPr>
            <a:r>
              <a:rPr lang="en-US" sz="2400"/>
              <a:t>Frequency</a:t>
            </a:r>
          </a:p>
          <a:p>
            <a:pPr marL="342900" indent="-342900">
              <a:spcBef>
                <a:spcPct val="50000"/>
              </a:spcBef>
              <a:buFontTx/>
              <a:buAutoNum type="alphaUcParenR"/>
            </a:pPr>
            <a:r>
              <a:rPr lang="en-US" sz="2400"/>
              <a:t>Period</a:t>
            </a:r>
          </a:p>
          <a:p>
            <a:pPr marL="342900" indent="-342900">
              <a:spcBef>
                <a:spcPct val="50000"/>
              </a:spcBef>
            </a:pPr>
            <a:endParaRPr lang="en-US" sz="2400"/>
          </a:p>
        </p:txBody>
      </p:sp>
      <p:sp>
        <p:nvSpPr>
          <p:cNvPr id="71685" name="Text Box 5"/>
          <p:cNvSpPr txBox="1">
            <a:spLocks noChangeArrowheads="1"/>
          </p:cNvSpPr>
          <p:nvPr/>
        </p:nvSpPr>
        <p:spPr bwMode="auto">
          <a:xfrm>
            <a:off x="533400" y="5181600"/>
            <a:ext cx="76962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(And note that higher frequencies dissipate faster than lower ones i.e. lower pitches tend to travel further.)</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304800" y="838200"/>
            <a:ext cx="8404225" cy="3743325"/>
          </a:xfrm>
          <a:prstGeom prst="rect">
            <a:avLst/>
          </a:prstGeom>
          <a:noFill/>
          <a:ln w="9525">
            <a:noFill/>
            <a:miter lim="800000"/>
            <a:headEnd/>
            <a:tailEnd/>
          </a:ln>
          <a:effectLst/>
        </p:spPr>
        <p:txBody>
          <a:bodyPr anchor="ctr">
            <a:spAutoFit/>
          </a:bodyPr>
          <a:lstStyle/>
          <a:p>
            <a:r>
              <a:rPr lang="en-US" sz="2400" dirty="0"/>
              <a:t>When you tune a radio to a certain station, you match the frequency of the internal electrical circuit to the frequency of the wanted radio station. In so doing you are employing the principle of </a:t>
            </a:r>
          </a:p>
          <a:p>
            <a:endParaRPr lang="en-US" sz="2400" dirty="0"/>
          </a:p>
          <a:p>
            <a:r>
              <a:rPr lang="en-US" sz="2400" dirty="0"/>
              <a:t>A) wave interference. </a:t>
            </a:r>
          </a:p>
          <a:p>
            <a:r>
              <a:rPr lang="en-US" sz="2400" dirty="0"/>
              <a:t>B) forced vibrations. </a:t>
            </a:r>
          </a:p>
          <a:p>
            <a:r>
              <a:rPr lang="en-US" sz="2400" dirty="0"/>
              <a:t>C) reverberation. </a:t>
            </a:r>
          </a:p>
          <a:p>
            <a:r>
              <a:rPr lang="en-US" sz="2400" dirty="0"/>
              <a:t>D) resonance. </a:t>
            </a:r>
          </a:p>
          <a:p>
            <a:r>
              <a:rPr lang="en-US" sz="2400" dirty="0"/>
              <a:t>E) beats. </a:t>
            </a:r>
          </a:p>
        </p:txBody>
      </p:sp>
      <p:sp>
        <p:nvSpPr>
          <p:cNvPr id="33797" name="Text Box 5"/>
          <p:cNvSpPr txBox="1">
            <a:spLocks noChangeArrowheads="1"/>
          </p:cNvSpPr>
          <p:nvPr/>
        </p:nvSpPr>
        <p:spPr bwMode="auto">
          <a:xfrm>
            <a:off x="762000" y="4191000"/>
            <a:ext cx="7162800" cy="366713"/>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304800" y="838200"/>
            <a:ext cx="8404225" cy="3743325"/>
          </a:xfrm>
          <a:prstGeom prst="rect">
            <a:avLst/>
          </a:prstGeom>
          <a:noFill/>
          <a:ln w="9525">
            <a:noFill/>
            <a:miter lim="800000"/>
            <a:headEnd/>
            <a:tailEnd/>
          </a:ln>
          <a:effectLst/>
        </p:spPr>
        <p:txBody>
          <a:bodyPr anchor="ctr">
            <a:spAutoFit/>
          </a:bodyPr>
          <a:lstStyle/>
          <a:p>
            <a:r>
              <a:rPr lang="en-US" sz="2400" dirty="0"/>
              <a:t>When you tune a radio to a certain station, you match the frequency of the internal electrical circuit to the frequency of the wanted radio station. In so doing you are employing the principle of </a:t>
            </a:r>
          </a:p>
          <a:p>
            <a:endParaRPr lang="en-US" sz="2400" dirty="0"/>
          </a:p>
          <a:p>
            <a:r>
              <a:rPr lang="en-US" sz="2400" dirty="0"/>
              <a:t>A) wave interference. </a:t>
            </a:r>
          </a:p>
          <a:p>
            <a:r>
              <a:rPr lang="en-US" sz="2400" dirty="0"/>
              <a:t>B) forced vibrations. </a:t>
            </a:r>
          </a:p>
          <a:p>
            <a:r>
              <a:rPr lang="en-US" sz="2400" dirty="0"/>
              <a:t>C) reverberation. </a:t>
            </a:r>
          </a:p>
          <a:p>
            <a:r>
              <a:rPr lang="en-US" sz="2400" dirty="0"/>
              <a:t>D) resonance. </a:t>
            </a:r>
          </a:p>
          <a:p>
            <a:r>
              <a:rPr lang="en-US" sz="2400" dirty="0"/>
              <a:t>E) beats. </a:t>
            </a:r>
          </a:p>
        </p:txBody>
      </p:sp>
      <p:sp>
        <p:nvSpPr>
          <p:cNvPr id="33797" name="Text Box 5"/>
          <p:cNvSpPr txBox="1">
            <a:spLocks noChangeArrowheads="1"/>
          </p:cNvSpPr>
          <p:nvPr/>
        </p:nvSpPr>
        <p:spPr bwMode="auto">
          <a:xfrm>
            <a:off x="762000" y="4191000"/>
            <a:ext cx="7162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33798" name="Text Box 6"/>
          <p:cNvSpPr txBox="1">
            <a:spLocks noChangeArrowheads="1"/>
          </p:cNvSpPr>
          <p:nvPr/>
        </p:nvSpPr>
        <p:spPr bwMode="auto">
          <a:xfrm>
            <a:off x="838200" y="5257800"/>
            <a:ext cx="7162800" cy="4572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534400" cy="3416320"/>
          </a:xfrm>
          <a:prstGeom prst="rect">
            <a:avLst/>
          </a:prstGeom>
          <a:noFill/>
        </p:spPr>
        <p:txBody>
          <a:bodyPr wrap="square" rtlCol="0">
            <a:spAutoFit/>
          </a:bodyPr>
          <a:lstStyle/>
          <a:p>
            <a:r>
              <a:rPr lang="en-US" sz="2400" dirty="0" smtClean="0"/>
              <a:t>The reason </a:t>
            </a:r>
            <a:r>
              <a:rPr lang="en-US" sz="2400" dirty="0"/>
              <a:t>the Earth does not crash into the sun is that the</a:t>
            </a:r>
          </a:p>
          <a:p>
            <a:r>
              <a:rPr lang="en-US" sz="2400" dirty="0"/>
              <a:t> </a:t>
            </a:r>
          </a:p>
          <a:p>
            <a:pPr lvl="0"/>
            <a:r>
              <a:rPr lang="en-US" sz="2400" dirty="0" smtClean="0"/>
              <a:t>A) sun’s </a:t>
            </a:r>
            <a:r>
              <a:rPr lang="en-US" sz="2400" dirty="0"/>
              <a:t>gravitational field is negligible as it is far away</a:t>
            </a:r>
          </a:p>
          <a:p>
            <a:pPr lvl="0"/>
            <a:r>
              <a:rPr lang="en-US" sz="2400" dirty="0" smtClean="0"/>
              <a:t>B) gravitational </a:t>
            </a:r>
            <a:r>
              <a:rPr lang="en-US" sz="2400" dirty="0"/>
              <a:t>pull of other planets keeps the Earth in orbit</a:t>
            </a:r>
          </a:p>
          <a:p>
            <a:pPr lvl="0"/>
            <a:r>
              <a:rPr lang="en-US" sz="2400" dirty="0" smtClean="0"/>
              <a:t>C) Earth </a:t>
            </a:r>
            <a:r>
              <a:rPr lang="en-US" sz="2400" dirty="0"/>
              <a:t>has sufficient tangential speed</a:t>
            </a:r>
          </a:p>
          <a:p>
            <a:pPr lvl="0"/>
            <a:r>
              <a:rPr lang="en-US" sz="2400" dirty="0" smtClean="0"/>
              <a:t>D) Moon’s </a:t>
            </a:r>
            <a:r>
              <a:rPr lang="en-US" sz="2400" dirty="0"/>
              <a:t>gravitational field is in the opposite direction so partially cancels out.</a:t>
            </a:r>
          </a:p>
          <a:p>
            <a:pPr lvl="0"/>
            <a:r>
              <a:rPr lang="en-US" sz="2400" dirty="0" smtClean="0"/>
              <a:t>E) None </a:t>
            </a:r>
            <a:r>
              <a:rPr lang="en-US" sz="2400" dirty="0"/>
              <a:t>of these</a:t>
            </a:r>
          </a:p>
          <a:p>
            <a:endParaRPr lang="en-US" sz="2400" dirty="0"/>
          </a:p>
        </p:txBody>
      </p:sp>
      <p:sp>
        <p:nvSpPr>
          <p:cNvPr id="3" name="TextBox 2"/>
          <p:cNvSpPr txBox="1"/>
          <p:nvPr/>
        </p:nvSpPr>
        <p:spPr>
          <a:xfrm>
            <a:off x="381000" y="3862252"/>
            <a:ext cx="8382000" cy="2554545"/>
          </a:xfrm>
          <a:prstGeom prst="rect">
            <a:avLst/>
          </a:prstGeom>
          <a:noFill/>
        </p:spPr>
        <p:txBody>
          <a:bodyPr wrap="square" rtlCol="0">
            <a:spAutoFit/>
          </a:bodyPr>
          <a:lstStyle/>
          <a:p>
            <a:r>
              <a:rPr lang="en-US" sz="2000" dirty="0" smtClean="0">
                <a:solidFill>
                  <a:srgbClr val="7030A0"/>
                </a:solidFill>
              </a:rPr>
              <a:t>Answer C: the sun’s pull curves the earth into orbit around it, see lecture. </a:t>
            </a:r>
          </a:p>
          <a:p>
            <a:r>
              <a:rPr lang="en-US" sz="2000" dirty="0" smtClean="0">
                <a:solidFill>
                  <a:srgbClr val="7030A0"/>
                </a:solidFill>
              </a:rPr>
              <a:t>Note that A must be wrong since if that was the case, then we wouldn’t be in orbit at all around the Sun.  </a:t>
            </a:r>
          </a:p>
          <a:p>
            <a:r>
              <a:rPr lang="en-US" sz="2000" dirty="0" smtClean="0">
                <a:solidFill>
                  <a:srgbClr val="7030A0"/>
                </a:solidFill>
              </a:rPr>
              <a:t>B must also be wrong, since the pull of the other planets will pull Earth into orbit around them. </a:t>
            </a:r>
          </a:p>
          <a:p>
            <a:r>
              <a:rPr lang="en-US" sz="2000" dirty="0" smtClean="0">
                <a:solidFill>
                  <a:srgbClr val="7030A0"/>
                </a:solidFill>
              </a:rPr>
              <a:t>D is wrong since the direction of the moon’s pull changes depending on the phase of the moon and also the strength is much weaker than that of the sun. </a:t>
            </a:r>
            <a:endParaRPr lang="en-US" sz="2000" dirty="0">
              <a:solidFill>
                <a:srgbClr val="7030A0"/>
              </a:solidFill>
            </a:endParaRPr>
          </a:p>
        </p:txBody>
      </p:sp>
    </p:spTree>
    <p:extLst>
      <p:ext uri="{BB962C8B-B14F-4D97-AF65-F5344CB8AC3E}">
        <p14:creationId xmlns:p14="http://schemas.microsoft.com/office/powerpoint/2010/main" val="384479560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3" name="Picture 7" descr="19-25Figure_FIG"/>
          <p:cNvPicPr>
            <a:picLocks noChangeAspect="1" noChangeArrowheads="1"/>
          </p:cNvPicPr>
          <p:nvPr/>
        </p:nvPicPr>
        <p:blipFill>
          <a:blip r:embed="rId3" cstate="print"/>
          <a:srcRect b="2702"/>
          <a:stretch>
            <a:fillRect/>
          </a:stretch>
        </p:blipFill>
        <p:spPr bwMode="auto">
          <a:xfrm>
            <a:off x="533400" y="533400"/>
            <a:ext cx="2071688" cy="2743200"/>
          </a:xfrm>
          <a:prstGeom prst="rect">
            <a:avLst/>
          </a:prstGeom>
          <a:noFill/>
          <a:ln w="9525">
            <a:noFill/>
            <a:miter lim="800000"/>
            <a:headEnd/>
            <a:tailEnd/>
          </a:ln>
        </p:spPr>
      </p:pic>
      <p:sp>
        <p:nvSpPr>
          <p:cNvPr id="70664" name="Text Box 8"/>
          <p:cNvSpPr txBox="1">
            <a:spLocks noChangeArrowheads="1"/>
          </p:cNvSpPr>
          <p:nvPr/>
        </p:nvSpPr>
        <p:spPr bwMode="auto">
          <a:xfrm>
            <a:off x="2971800" y="381000"/>
            <a:ext cx="5943600" cy="4968875"/>
          </a:xfrm>
          <a:prstGeom prst="rect">
            <a:avLst/>
          </a:prstGeom>
          <a:noFill/>
          <a:ln w="9525">
            <a:noFill/>
            <a:miter lim="800000"/>
            <a:headEnd/>
            <a:tailEnd/>
          </a:ln>
          <a:effectLst/>
        </p:spPr>
        <p:txBody>
          <a:bodyPr>
            <a:spAutoFit/>
          </a:bodyPr>
          <a:lstStyle/>
          <a:p>
            <a:pPr>
              <a:spcBef>
                <a:spcPct val="50000"/>
              </a:spcBef>
            </a:pPr>
            <a:r>
              <a:rPr lang="en-US" dirty="0"/>
              <a:t>A </a:t>
            </a:r>
            <a:r>
              <a:rPr lang="en-US" sz="2000" dirty="0"/>
              <a:t>supersonic aircraft is passing overhead as shown. </a:t>
            </a:r>
          </a:p>
          <a:p>
            <a:pPr>
              <a:spcBef>
                <a:spcPct val="50000"/>
              </a:spcBef>
            </a:pPr>
            <a:r>
              <a:rPr lang="en-US" sz="2000" dirty="0"/>
              <a:t>Which of the following statements is true ?</a:t>
            </a:r>
          </a:p>
          <a:p>
            <a:pPr>
              <a:spcBef>
                <a:spcPct val="50000"/>
              </a:spcBef>
            </a:pPr>
            <a:r>
              <a:rPr lang="en-US" sz="2000" dirty="0"/>
              <a:t>A) No-one hears anything, although B receives a burst of radiation at the instant shown.</a:t>
            </a:r>
          </a:p>
          <a:p>
            <a:pPr>
              <a:spcBef>
                <a:spcPct val="50000"/>
              </a:spcBef>
            </a:pPr>
            <a:r>
              <a:rPr lang="en-US" sz="2000" dirty="0"/>
              <a:t>B) B hears a sonic boom at the instant shown while A and C hear </a:t>
            </a:r>
            <a:r>
              <a:rPr lang="en-US" sz="2000" dirty="0" smtClean="0"/>
              <a:t>relatively little.</a:t>
            </a:r>
            <a:endParaRPr lang="en-US" sz="2000" dirty="0"/>
          </a:p>
          <a:p>
            <a:pPr>
              <a:spcBef>
                <a:spcPct val="50000"/>
              </a:spcBef>
            </a:pPr>
            <a:r>
              <a:rPr lang="en-US" sz="2000" dirty="0"/>
              <a:t>C) B and C hear a sonic boom at the instant shown while A </a:t>
            </a:r>
            <a:r>
              <a:rPr lang="en-US" sz="2000" dirty="0" smtClean="0"/>
              <a:t>hears nothing. </a:t>
            </a:r>
            <a:endParaRPr lang="en-US" sz="2000" dirty="0"/>
          </a:p>
          <a:p>
            <a:pPr>
              <a:spcBef>
                <a:spcPct val="50000"/>
              </a:spcBef>
            </a:pPr>
            <a:r>
              <a:rPr lang="en-US" sz="2000" dirty="0"/>
              <a:t>D) If the craft’s speed increases further, the “V”-shape becomes less narrow</a:t>
            </a:r>
          </a:p>
          <a:p>
            <a:pPr>
              <a:spcBef>
                <a:spcPct val="50000"/>
              </a:spcBef>
            </a:pPr>
            <a:r>
              <a:rPr lang="en-US" sz="2000" dirty="0"/>
              <a:t>E) The sonic boom increases in intensity as the craft goes by.</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3" name="Picture 7" descr="19-25Figure_FIG"/>
          <p:cNvPicPr>
            <a:picLocks noChangeAspect="1" noChangeArrowheads="1"/>
          </p:cNvPicPr>
          <p:nvPr/>
        </p:nvPicPr>
        <p:blipFill>
          <a:blip r:embed="rId3" cstate="print"/>
          <a:srcRect b="2702"/>
          <a:stretch>
            <a:fillRect/>
          </a:stretch>
        </p:blipFill>
        <p:spPr bwMode="auto">
          <a:xfrm>
            <a:off x="533400" y="533400"/>
            <a:ext cx="2071688" cy="2743200"/>
          </a:xfrm>
          <a:prstGeom prst="rect">
            <a:avLst/>
          </a:prstGeom>
          <a:noFill/>
          <a:ln w="9525">
            <a:noFill/>
            <a:miter lim="800000"/>
            <a:headEnd/>
            <a:tailEnd/>
          </a:ln>
        </p:spPr>
      </p:pic>
      <p:sp>
        <p:nvSpPr>
          <p:cNvPr id="70664" name="Text Box 8"/>
          <p:cNvSpPr txBox="1">
            <a:spLocks noChangeArrowheads="1"/>
          </p:cNvSpPr>
          <p:nvPr/>
        </p:nvSpPr>
        <p:spPr bwMode="auto">
          <a:xfrm>
            <a:off x="2971800" y="381000"/>
            <a:ext cx="5943600" cy="4968875"/>
          </a:xfrm>
          <a:prstGeom prst="rect">
            <a:avLst/>
          </a:prstGeom>
          <a:noFill/>
          <a:ln w="9525">
            <a:noFill/>
            <a:miter lim="800000"/>
            <a:headEnd/>
            <a:tailEnd/>
          </a:ln>
          <a:effectLst/>
        </p:spPr>
        <p:txBody>
          <a:bodyPr>
            <a:spAutoFit/>
          </a:bodyPr>
          <a:lstStyle/>
          <a:p>
            <a:pPr>
              <a:spcBef>
                <a:spcPct val="50000"/>
              </a:spcBef>
            </a:pPr>
            <a:r>
              <a:rPr lang="en-US" dirty="0"/>
              <a:t>A </a:t>
            </a:r>
            <a:r>
              <a:rPr lang="en-US" sz="2000" dirty="0"/>
              <a:t>supersonic aircraft is passing overhead as shown. </a:t>
            </a:r>
          </a:p>
          <a:p>
            <a:pPr>
              <a:spcBef>
                <a:spcPct val="50000"/>
              </a:spcBef>
            </a:pPr>
            <a:r>
              <a:rPr lang="en-US" sz="2000" dirty="0"/>
              <a:t>Which of the following statements is true ?</a:t>
            </a:r>
          </a:p>
          <a:p>
            <a:pPr>
              <a:spcBef>
                <a:spcPct val="50000"/>
              </a:spcBef>
            </a:pPr>
            <a:r>
              <a:rPr lang="en-US" sz="2000" dirty="0"/>
              <a:t>A) No-one hears anything, although B receives a burst of radiation at the instant shown.</a:t>
            </a:r>
          </a:p>
          <a:p>
            <a:pPr>
              <a:spcBef>
                <a:spcPct val="50000"/>
              </a:spcBef>
            </a:pPr>
            <a:r>
              <a:rPr lang="en-US" sz="2000" dirty="0"/>
              <a:t>B) B hears a sonic boom at the instant shown while A and C hear </a:t>
            </a:r>
            <a:r>
              <a:rPr lang="en-US" sz="2000" dirty="0" smtClean="0"/>
              <a:t>relatively little.</a:t>
            </a:r>
            <a:endParaRPr lang="en-US" sz="2000" dirty="0"/>
          </a:p>
          <a:p>
            <a:pPr>
              <a:spcBef>
                <a:spcPct val="50000"/>
              </a:spcBef>
            </a:pPr>
            <a:r>
              <a:rPr lang="en-US" sz="2000" dirty="0"/>
              <a:t>C) B and C hear a sonic boom at the instant shown while A hears nothing</a:t>
            </a:r>
          </a:p>
          <a:p>
            <a:pPr>
              <a:spcBef>
                <a:spcPct val="50000"/>
              </a:spcBef>
            </a:pPr>
            <a:r>
              <a:rPr lang="en-US" sz="2000" dirty="0"/>
              <a:t>D) If the craft’s speed increases further, the “V”-shape becomes less narrow</a:t>
            </a:r>
          </a:p>
          <a:p>
            <a:pPr>
              <a:spcBef>
                <a:spcPct val="50000"/>
              </a:spcBef>
            </a:pPr>
            <a:r>
              <a:rPr lang="en-US" sz="2000" dirty="0"/>
              <a:t>E) The sonic boom increases in intensity as the craft goes by.</a:t>
            </a:r>
          </a:p>
        </p:txBody>
      </p:sp>
      <p:sp>
        <p:nvSpPr>
          <p:cNvPr id="70665" name="Text Box 9"/>
          <p:cNvSpPr txBox="1">
            <a:spLocks noChangeArrowheads="1"/>
          </p:cNvSpPr>
          <p:nvPr/>
        </p:nvSpPr>
        <p:spPr bwMode="auto">
          <a:xfrm>
            <a:off x="0" y="5334000"/>
            <a:ext cx="9144000" cy="118745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 supersonic </a:t>
            </a:r>
            <a:r>
              <a:rPr lang="en-US" sz="2400" dirty="0">
                <a:solidFill>
                  <a:srgbClr val="993366"/>
                </a:solidFill>
                <a:sym typeface="Wingdings" pitchFamily="2" charset="2"/>
              </a:rPr>
              <a:t> waves travelling faster than speed of sound, crests all bunch up, and reach observer all at once, yielding the sonic boom</a:t>
            </a:r>
            <a:endParaRPr lang="en-US" sz="2400" dirty="0">
              <a:solidFill>
                <a:srgbClr val="993366"/>
              </a:solidFill>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441325" y="762000"/>
            <a:ext cx="8702675" cy="3013075"/>
          </a:xfrm>
          <a:prstGeom prst="rect">
            <a:avLst/>
          </a:prstGeom>
          <a:noFill/>
          <a:ln w="9525">
            <a:noFill/>
            <a:miter lim="800000"/>
            <a:headEnd/>
            <a:tailEnd/>
          </a:ln>
          <a:effectLst/>
        </p:spPr>
        <p:txBody>
          <a:bodyPr anchor="ctr">
            <a:spAutoFit/>
          </a:bodyPr>
          <a:lstStyle/>
          <a:p>
            <a:pPr marL="342900" indent="-342900"/>
            <a:r>
              <a:rPr lang="en-US" sz="2400"/>
              <a:t>In which one of these media does sound travel the fastest? </a:t>
            </a:r>
          </a:p>
          <a:p>
            <a:pPr marL="342900" indent="-342900"/>
            <a:endParaRPr lang="en-US" sz="2400"/>
          </a:p>
          <a:p>
            <a:pPr marL="342900" indent="-342900"/>
            <a:r>
              <a:rPr lang="en-US" sz="2400"/>
              <a:t>A) water vapor</a:t>
            </a:r>
          </a:p>
          <a:p>
            <a:pPr marL="342900" indent="-342900"/>
            <a:r>
              <a:rPr lang="en-US" sz="2400"/>
              <a:t>B) water 	</a:t>
            </a:r>
          </a:p>
          <a:p>
            <a:pPr marL="342900" indent="-342900"/>
            <a:r>
              <a:rPr lang="en-US" sz="2400"/>
              <a:t>C) ice</a:t>
            </a:r>
          </a:p>
          <a:p>
            <a:pPr marL="342900" indent="-342900"/>
            <a:r>
              <a:rPr lang="en-US" sz="2400"/>
              <a:t>D) Cannot determine without knowing the frequency or wavelength.</a:t>
            </a:r>
          </a:p>
          <a:p>
            <a:pPr marL="342900" indent="-342900"/>
            <a:r>
              <a:rPr lang="en-US" sz="2400"/>
              <a:t>E) Sound travels the same speed in each of the above media. </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441325" y="762000"/>
            <a:ext cx="8702675" cy="3013075"/>
          </a:xfrm>
          <a:prstGeom prst="rect">
            <a:avLst/>
          </a:prstGeom>
          <a:noFill/>
          <a:ln w="9525">
            <a:noFill/>
            <a:miter lim="800000"/>
            <a:headEnd/>
            <a:tailEnd/>
          </a:ln>
          <a:effectLst/>
        </p:spPr>
        <p:txBody>
          <a:bodyPr anchor="ctr">
            <a:spAutoFit/>
          </a:bodyPr>
          <a:lstStyle/>
          <a:p>
            <a:pPr marL="342900" indent="-342900"/>
            <a:r>
              <a:rPr lang="en-US" sz="2400"/>
              <a:t>In which one of these media does sound travel the fastest? </a:t>
            </a:r>
          </a:p>
          <a:p>
            <a:pPr marL="342900" indent="-342900"/>
            <a:endParaRPr lang="en-US" sz="2400"/>
          </a:p>
          <a:p>
            <a:pPr marL="342900" indent="-342900"/>
            <a:r>
              <a:rPr lang="en-US" sz="2400"/>
              <a:t>A) water vapor</a:t>
            </a:r>
          </a:p>
          <a:p>
            <a:pPr marL="342900" indent="-342900"/>
            <a:r>
              <a:rPr lang="en-US" sz="2400"/>
              <a:t>B) water 	</a:t>
            </a:r>
          </a:p>
          <a:p>
            <a:pPr marL="342900" indent="-342900"/>
            <a:r>
              <a:rPr lang="en-US" sz="2400"/>
              <a:t>C) ice</a:t>
            </a:r>
          </a:p>
          <a:p>
            <a:pPr marL="342900" indent="-342900"/>
            <a:r>
              <a:rPr lang="en-US" sz="2400"/>
              <a:t>D) Cannot determine without knowing the frequency or wavelength.</a:t>
            </a:r>
          </a:p>
          <a:p>
            <a:pPr marL="342900" indent="-342900"/>
            <a:r>
              <a:rPr lang="en-US" sz="2400"/>
              <a:t>E) Sound travels the same speed in each of the above media. </a:t>
            </a:r>
          </a:p>
        </p:txBody>
      </p:sp>
      <p:sp>
        <p:nvSpPr>
          <p:cNvPr id="34821" name="Text Box 5"/>
          <p:cNvSpPr txBox="1">
            <a:spLocks noChangeArrowheads="1"/>
          </p:cNvSpPr>
          <p:nvPr/>
        </p:nvSpPr>
        <p:spPr bwMode="auto">
          <a:xfrm>
            <a:off x="838200" y="4876800"/>
            <a:ext cx="76200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Sound travels fastest in a solid</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457200" y="685800"/>
            <a:ext cx="7924800" cy="3140075"/>
          </a:xfrm>
          <a:prstGeom prst="rect">
            <a:avLst/>
          </a:prstGeom>
          <a:noFill/>
          <a:ln w="9525">
            <a:noFill/>
            <a:miter lim="800000"/>
            <a:headEnd/>
            <a:tailEnd/>
          </a:ln>
          <a:effectLst/>
        </p:spPr>
        <p:txBody>
          <a:bodyPr>
            <a:spAutoFit/>
          </a:bodyPr>
          <a:lstStyle/>
          <a:p>
            <a:r>
              <a:rPr lang="en-US"/>
              <a:t>  </a:t>
            </a:r>
            <a:r>
              <a:rPr lang="en-US" sz="2000"/>
              <a:t>Suppose you sound a 1056-hertz tuning fork while striking a note on the piano and hear 2 beats/second. You loosen the piano string very slightly, making it a lower pitch, and now hear 3 beats/second. What is </a:t>
            </a:r>
            <a:r>
              <a:rPr lang="en-US" sz="2000" i="1"/>
              <a:t>now</a:t>
            </a:r>
            <a:r>
              <a:rPr lang="en-US" sz="2000"/>
              <a:t> the frequency of the piano string? </a:t>
            </a:r>
          </a:p>
          <a:p>
            <a:endParaRPr lang="en-US" sz="2000"/>
          </a:p>
          <a:p>
            <a:r>
              <a:rPr lang="en-US" sz="2000"/>
              <a:t>A) 1053 hertz </a:t>
            </a:r>
            <a:endParaRPr lang="es-ES" sz="2000"/>
          </a:p>
          <a:p>
            <a:r>
              <a:rPr lang="es-ES" sz="2000"/>
              <a:t>B) 1054 hertz </a:t>
            </a:r>
          </a:p>
          <a:p>
            <a:r>
              <a:rPr lang="es-ES" sz="2000"/>
              <a:t>C) 1058 hertz </a:t>
            </a:r>
          </a:p>
          <a:p>
            <a:r>
              <a:rPr lang="es-ES" sz="2000"/>
              <a:t>D) 1059 hertz </a:t>
            </a:r>
            <a:endParaRPr lang="en-US" sz="2000"/>
          </a:p>
          <a:p>
            <a:r>
              <a:rPr lang="en-US" sz="2000"/>
              <a:t>E) 1056 hertz </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457200" y="685800"/>
            <a:ext cx="7924800" cy="3140075"/>
          </a:xfrm>
          <a:prstGeom prst="rect">
            <a:avLst/>
          </a:prstGeom>
          <a:noFill/>
          <a:ln w="9525">
            <a:noFill/>
            <a:miter lim="800000"/>
            <a:headEnd/>
            <a:tailEnd/>
          </a:ln>
          <a:effectLst/>
        </p:spPr>
        <p:txBody>
          <a:bodyPr>
            <a:spAutoFit/>
          </a:bodyPr>
          <a:lstStyle/>
          <a:p>
            <a:r>
              <a:rPr lang="en-US"/>
              <a:t>  </a:t>
            </a:r>
            <a:r>
              <a:rPr lang="en-US" sz="2000"/>
              <a:t>Suppose you sound a 1056-hertz tuning fork while striking a note on the piano and hear 2 beats/second. You loosen the piano string very slightly, making it a lower pitch, and now hear 3 beats/second. What is </a:t>
            </a:r>
            <a:r>
              <a:rPr lang="en-US" sz="2000" i="1"/>
              <a:t>now</a:t>
            </a:r>
            <a:r>
              <a:rPr lang="en-US" sz="2000"/>
              <a:t> the frequency of the piano string? </a:t>
            </a:r>
          </a:p>
          <a:p>
            <a:endParaRPr lang="en-US" sz="2000"/>
          </a:p>
          <a:p>
            <a:r>
              <a:rPr lang="en-US" sz="2000"/>
              <a:t>A) 1053 hertz </a:t>
            </a:r>
            <a:endParaRPr lang="es-ES" sz="2000"/>
          </a:p>
          <a:p>
            <a:r>
              <a:rPr lang="es-ES" sz="2000"/>
              <a:t>B) 1054 hertz </a:t>
            </a:r>
          </a:p>
          <a:p>
            <a:r>
              <a:rPr lang="es-ES" sz="2000"/>
              <a:t>C) 1058 hertz </a:t>
            </a:r>
          </a:p>
          <a:p>
            <a:r>
              <a:rPr lang="es-ES" sz="2000"/>
              <a:t>D) 1059 hertz </a:t>
            </a:r>
            <a:endParaRPr lang="en-US" sz="2000"/>
          </a:p>
          <a:p>
            <a:r>
              <a:rPr lang="en-US" sz="2000"/>
              <a:t>E) 1056 hertz </a:t>
            </a:r>
          </a:p>
        </p:txBody>
      </p:sp>
      <p:sp>
        <p:nvSpPr>
          <p:cNvPr id="47109" name="Text Box 5"/>
          <p:cNvSpPr txBox="1">
            <a:spLocks noChangeArrowheads="1"/>
          </p:cNvSpPr>
          <p:nvPr/>
        </p:nvSpPr>
        <p:spPr bwMode="auto">
          <a:xfrm>
            <a:off x="838200" y="4267200"/>
            <a:ext cx="7315200" cy="23780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A</a:t>
            </a:r>
          </a:p>
          <a:p>
            <a:pPr>
              <a:spcBef>
                <a:spcPct val="50000"/>
              </a:spcBef>
            </a:pPr>
            <a:r>
              <a:rPr lang="en-US" sz="2000" dirty="0">
                <a:solidFill>
                  <a:srgbClr val="993366"/>
                </a:solidFill>
              </a:rPr>
              <a:t>Since you hear 3 beats/sec, the frequency of the string must either be 1053-Hz or 1059-Hz. Before it was loosened, the beat frequency was lower</a:t>
            </a:r>
            <a:r>
              <a:rPr lang="en-US" sz="2000" dirty="0" smtClean="0">
                <a:solidFill>
                  <a:srgbClr val="993366"/>
                </a:solidFill>
              </a:rPr>
              <a:t>, at 2 beats </a:t>
            </a:r>
            <a:r>
              <a:rPr lang="en-US" sz="2000" smtClean="0">
                <a:solidFill>
                  <a:srgbClr val="993366"/>
                </a:solidFill>
              </a:rPr>
              <a:t>per second, </a:t>
            </a:r>
            <a:r>
              <a:rPr lang="en-US" sz="2000" dirty="0">
                <a:solidFill>
                  <a:srgbClr val="993366"/>
                </a:solidFill>
              </a:rPr>
              <a:t>i.e. closer to the tuning fork frequency 1056-Hz. So the new frequency must be 1053-Hz, as tightening it, raising the frequency, decreases the beating and so brings it closer to the tuning fork frequency.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The </a:t>
            </a:r>
            <a:r>
              <a:rPr lang="en-US" sz="2400" dirty="0" smtClean="0">
                <a:solidFill>
                  <a:srgbClr val="000000"/>
                </a:solidFill>
                <a:latin typeface="+mj-lt"/>
                <a:ea typeface="Times New Roman" panose="02020603050405020304" pitchFamily="18" charset="0"/>
                <a:cs typeface="Palatino Linotype" panose="02040502050505030304" pitchFamily="18" charset="0"/>
              </a:rPr>
              <a:t>magnitude of charge on one electron 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one </a:t>
            </a:r>
            <a:r>
              <a:rPr lang="en-US" sz="2400" dirty="0" smtClean="0">
                <a:solidFill>
                  <a:srgbClr val="000000"/>
                </a:solidFill>
                <a:latin typeface="+mj-lt"/>
                <a:ea typeface="Times New Roman" panose="02020603050405020304" pitchFamily="18" charset="0"/>
                <a:cs typeface="Palatino Linotype" panose="02040502050505030304" pitchFamily="18" charset="0"/>
              </a:rPr>
              <a:t>Coulomb</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specific </a:t>
            </a:r>
            <a:r>
              <a:rPr lang="en-US" sz="2400" dirty="0" smtClean="0">
                <a:solidFill>
                  <a:srgbClr val="000000"/>
                </a:solidFill>
                <a:latin typeface="+mj-lt"/>
                <a:ea typeface="Times New Roman" panose="02020603050405020304" pitchFamily="18" charset="0"/>
                <a:cs typeface="Palatino Linotype" panose="02040502050505030304" pitchFamily="18" charset="0"/>
              </a:rPr>
              <a:t>very large number of Coulombs.</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a:t>
            </a:r>
            <a:r>
              <a:rPr lang="en-US" sz="2400" dirty="0" smtClean="0">
                <a:solidFill>
                  <a:srgbClr val="000000"/>
                </a:solidFill>
                <a:latin typeface="+mj-lt"/>
                <a:ea typeface="Times New Roman" panose="02020603050405020304" pitchFamily="18" charset="0"/>
                <a:cs typeface="Palatino Linotype" panose="02040502050505030304" pitchFamily="18" charset="0"/>
              </a:rPr>
              <a:t>specific very small number of Coulombs </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t>
            </a:r>
            <a:r>
              <a:rPr lang="en-US" sz="2400" dirty="0" smtClean="0">
                <a:solidFill>
                  <a:srgbClr val="000000"/>
                </a:solidFill>
                <a:latin typeface="+mj-lt"/>
                <a:ea typeface="Times New Roman" panose="02020603050405020304" pitchFamily="18" charset="0"/>
                <a:cs typeface="Palatino Linotype" panose="02040502050505030304" pitchFamily="18" charset="0"/>
              </a:rPr>
              <a:t>1/2000 of that on a proton</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t>
            </a:r>
            <a:r>
              <a:rPr lang="en-US" sz="2400" dirty="0" smtClean="0">
                <a:solidFill>
                  <a:srgbClr val="000000"/>
                </a:solidFill>
                <a:latin typeface="+mj-lt"/>
                <a:ea typeface="Times New Roman" panose="02020603050405020304" pitchFamily="18" charset="0"/>
                <a:cs typeface="Palatino Linotype" panose="02040502050505030304" pitchFamily="18" charset="0"/>
              </a:rPr>
              <a:t>zero</a:t>
            </a:r>
            <a:endParaRPr lang="en-US" sz="2400" dirty="0">
              <a:solidFill>
                <a:srgbClr val="000000"/>
              </a:solidFill>
              <a:latin typeface="+mj-lt"/>
              <a:ea typeface="Times New Roman" panose="02020603050405020304" pitchFamily="18" charset="0"/>
              <a:cs typeface="Palatino Linotype" panose="02040502050505030304" pitchFamily="18" charset="0"/>
            </a:endParaRPr>
          </a:p>
        </p:txBody>
      </p:sp>
    </p:spTree>
    <p:extLst>
      <p:ext uri="{BB962C8B-B14F-4D97-AF65-F5344CB8AC3E}">
        <p14:creationId xmlns:p14="http://schemas.microsoft.com/office/powerpoint/2010/main" val="8038836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The </a:t>
            </a:r>
            <a:r>
              <a:rPr lang="en-US" sz="2400" dirty="0" smtClean="0">
                <a:solidFill>
                  <a:srgbClr val="000000"/>
                </a:solidFill>
                <a:latin typeface="+mj-lt"/>
                <a:ea typeface="Times New Roman" panose="02020603050405020304" pitchFamily="18" charset="0"/>
                <a:cs typeface="Palatino Linotype" panose="02040502050505030304" pitchFamily="18" charset="0"/>
              </a:rPr>
              <a:t>magnitude of charge on one electron 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one </a:t>
            </a:r>
            <a:r>
              <a:rPr lang="en-US" sz="2400" dirty="0" smtClean="0">
                <a:solidFill>
                  <a:srgbClr val="000000"/>
                </a:solidFill>
                <a:latin typeface="+mj-lt"/>
                <a:ea typeface="Times New Roman" panose="02020603050405020304" pitchFamily="18" charset="0"/>
                <a:cs typeface="Palatino Linotype" panose="02040502050505030304" pitchFamily="18" charset="0"/>
              </a:rPr>
              <a:t>Coulomb</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specific </a:t>
            </a:r>
            <a:r>
              <a:rPr lang="en-US" sz="2400" dirty="0" smtClean="0">
                <a:solidFill>
                  <a:srgbClr val="000000"/>
                </a:solidFill>
                <a:latin typeface="+mj-lt"/>
                <a:ea typeface="Times New Roman" panose="02020603050405020304" pitchFamily="18" charset="0"/>
                <a:cs typeface="Palatino Linotype" panose="02040502050505030304" pitchFamily="18" charset="0"/>
              </a:rPr>
              <a:t>very large number of Coulombs.</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a:t>
            </a:r>
            <a:r>
              <a:rPr lang="en-US" sz="2400" dirty="0" smtClean="0">
                <a:solidFill>
                  <a:srgbClr val="000000"/>
                </a:solidFill>
                <a:latin typeface="+mj-lt"/>
                <a:ea typeface="Times New Roman" panose="02020603050405020304" pitchFamily="18" charset="0"/>
                <a:cs typeface="Palatino Linotype" panose="02040502050505030304" pitchFamily="18" charset="0"/>
              </a:rPr>
              <a:t>specific very small number of Coulombs </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t>
            </a:r>
            <a:r>
              <a:rPr lang="en-US" sz="2400" dirty="0" smtClean="0">
                <a:solidFill>
                  <a:srgbClr val="000000"/>
                </a:solidFill>
                <a:latin typeface="+mj-lt"/>
                <a:ea typeface="Times New Roman" panose="02020603050405020304" pitchFamily="18" charset="0"/>
                <a:cs typeface="Palatino Linotype" panose="02040502050505030304" pitchFamily="18" charset="0"/>
              </a:rPr>
              <a:t>1/2000 of that on a proton</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t>
            </a:r>
            <a:r>
              <a:rPr lang="en-US" sz="2400" dirty="0" smtClean="0">
                <a:solidFill>
                  <a:srgbClr val="000000"/>
                </a:solidFill>
                <a:latin typeface="+mj-lt"/>
                <a:ea typeface="Times New Roman" panose="02020603050405020304" pitchFamily="18" charset="0"/>
                <a:cs typeface="Palatino Linotype" panose="02040502050505030304" pitchFamily="18" charset="0"/>
              </a:rPr>
              <a:t>zero</a:t>
            </a:r>
            <a:endParaRPr lang="en-US" sz="2400" dirty="0">
              <a:solidFill>
                <a:srgbClr val="000000"/>
              </a:solidFill>
              <a:latin typeface="+mj-lt"/>
              <a:ea typeface="Times New Roman" panose="02020603050405020304" pitchFamily="18" charset="0"/>
              <a:cs typeface="Palatino Linotype" panose="02040502050505030304" pitchFamily="18" charset="0"/>
            </a:endParaRPr>
          </a:p>
        </p:txBody>
      </p:sp>
      <p:sp>
        <p:nvSpPr>
          <p:cNvPr id="3" name="TextBox 2"/>
          <p:cNvSpPr txBox="1"/>
          <p:nvPr/>
        </p:nvSpPr>
        <p:spPr>
          <a:xfrm>
            <a:off x="1371600" y="3429000"/>
            <a:ext cx="7543800" cy="954107"/>
          </a:xfrm>
          <a:prstGeom prst="rect">
            <a:avLst/>
          </a:prstGeom>
          <a:noFill/>
        </p:spPr>
        <p:txBody>
          <a:bodyPr wrap="square" rtlCol="0">
            <a:spAutoFit/>
          </a:bodyPr>
          <a:lstStyle/>
          <a:p>
            <a:r>
              <a:rPr lang="en-US" sz="2800" dirty="0" smtClean="0">
                <a:solidFill>
                  <a:srgbClr val="7030A0"/>
                </a:solidFill>
              </a:rPr>
              <a:t>Answer: C</a:t>
            </a:r>
          </a:p>
          <a:p>
            <a:r>
              <a:rPr lang="en-US" sz="2800" dirty="0" smtClean="0">
                <a:solidFill>
                  <a:srgbClr val="7030A0"/>
                </a:solidFill>
              </a:rPr>
              <a:t>The charge on one electron is 1.6 x 10</a:t>
            </a:r>
            <a:r>
              <a:rPr lang="en-US" sz="2800" baseline="30000" dirty="0" smtClean="0">
                <a:solidFill>
                  <a:srgbClr val="7030A0"/>
                </a:solidFill>
              </a:rPr>
              <a:t>-19</a:t>
            </a:r>
            <a:r>
              <a:rPr lang="en-US" sz="2800" dirty="0" smtClean="0">
                <a:solidFill>
                  <a:srgbClr val="7030A0"/>
                </a:solidFill>
              </a:rPr>
              <a:t> C </a:t>
            </a:r>
            <a:endParaRPr lang="en-US" sz="2800" dirty="0">
              <a:solidFill>
                <a:srgbClr val="7030A0"/>
              </a:solidFill>
            </a:endParaRPr>
          </a:p>
        </p:txBody>
      </p:sp>
    </p:spTree>
    <p:extLst>
      <p:ext uri="{BB962C8B-B14F-4D97-AF65-F5344CB8AC3E}">
        <p14:creationId xmlns:p14="http://schemas.microsoft.com/office/powerpoint/2010/main" val="22246053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620000" cy="4524315"/>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Calibri" panose="020F0502020204030204" pitchFamily="34" charset="0"/>
                <a:ea typeface="Times New Roman" panose="02020603050405020304" pitchFamily="18" charset="0"/>
              </a:rPr>
              <a:t>Which of the following is true?</a:t>
            </a:r>
            <a:endParaRPr lang="en-US" sz="2400" dirty="0">
              <a:solidFill>
                <a:srgbClr val="000000"/>
              </a:solidFill>
              <a:latin typeface="Calibri" panose="020F0502020204030204" pitchFamily="34" charset="0"/>
              <a:ea typeface="Times New Roman" panose="02020603050405020304" pitchFamily="18" charset="0"/>
            </a:endParaRPr>
          </a:p>
          <a:p>
            <a:pPr marL="0" marR="0">
              <a:spcBef>
                <a:spcPts val="0"/>
              </a:spcBef>
              <a:spcAft>
                <a:spcPts val="0"/>
              </a:spcAft>
            </a:pPr>
            <a:r>
              <a:rPr lang="en-US" sz="2400" dirty="0">
                <a:solidFill>
                  <a:srgbClr val="000000"/>
                </a:solidFill>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lphaUcParenR"/>
              <a:tabLst>
                <a:tab pos="457200" algn="l"/>
              </a:tabLst>
            </a:pP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Gravitational forces are always attractive but electrical forces can be attractive or repulsive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Electrical forces are always attractive, but gravitational forces can be attractive or repulsive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gravitational force obeys the inverse-square law but the electrical force decays faster with distance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gravitational force between two objects is always weaker than the electrical force between them. </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None of the above is true.</a:t>
            </a:r>
            <a:r>
              <a:rPr lang="en-US" sz="2400" dirty="0">
                <a:solidFill>
                  <a:srgbClr val="000000"/>
                </a:solidFill>
                <a:latin typeface="Calibri" panose="020F0502020204030204" pitchFamily="34" charset="0"/>
                <a:ea typeface="Times New Roman" panose="02020603050405020304" pitchFamily="18" charset="0"/>
              </a:rPr>
              <a:t> </a:t>
            </a:r>
          </a:p>
          <a:p>
            <a:pPr marL="0" marR="0">
              <a:spcBef>
                <a:spcPts val="0"/>
              </a:spcBef>
              <a:spcAft>
                <a:spcPts val="0"/>
              </a:spcAft>
            </a:pPr>
            <a:r>
              <a:rPr lang="en-US" sz="2400" dirty="0">
                <a:solidFill>
                  <a:srgbClr val="000000"/>
                </a:solidFill>
                <a:latin typeface="Calibri" panose="020F0502020204030204" pitchFamily="34" charset="0"/>
                <a:ea typeface="Times New Roman" panose="02020603050405020304" pitchFamily="18" charset="0"/>
              </a:rPr>
              <a:t> </a:t>
            </a:r>
          </a:p>
        </p:txBody>
      </p:sp>
    </p:spTree>
    <p:extLst>
      <p:ext uri="{BB962C8B-B14F-4D97-AF65-F5344CB8AC3E}">
        <p14:creationId xmlns:p14="http://schemas.microsoft.com/office/powerpoint/2010/main" val="118351969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4524315"/>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Calibri" panose="020F0502020204030204" pitchFamily="34" charset="0"/>
                <a:ea typeface="Times New Roman" panose="02020603050405020304" pitchFamily="18" charset="0"/>
              </a:rPr>
              <a:t>Which of the following is true?</a:t>
            </a:r>
            <a:endParaRPr lang="en-US" sz="2400" dirty="0">
              <a:solidFill>
                <a:srgbClr val="000000"/>
              </a:solidFill>
              <a:latin typeface="Calibri" panose="020F0502020204030204" pitchFamily="34" charset="0"/>
              <a:ea typeface="Times New Roman" panose="02020603050405020304" pitchFamily="18" charset="0"/>
            </a:endParaRPr>
          </a:p>
          <a:p>
            <a:pPr marL="0" marR="0">
              <a:spcBef>
                <a:spcPts val="0"/>
              </a:spcBef>
              <a:spcAft>
                <a:spcPts val="0"/>
              </a:spcAft>
            </a:pPr>
            <a:r>
              <a:rPr lang="en-US" sz="2400" dirty="0">
                <a:solidFill>
                  <a:srgbClr val="000000"/>
                </a:solidFill>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lphaUcParenR"/>
              <a:tabLst>
                <a:tab pos="457200" algn="l"/>
              </a:tabLst>
            </a:pP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Gravitational forces are always attractive but electrical forces can be attractive or repulsive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Electrical forces are always attractive, but gravitational forces can be attractive or repulsive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gravitational force obeys the inverse-square law but the electrical force decays faster with distance</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gravitational force between two objects is always weaker than the electrical force between them. </a:t>
            </a:r>
            <a:endPar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US"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None of the above is true.</a:t>
            </a:r>
            <a:r>
              <a:rPr lang="en-US" sz="2400" dirty="0">
                <a:solidFill>
                  <a:srgbClr val="000000"/>
                </a:solidFill>
                <a:latin typeface="Calibri" panose="020F0502020204030204" pitchFamily="34" charset="0"/>
                <a:ea typeface="Times New Roman" panose="02020603050405020304" pitchFamily="18" charset="0"/>
              </a:rPr>
              <a:t> </a:t>
            </a:r>
          </a:p>
          <a:p>
            <a:pPr marL="0" marR="0">
              <a:spcBef>
                <a:spcPts val="0"/>
              </a:spcBef>
              <a:spcAft>
                <a:spcPts val="0"/>
              </a:spcAft>
            </a:pPr>
            <a:r>
              <a:rPr lang="en-US" sz="2400" dirty="0">
                <a:solidFill>
                  <a:srgbClr val="000000"/>
                </a:solidFill>
                <a:latin typeface="Calibri" panose="020F0502020204030204" pitchFamily="34" charset="0"/>
                <a:ea typeface="Times New Roman" panose="02020603050405020304" pitchFamily="18" charset="0"/>
              </a:rPr>
              <a:t> </a:t>
            </a:r>
          </a:p>
        </p:txBody>
      </p:sp>
      <p:sp>
        <p:nvSpPr>
          <p:cNvPr id="3" name="TextBox 2"/>
          <p:cNvSpPr txBox="1"/>
          <p:nvPr/>
        </p:nvSpPr>
        <p:spPr>
          <a:xfrm>
            <a:off x="381000" y="4419600"/>
            <a:ext cx="8077200" cy="2000548"/>
          </a:xfrm>
          <a:prstGeom prst="rect">
            <a:avLst/>
          </a:prstGeom>
          <a:noFill/>
        </p:spPr>
        <p:txBody>
          <a:bodyPr wrap="square" rtlCol="0">
            <a:spAutoFit/>
          </a:bodyPr>
          <a:lstStyle/>
          <a:p>
            <a:r>
              <a:rPr lang="en-US" sz="2400" dirty="0" smtClean="0">
                <a:solidFill>
                  <a:srgbClr val="7030A0"/>
                </a:solidFill>
                <a:latin typeface="Calibri" panose="020F0502020204030204" pitchFamily="34" charset="0"/>
              </a:rPr>
              <a:t>Answer: A</a:t>
            </a:r>
          </a:p>
          <a:p>
            <a:r>
              <a:rPr lang="en-US" sz="2000" dirty="0" smtClean="0">
                <a:solidFill>
                  <a:srgbClr val="7030A0"/>
                </a:solidFill>
                <a:latin typeface="Calibri" panose="020F0502020204030204" pitchFamily="34" charset="0"/>
              </a:rPr>
              <a:t>This is directly from class. </a:t>
            </a:r>
            <a:endParaRPr lang="en-US" sz="2000" dirty="0">
              <a:solidFill>
                <a:srgbClr val="7030A0"/>
              </a:solidFill>
              <a:latin typeface="Calibri" panose="020F0502020204030204" pitchFamily="34" charset="0"/>
            </a:endParaRPr>
          </a:p>
          <a:p>
            <a:r>
              <a:rPr lang="en-US" sz="2000" dirty="0" smtClean="0">
                <a:solidFill>
                  <a:srgbClr val="7030A0"/>
                </a:solidFill>
                <a:latin typeface="Calibri" panose="020F0502020204030204" pitchFamily="34" charset="0"/>
              </a:rPr>
              <a:t>Note that both these forces obey the inverse-square law. Although often the </a:t>
            </a:r>
            <a:r>
              <a:rPr lang="en-US" sz="2000" dirty="0" err="1" smtClean="0">
                <a:solidFill>
                  <a:srgbClr val="7030A0"/>
                </a:solidFill>
                <a:latin typeface="Calibri" panose="020F0502020204030204" pitchFamily="34" charset="0"/>
              </a:rPr>
              <a:t>grav</a:t>
            </a:r>
            <a:r>
              <a:rPr lang="en-US" sz="2000" dirty="0" smtClean="0">
                <a:solidFill>
                  <a:srgbClr val="7030A0"/>
                </a:solidFill>
                <a:latin typeface="Calibri" panose="020F0502020204030204" pitchFamily="34" charset="0"/>
              </a:rPr>
              <a:t> force is weaker than the electrical force between two objects, it can be sometimes stronger e.g. if the two objects are uncharged then the electrical force is zero.</a:t>
            </a:r>
            <a:endParaRPr lang="en-US" sz="2000" dirty="0">
              <a:solidFill>
                <a:srgbClr val="7030A0"/>
              </a:solidFill>
              <a:latin typeface="Calibri" panose="020F0502020204030204" pitchFamily="34" charset="0"/>
            </a:endParaRPr>
          </a:p>
        </p:txBody>
      </p:sp>
    </p:spTree>
    <p:extLst>
      <p:ext uri="{BB962C8B-B14F-4D97-AF65-F5344CB8AC3E}">
        <p14:creationId xmlns:p14="http://schemas.microsoft.com/office/powerpoint/2010/main" val="888114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762000" y="914400"/>
            <a:ext cx="7696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During an eclipse of the sun, the sun, moon and earth are in alignment, and the high ocean tides on earth are then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A) extra high</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 extra low</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C) not particularly different than at any other time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22349769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457200"/>
            <a:ext cx="8153400" cy="3416320"/>
          </a:xfrm>
          <a:prstGeom prst="rect">
            <a:avLst/>
          </a:prstGeom>
          <a:noFill/>
          <a:ln w="9525">
            <a:noFill/>
            <a:miter lim="800000"/>
            <a:headEnd/>
            <a:tailEnd/>
          </a:ln>
          <a:effectLst/>
        </p:spPr>
        <p:txBody>
          <a:bodyPr>
            <a:spAutoFit/>
          </a:bodyPr>
          <a:lstStyle/>
          <a:p>
            <a:pPr>
              <a:spcBef>
                <a:spcPct val="50000"/>
              </a:spcBef>
            </a:pPr>
            <a:r>
              <a:rPr lang="en-US" sz="2400" dirty="0"/>
              <a:t>To say that electric charge is </a:t>
            </a:r>
            <a:r>
              <a:rPr lang="en-US" sz="2400" dirty="0" smtClean="0"/>
              <a:t>quantized </a:t>
            </a:r>
            <a:r>
              <a:rPr lang="en-US" sz="2400" dirty="0"/>
              <a:t>is to say that electric charge </a:t>
            </a:r>
          </a:p>
          <a:p>
            <a:endParaRPr lang="en-US" sz="2400" dirty="0"/>
          </a:p>
          <a:p>
            <a:r>
              <a:rPr lang="en-US" sz="2400" dirty="0"/>
              <a:t> A) will interact with neighboring electric charges. </a:t>
            </a:r>
          </a:p>
          <a:p>
            <a:r>
              <a:rPr lang="en-US" sz="2400" dirty="0"/>
              <a:t>B) is sometimes positive. </a:t>
            </a:r>
          </a:p>
          <a:p>
            <a:r>
              <a:rPr lang="en-US" sz="2400" dirty="0"/>
              <a:t>C) may occur in an infinite variety of quantities. </a:t>
            </a:r>
          </a:p>
          <a:p>
            <a:r>
              <a:rPr lang="en-US" sz="2400" dirty="0"/>
              <a:t>D) is a whole-number multiple of the charge of one electron. </a:t>
            </a:r>
          </a:p>
          <a:p>
            <a:r>
              <a:rPr lang="en-US" sz="2400" dirty="0"/>
              <a:t>E) can be neither created nor destroyed. </a:t>
            </a:r>
          </a:p>
        </p:txBody>
      </p:sp>
    </p:spTree>
    <p:extLst>
      <p:ext uri="{BB962C8B-B14F-4D97-AF65-F5344CB8AC3E}">
        <p14:creationId xmlns:p14="http://schemas.microsoft.com/office/powerpoint/2010/main" val="366911596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457200"/>
            <a:ext cx="8153400" cy="3416320"/>
          </a:xfrm>
          <a:prstGeom prst="rect">
            <a:avLst/>
          </a:prstGeom>
          <a:noFill/>
          <a:ln w="9525">
            <a:noFill/>
            <a:miter lim="800000"/>
            <a:headEnd/>
            <a:tailEnd/>
          </a:ln>
          <a:effectLst/>
        </p:spPr>
        <p:txBody>
          <a:bodyPr>
            <a:spAutoFit/>
          </a:bodyPr>
          <a:lstStyle/>
          <a:p>
            <a:pPr>
              <a:spcBef>
                <a:spcPct val="50000"/>
              </a:spcBef>
            </a:pPr>
            <a:r>
              <a:rPr lang="en-US" sz="2400" dirty="0"/>
              <a:t>To say that electric charge is </a:t>
            </a:r>
            <a:r>
              <a:rPr lang="en-US" sz="2400" dirty="0" smtClean="0"/>
              <a:t>quantized </a:t>
            </a:r>
            <a:r>
              <a:rPr lang="en-US" sz="2400" dirty="0"/>
              <a:t>is to say that electric charge </a:t>
            </a:r>
          </a:p>
          <a:p>
            <a:endParaRPr lang="en-US" sz="2400" dirty="0"/>
          </a:p>
          <a:p>
            <a:r>
              <a:rPr lang="en-US" sz="2400" dirty="0"/>
              <a:t> A) will interact with neighboring electric charges. </a:t>
            </a:r>
          </a:p>
          <a:p>
            <a:r>
              <a:rPr lang="en-US" sz="2400" dirty="0"/>
              <a:t>B) is sometimes positive. </a:t>
            </a:r>
          </a:p>
          <a:p>
            <a:r>
              <a:rPr lang="en-US" sz="2400" dirty="0"/>
              <a:t>C) may occur in an infinite variety of quantities. </a:t>
            </a:r>
          </a:p>
          <a:p>
            <a:r>
              <a:rPr lang="en-US" sz="2400" dirty="0"/>
              <a:t>D) is a whole-number multiple of the charge of one electron. </a:t>
            </a:r>
          </a:p>
          <a:p>
            <a:r>
              <a:rPr lang="en-US" sz="2400" dirty="0"/>
              <a:t>E) can be neither created nor destroyed. </a:t>
            </a:r>
          </a:p>
        </p:txBody>
      </p:sp>
      <p:sp>
        <p:nvSpPr>
          <p:cNvPr id="139267" name="Text Box 3"/>
          <p:cNvSpPr txBox="1">
            <a:spLocks noChangeArrowheads="1"/>
          </p:cNvSpPr>
          <p:nvPr/>
        </p:nvSpPr>
        <p:spPr bwMode="auto">
          <a:xfrm>
            <a:off x="424249" y="4191000"/>
            <a:ext cx="8077200" cy="1477328"/>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a:t>
            </a:r>
            <a:r>
              <a:rPr lang="en-US" sz="2000" dirty="0" smtClean="0">
                <a:solidFill>
                  <a:srgbClr val="993366"/>
                </a:solidFill>
              </a:rPr>
              <a:t>D</a:t>
            </a:r>
          </a:p>
          <a:p>
            <a:pPr>
              <a:spcBef>
                <a:spcPct val="50000"/>
              </a:spcBef>
            </a:pPr>
            <a:r>
              <a:rPr lang="en-US" sz="2000" dirty="0" smtClean="0">
                <a:solidFill>
                  <a:srgbClr val="993366"/>
                </a:solidFill>
              </a:rPr>
              <a:t>For anything to be quantized, it means that the value of it only exists in integer multiples of something. In the case of charge, the “something’ is the charge of an electron. </a:t>
            </a:r>
            <a:endParaRPr lang="en-US" sz="2000" dirty="0">
              <a:solidFill>
                <a:srgbClr val="993366"/>
              </a:solidFill>
            </a:endParaRPr>
          </a:p>
        </p:txBody>
      </p:sp>
    </p:spTree>
    <p:extLst>
      <p:ext uri="{BB962C8B-B14F-4D97-AF65-F5344CB8AC3E}">
        <p14:creationId xmlns:p14="http://schemas.microsoft.com/office/powerpoint/2010/main" val="239708774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533400" y="685800"/>
            <a:ext cx="8153400" cy="2862322"/>
          </a:xfrm>
          <a:prstGeom prst="rect">
            <a:avLst/>
          </a:prstGeom>
          <a:noFill/>
          <a:ln w="9525">
            <a:noFill/>
            <a:miter lim="800000"/>
            <a:headEnd/>
            <a:tailEnd/>
          </a:ln>
          <a:effectLst/>
        </p:spPr>
        <p:txBody>
          <a:bodyPr>
            <a:spAutoFit/>
          </a:bodyPr>
          <a:lstStyle/>
          <a:p>
            <a:pPr>
              <a:spcBef>
                <a:spcPct val="50000"/>
              </a:spcBef>
            </a:pPr>
            <a:r>
              <a:rPr lang="en-US" sz="2400" dirty="0"/>
              <a:t>The electric field inside an uncharged metal ball is zero. If the ball is </a:t>
            </a:r>
            <a:r>
              <a:rPr lang="en-US" sz="2400" dirty="0" smtClean="0"/>
              <a:t>positively </a:t>
            </a:r>
            <a:r>
              <a:rPr lang="en-US" sz="2400" dirty="0"/>
              <a:t>charged, the electric field inside the ball is then </a:t>
            </a:r>
          </a:p>
          <a:p>
            <a:pPr>
              <a:spcBef>
                <a:spcPct val="50000"/>
              </a:spcBef>
            </a:pPr>
            <a:r>
              <a:rPr lang="en-US" sz="2400" dirty="0"/>
              <a:t>A) less than zero</a:t>
            </a:r>
          </a:p>
          <a:p>
            <a:pPr>
              <a:spcBef>
                <a:spcPct val="50000"/>
              </a:spcBef>
            </a:pPr>
            <a:r>
              <a:rPr lang="en-US" sz="2400" dirty="0"/>
              <a:t>B) zero</a:t>
            </a:r>
          </a:p>
          <a:p>
            <a:pPr>
              <a:spcBef>
                <a:spcPct val="50000"/>
              </a:spcBef>
            </a:pPr>
            <a:r>
              <a:rPr lang="en-US" sz="2400" dirty="0"/>
              <a:t>C) greater than zero</a:t>
            </a:r>
          </a:p>
        </p:txBody>
      </p:sp>
    </p:spTree>
    <p:extLst>
      <p:ext uri="{BB962C8B-B14F-4D97-AF65-F5344CB8AC3E}">
        <p14:creationId xmlns:p14="http://schemas.microsoft.com/office/powerpoint/2010/main" val="427351134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533400" y="685800"/>
            <a:ext cx="8153400" cy="2862322"/>
          </a:xfrm>
          <a:prstGeom prst="rect">
            <a:avLst/>
          </a:prstGeom>
          <a:noFill/>
          <a:ln w="9525">
            <a:noFill/>
            <a:miter lim="800000"/>
            <a:headEnd/>
            <a:tailEnd/>
          </a:ln>
          <a:effectLst/>
        </p:spPr>
        <p:txBody>
          <a:bodyPr>
            <a:spAutoFit/>
          </a:bodyPr>
          <a:lstStyle/>
          <a:p>
            <a:pPr>
              <a:spcBef>
                <a:spcPct val="50000"/>
              </a:spcBef>
            </a:pPr>
            <a:r>
              <a:rPr lang="en-US" sz="2400" dirty="0"/>
              <a:t>The electric field inside an uncharged metal ball is zero. If the ball is </a:t>
            </a:r>
            <a:r>
              <a:rPr lang="en-US" sz="2400" dirty="0" smtClean="0"/>
              <a:t>positively </a:t>
            </a:r>
            <a:r>
              <a:rPr lang="en-US" sz="2400" dirty="0"/>
              <a:t>charged, the electric field inside the ball is then </a:t>
            </a:r>
          </a:p>
          <a:p>
            <a:pPr>
              <a:spcBef>
                <a:spcPct val="50000"/>
              </a:spcBef>
            </a:pPr>
            <a:r>
              <a:rPr lang="en-US" sz="2400" dirty="0"/>
              <a:t>A) less than zero</a:t>
            </a:r>
          </a:p>
          <a:p>
            <a:pPr>
              <a:spcBef>
                <a:spcPct val="50000"/>
              </a:spcBef>
            </a:pPr>
            <a:r>
              <a:rPr lang="en-US" sz="2400" dirty="0"/>
              <a:t>B) zero</a:t>
            </a:r>
          </a:p>
          <a:p>
            <a:pPr>
              <a:spcBef>
                <a:spcPct val="50000"/>
              </a:spcBef>
            </a:pPr>
            <a:r>
              <a:rPr lang="en-US" sz="2400" dirty="0"/>
              <a:t>C) greater than zero</a:t>
            </a:r>
          </a:p>
        </p:txBody>
      </p:sp>
      <p:sp>
        <p:nvSpPr>
          <p:cNvPr id="143363" name="Text Box 3"/>
          <p:cNvSpPr txBox="1">
            <a:spLocks noChangeArrowheads="1"/>
          </p:cNvSpPr>
          <p:nvPr/>
        </p:nvSpPr>
        <p:spPr bwMode="auto">
          <a:xfrm>
            <a:off x="457200" y="3962400"/>
            <a:ext cx="7391400" cy="264795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Always inside any shaped conductor, be it hollow or solid, there is zero electric field. </a:t>
            </a:r>
          </a:p>
          <a:p>
            <a:pPr>
              <a:spcBef>
                <a:spcPct val="50000"/>
              </a:spcBef>
            </a:pPr>
            <a:r>
              <a:rPr lang="en-US" sz="2400" dirty="0">
                <a:solidFill>
                  <a:srgbClr val="993366"/>
                </a:solidFill>
              </a:rPr>
              <a:t>(This is why keep electrical equipment in metal casing, and why it’s safe to stay in car during lightning storm…)</a:t>
            </a:r>
          </a:p>
        </p:txBody>
      </p:sp>
    </p:spTree>
    <p:extLst>
      <p:ext uri="{BB962C8B-B14F-4D97-AF65-F5344CB8AC3E}">
        <p14:creationId xmlns:p14="http://schemas.microsoft.com/office/powerpoint/2010/main" val="394226423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3400" y="533400"/>
            <a:ext cx="8001000" cy="3600986"/>
          </a:xfrm>
          <a:prstGeom prst="rect">
            <a:avLst/>
          </a:prstGeom>
          <a:noFill/>
          <a:ln w="9525">
            <a:noFill/>
            <a:miter lim="800000"/>
            <a:headEnd/>
            <a:tailEnd/>
          </a:ln>
          <a:effectLst/>
        </p:spPr>
        <p:txBody>
          <a:bodyPr>
            <a:spAutoFit/>
          </a:bodyPr>
          <a:lstStyle/>
          <a:p>
            <a:pPr marL="342900" indent="-342900">
              <a:spcBef>
                <a:spcPct val="50000"/>
              </a:spcBef>
            </a:pPr>
            <a:r>
              <a:rPr lang="en-US" sz="2400" dirty="0"/>
              <a:t>When the distance between </a:t>
            </a:r>
            <a:r>
              <a:rPr lang="en-US" sz="2400" dirty="0" smtClean="0"/>
              <a:t>an electron and proton </a:t>
            </a:r>
            <a:r>
              <a:rPr lang="en-US" sz="2400" dirty="0"/>
              <a:t>is </a:t>
            </a:r>
            <a:r>
              <a:rPr lang="en-US" sz="2400" dirty="0" smtClean="0"/>
              <a:t>halved</a:t>
            </a:r>
            <a:r>
              <a:rPr lang="en-US" sz="2400" dirty="0"/>
              <a:t>, the electrical </a:t>
            </a:r>
            <a:r>
              <a:rPr lang="en-US" sz="2400" dirty="0" smtClean="0"/>
              <a:t>attractive </a:t>
            </a:r>
            <a:r>
              <a:rPr lang="en-US" sz="2400" dirty="0"/>
              <a:t>force between </a:t>
            </a:r>
            <a:r>
              <a:rPr lang="en-US" sz="2400" dirty="0" smtClean="0"/>
              <a:t>them </a:t>
            </a:r>
            <a:endParaRPr lang="en-US" sz="2400" dirty="0"/>
          </a:p>
          <a:p>
            <a:pPr marL="342900" indent="-342900">
              <a:spcBef>
                <a:spcPct val="50000"/>
              </a:spcBef>
              <a:buFontTx/>
              <a:buAutoNum type="alphaUcParenR"/>
            </a:pPr>
            <a:r>
              <a:rPr lang="en-US" sz="2400" dirty="0"/>
              <a:t>Doubles</a:t>
            </a:r>
          </a:p>
          <a:p>
            <a:pPr marL="342900" indent="-342900">
              <a:spcBef>
                <a:spcPct val="50000"/>
              </a:spcBef>
              <a:buFontTx/>
              <a:buAutoNum type="alphaUcParenR"/>
            </a:pPr>
            <a:r>
              <a:rPr lang="en-US" sz="2400" dirty="0"/>
              <a:t>quadruples</a:t>
            </a:r>
          </a:p>
          <a:p>
            <a:pPr marL="342900" indent="-342900">
              <a:spcBef>
                <a:spcPct val="50000"/>
              </a:spcBef>
              <a:buFontTx/>
              <a:buAutoNum type="alphaUcParenR"/>
            </a:pPr>
            <a:r>
              <a:rPr lang="en-US" sz="2400" dirty="0"/>
              <a:t>halves</a:t>
            </a:r>
          </a:p>
          <a:p>
            <a:pPr marL="342900" indent="-342900">
              <a:spcBef>
                <a:spcPct val="50000"/>
              </a:spcBef>
              <a:buFontTx/>
              <a:buAutoNum type="alphaUcParenR"/>
            </a:pPr>
            <a:r>
              <a:rPr lang="en-US" sz="2400" dirty="0"/>
              <a:t>is quartered</a:t>
            </a:r>
          </a:p>
          <a:p>
            <a:pPr marL="342900" indent="-342900">
              <a:spcBef>
                <a:spcPct val="50000"/>
              </a:spcBef>
              <a:buFontTx/>
              <a:buAutoNum type="alphaUcParenR"/>
            </a:pPr>
            <a:r>
              <a:rPr lang="en-US" sz="2400" dirty="0"/>
              <a:t>stays the same</a:t>
            </a:r>
          </a:p>
        </p:txBody>
      </p:sp>
    </p:spTree>
    <p:extLst>
      <p:ext uri="{BB962C8B-B14F-4D97-AF65-F5344CB8AC3E}">
        <p14:creationId xmlns:p14="http://schemas.microsoft.com/office/powerpoint/2010/main" val="2708555727"/>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3400" y="304800"/>
            <a:ext cx="8001000" cy="4154984"/>
          </a:xfrm>
          <a:prstGeom prst="rect">
            <a:avLst/>
          </a:prstGeom>
          <a:noFill/>
          <a:ln w="9525">
            <a:noFill/>
            <a:miter lim="800000"/>
            <a:headEnd/>
            <a:tailEnd/>
          </a:ln>
          <a:effectLst/>
        </p:spPr>
        <p:txBody>
          <a:bodyPr>
            <a:spAutoFit/>
          </a:bodyPr>
          <a:lstStyle/>
          <a:p>
            <a:pPr marL="342900" indent="-342900">
              <a:spcBef>
                <a:spcPct val="50000"/>
              </a:spcBef>
            </a:pPr>
            <a:r>
              <a:rPr lang="en-US" sz="2400" dirty="0" smtClean="0"/>
              <a:t>When </a:t>
            </a:r>
            <a:r>
              <a:rPr lang="en-US" sz="2400" dirty="0"/>
              <a:t>the distance between an electron and proton is halved, the electrical attractive force between them </a:t>
            </a:r>
          </a:p>
          <a:p>
            <a:pPr marL="342900" indent="-342900">
              <a:spcBef>
                <a:spcPct val="50000"/>
              </a:spcBef>
            </a:pPr>
            <a:endParaRPr lang="en-US" sz="2400" dirty="0" smtClean="0"/>
          </a:p>
          <a:p>
            <a:pPr marL="342900" indent="-342900">
              <a:spcBef>
                <a:spcPct val="50000"/>
              </a:spcBef>
              <a:buFontTx/>
              <a:buAutoNum type="alphaUcParenR"/>
            </a:pPr>
            <a:r>
              <a:rPr lang="en-US" sz="2400" dirty="0" smtClean="0"/>
              <a:t>Doubles</a:t>
            </a:r>
          </a:p>
          <a:p>
            <a:pPr marL="342900" indent="-342900">
              <a:spcBef>
                <a:spcPct val="50000"/>
              </a:spcBef>
              <a:buFontTx/>
              <a:buAutoNum type="alphaUcParenR"/>
            </a:pPr>
            <a:r>
              <a:rPr lang="en-US" sz="2400" dirty="0" smtClean="0"/>
              <a:t>quadruples</a:t>
            </a:r>
            <a:endParaRPr lang="en-US" sz="2400" dirty="0"/>
          </a:p>
          <a:p>
            <a:pPr marL="342900" indent="-342900">
              <a:spcBef>
                <a:spcPct val="50000"/>
              </a:spcBef>
              <a:buFontTx/>
              <a:buAutoNum type="alphaUcParenR"/>
            </a:pPr>
            <a:r>
              <a:rPr lang="en-US" sz="2400" dirty="0"/>
              <a:t>halves</a:t>
            </a:r>
          </a:p>
          <a:p>
            <a:pPr marL="342900" indent="-342900">
              <a:spcBef>
                <a:spcPct val="50000"/>
              </a:spcBef>
              <a:buFontTx/>
              <a:buAutoNum type="alphaUcParenR"/>
            </a:pPr>
            <a:r>
              <a:rPr lang="en-US" sz="2400" dirty="0"/>
              <a:t>is quartered</a:t>
            </a:r>
          </a:p>
          <a:p>
            <a:pPr marL="342900" indent="-342900">
              <a:spcBef>
                <a:spcPct val="50000"/>
              </a:spcBef>
              <a:buFontTx/>
              <a:buAutoNum type="alphaUcParenR"/>
            </a:pPr>
            <a:r>
              <a:rPr lang="en-US" sz="2400" dirty="0"/>
              <a:t>stays the same</a:t>
            </a:r>
          </a:p>
        </p:txBody>
      </p:sp>
      <p:sp>
        <p:nvSpPr>
          <p:cNvPr id="92163" name="Text Box 3"/>
          <p:cNvSpPr txBox="1">
            <a:spLocks noChangeArrowheads="1"/>
          </p:cNvSpPr>
          <p:nvPr/>
        </p:nvSpPr>
        <p:spPr bwMode="auto">
          <a:xfrm>
            <a:off x="533400" y="4648200"/>
            <a:ext cx="7162800" cy="101566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t>
            </a:r>
            <a:r>
              <a:rPr lang="en-US" sz="2400" dirty="0" smtClean="0">
                <a:solidFill>
                  <a:srgbClr val="993366"/>
                </a:solidFill>
              </a:rPr>
              <a:t>B, four times as much</a:t>
            </a:r>
            <a:endParaRPr lang="en-US" sz="2400" dirty="0">
              <a:solidFill>
                <a:srgbClr val="993366"/>
              </a:solidFill>
            </a:endParaRPr>
          </a:p>
          <a:p>
            <a:pPr>
              <a:spcBef>
                <a:spcPct val="50000"/>
              </a:spcBef>
            </a:pPr>
            <a:r>
              <a:rPr lang="en-US" sz="2400" dirty="0">
                <a:solidFill>
                  <a:srgbClr val="993366"/>
                </a:solidFill>
              </a:rPr>
              <a:t>Inverse square law – force goes as 1/d</a:t>
            </a:r>
            <a:r>
              <a:rPr lang="en-US" sz="2400" baseline="30000" dirty="0">
                <a:solidFill>
                  <a:srgbClr val="993366"/>
                </a:solidFill>
              </a:rPr>
              <a:t>2</a:t>
            </a:r>
            <a:r>
              <a:rPr lang="en-US" sz="2400" dirty="0">
                <a:solidFill>
                  <a:srgbClr val="993366"/>
                </a:solidFill>
              </a:rPr>
              <a:t>. </a:t>
            </a:r>
          </a:p>
        </p:txBody>
      </p:sp>
    </p:spTree>
    <p:extLst>
      <p:ext uri="{BB962C8B-B14F-4D97-AF65-F5344CB8AC3E}">
        <p14:creationId xmlns:p14="http://schemas.microsoft.com/office/powerpoint/2010/main" val="335191104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33400" y="533400"/>
            <a:ext cx="8077200" cy="3925888"/>
          </a:xfrm>
          <a:prstGeom prst="rect">
            <a:avLst/>
          </a:prstGeom>
          <a:noFill/>
          <a:ln w="9525">
            <a:noFill/>
            <a:miter lim="800000"/>
            <a:headEnd/>
            <a:tailEnd/>
          </a:ln>
          <a:effectLst/>
        </p:spPr>
        <p:txBody>
          <a:bodyPr>
            <a:spAutoFit/>
          </a:bodyPr>
          <a:lstStyle/>
          <a:p>
            <a:pPr marL="342900" indent="-342900">
              <a:spcBef>
                <a:spcPct val="50000"/>
              </a:spcBef>
            </a:pPr>
            <a:r>
              <a:rPr lang="en-US" sz="2400"/>
              <a:t>The electric field around an isolated electron has a certain strength 1 cm from the electron. The electric field strength 2 cm from the electron is </a:t>
            </a:r>
          </a:p>
          <a:p>
            <a:pPr marL="342900" indent="-342900">
              <a:spcBef>
                <a:spcPct val="50000"/>
              </a:spcBef>
              <a:buFontTx/>
              <a:buAutoNum type="alphaUcParenR"/>
            </a:pPr>
            <a:r>
              <a:rPr lang="en-US" sz="2400"/>
              <a:t>Half as much</a:t>
            </a:r>
          </a:p>
          <a:p>
            <a:pPr marL="342900" indent="-342900">
              <a:spcBef>
                <a:spcPct val="50000"/>
              </a:spcBef>
            </a:pPr>
            <a:r>
              <a:rPr lang="en-US" sz="2400"/>
              <a:t>B) The same</a:t>
            </a:r>
          </a:p>
          <a:p>
            <a:pPr marL="342900" indent="-342900">
              <a:spcBef>
                <a:spcPct val="50000"/>
              </a:spcBef>
            </a:pPr>
            <a:r>
              <a:rPr lang="en-US" sz="2400"/>
              <a:t>C) Twice as much</a:t>
            </a:r>
          </a:p>
          <a:p>
            <a:pPr marL="342900" indent="-342900">
              <a:spcBef>
                <a:spcPct val="50000"/>
              </a:spcBef>
            </a:pPr>
            <a:r>
              <a:rPr lang="en-US" sz="2400"/>
              <a:t>D) Four times as much</a:t>
            </a:r>
          </a:p>
          <a:p>
            <a:pPr marL="342900" indent="-342900">
              <a:spcBef>
                <a:spcPct val="50000"/>
              </a:spcBef>
            </a:pPr>
            <a:r>
              <a:rPr lang="en-US" sz="2400"/>
              <a:t>E) None of the above is correct</a:t>
            </a:r>
          </a:p>
        </p:txBody>
      </p:sp>
    </p:spTree>
    <p:extLst>
      <p:ext uri="{BB962C8B-B14F-4D97-AF65-F5344CB8AC3E}">
        <p14:creationId xmlns:p14="http://schemas.microsoft.com/office/powerpoint/2010/main" val="31691423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18984" y="304800"/>
            <a:ext cx="8077200" cy="3925888"/>
          </a:xfrm>
          <a:prstGeom prst="rect">
            <a:avLst/>
          </a:prstGeom>
          <a:noFill/>
          <a:ln w="9525">
            <a:noFill/>
            <a:miter lim="800000"/>
            <a:headEnd/>
            <a:tailEnd/>
          </a:ln>
          <a:effectLst/>
        </p:spPr>
        <p:txBody>
          <a:bodyPr>
            <a:spAutoFit/>
          </a:bodyPr>
          <a:lstStyle/>
          <a:p>
            <a:pPr marL="342900" indent="-342900">
              <a:spcBef>
                <a:spcPct val="50000"/>
              </a:spcBef>
            </a:pPr>
            <a:r>
              <a:rPr lang="en-US" sz="2400" dirty="0"/>
              <a:t>The electric field around an isolated electron has a certain strength 1 cm from the electron. The electric field strength 2 cm from the electron is </a:t>
            </a:r>
          </a:p>
          <a:p>
            <a:pPr marL="342900" indent="-342900">
              <a:spcBef>
                <a:spcPct val="50000"/>
              </a:spcBef>
              <a:buFontTx/>
              <a:buAutoNum type="alphaUcParenR"/>
            </a:pPr>
            <a:r>
              <a:rPr lang="en-US" sz="2400" dirty="0"/>
              <a:t>Half as much</a:t>
            </a:r>
          </a:p>
          <a:p>
            <a:pPr marL="342900" indent="-342900">
              <a:spcBef>
                <a:spcPct val="50000"/>
              </a:spcBef>
            </a:pPr>
            <a:r>
              <a:rPr lang="en-US" sz="2400" dirty="0"/>
              <a:t>B) The same</a:t>
            </a:r>
          </a:p>
          <a:p>
            <a:pPr marL="342900" indent="-342900">
              <a:spcBef>
                <a:spcPct val="50000"/>
              </a:spcBef>
            </a:pPr>
            <a:r>
              <a:rPr lang="en-US" sz="2400" dirty="0"/>
              <a:t>C) Twice as much</a:t>
            </a:r>
          </a:p>
          <a:p>
            <a:pPr marL="342900" indent="-342900">
              <a:spcBef>
                <a:spcPct val="50000"/>
              </a:spcBef>
            </a:pPr>
            <a:r>
              <a:rPr lang="en-US" sz="2400" dirty="0"/>
              <a:t>D) Four times as much</a:t>
            </a:r>
          </a:p>
          <a:p>
            <a:pPr marL="342900" indent="-342900">
              <a:spcBef>
                <a:spcPct val="50000"/>
              </a:spcBef>
            </a:pPr>
            <a:r>
              <a:rPr lang="en-US" sz="2400" dirty="0"/>
              <a:t>E) None of the above is correct</a:t>
            </a:r>
          </a:p>
        </p:txBody>
      </p:sp>
      <p:sp>
        <p:nvSpPr>
          <p:cNvPr id="93187" name="Text Box 3"/>
          <p:cNvSpPr txBox="1">
            <a:spLocks noChangeArrowheads="1"/>
          </p:cNvSpPr>
          <p:nvPr/>
        </p:nvSpPr>
        <p:spPr bwMode="auto">
          <a:xfrm>
            <a:off x="1219200" y="4459288"/>
            <a:ext cx="73914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E, none of the above</a:t>
            </a:r>
          </a:p>
          <a:p>
            <a:pPr>
              <a:spcBef>
                <a:spcPct val="50000"/>
              </a:spcBef>
            </a:pPr>
            <a:r>
              <a:rPr lang="en-US" sz="2400" dirty="0">
                <a:solidFill>
                  <a:srgbClr val="993366"/>
                </a:solidFill>
              </a:rPr>
              <a:t>Inverse-square dependence on distance (see previous </a:t>
            </a:r>
            <a:r>
              <a:rPr lang="en-US" sz="2400" dirty="0" err="1">
                <a:solidFill>
                  <a:srgbClr val="993366"/>
                </a:solidFill>
              </a:rPr>
              <a:t>qn</a:t>
            </a:r>
            <a:r>
              <a:rPr lang="en-US" sz="2400" dirty="0">
                <a:solidFill>
                  <a:srgbClr val="993366"/>
                </a:solidFill>
              </a:rPr>
              <a:t>), so if double the distance, then the field (and force on a test charge) goes down by ¼. </a:t>
            </a:r>
          </a:p>
        </p:txBody>
      </p:sp>
    </p:spTree>
    <p:extLst>
      <p:ext uri="{BB962C8B-B14F-4D97-AF65-F5344CB8AC3E}">
        <p14:creationId xmlns:p14="http://schemas.microsoft.com/office/powerpoint/2010/main" val="388750984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6096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a:t>To say that an object is electrically polarized is to say</a:t>
            </a:r>
          </a:p>
          <a:p>
            <a:pPr marL="342900" indent="-342900">
              <a:spcBef>
                <a:spcPct val="50000"/>
              </a:spcBef>
              <a:buFontTx/>
              <a:buAutoNum type="alphaUcParenR"/>
            </a:pPr>
            <a:r>
              <a:rPr lang="en-US" sz="2400"/>
              <a:t>It is electrically charged</a:t>
            </a:r>
          </a:p>
          <a:p>
            <a:pPr marL="342900" indent="-342900">
              <a:spcBef>
                <a:spcPct val="50000"/>
              </a:spcBef>
            </a:pPr>
            <a:r>
              <a:rPr lang="en-US" sz="2400"/>
              <a:t>B) Its charges have been rearranged</a:t>
            </a:r>
          </a:p>
          <a:p>
            <a:pPr marL="342900" indent="-342900">
              <a:spcBef>
                <a:spcPct val="50000"/>
              </a:spcBef>
            </a:pPr>
            <a:r>
              <a:rPr lang="en-US" sz="2400"/>
              <a:t>C) Its internal electric field is zero</a:t>
            </a:r>
          </a:p>
          <a:p>
            <a:pPr marL="342900" indent="-342900">
              <a:spcBef>
                <a:spcPct val="50000"/>
              </a:spcBef>
            </a:pPr>
            <a:r>
              <a:rPr lang="en-US" sz="2400"/>
              <a:t>D) It is only partially conducting</a:t>
            </a:r>
          </a:p>
          <a:p>
            <a:pPr marL="342900" indent="-342900">
              <a:spcBef>
                <a:spcPct val="50000"/>
              </a:spcBef>
            </a:pPr>
            <a:r>
              <a:rPr lang="en-US" sz="2400"/>
              <a:t>E) It is to some degree magnetic</a:t>
            </a:r>
          </a:p>
        </p:txBody>
      </p:sp>
    </p:spTree>
    <p:extLst>
      <p:ext uri="{BB962C8B-B14F-4D97-AF65-F5344CB8AC3E}">
        <p14:creationId xmlns:p14="http://schemas.microsoft.com/office/powerpoint/2010/main" val="298736455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6096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dirty="0"/>
              <a:t>To say that an object is electrically polarized is to say</a:t>
            </a:r>
          </a:p>
          <a:p>
            <a:pPr marL="342900" indent="-342900">
              <a:spcBef>
                <a:spcPct val="50000"/>
              </a:spcBef>
              <a:buFontTx/>
              <a:buAutoNum type="alphaUcParenR"/>
            </a:pPr>
            <a:r>
              <a:rPr lang="en-US" sz="2400" dirty="0"/>
              <a:t>It is electrically charged</a:t>
            </a:r>
          </a:p>
          <a:p>
            <a:pPr marL="342900" indent="-342900">
              <a:spcBef>
                <a:spcPct val="50000"/>
              </a:spcBef>
            </a:pPr>
            <a:r>
              <a:rPr lang="en-US" sz="2400" dirty="0"/>
              <a:t>B) Its charges have been rearranged</a:t>
            </a:r>
          </a:p>
          <a:p>
            <a:pPr marL="342900" indent="-342900">
              <a:spcBef>
                <a:spcPct val="50000"/>
              </a:spcBef>
            </a:pPr>
            <a:r>
              <a:rPr lang="en-US" sz="2400" dirty="0"/>
              <a:t>C) Its internal electric field is zero</a:t>
            </a:r>
          </a:p>
          <a:p>
            <a:pPr marL="342900" indent="-342900">
              <a:spcBef>
                <a:spcPct val="50000"/>
              </a:spcBef>
            </a:pPr>
            <a:r>
              <a:rPr lang="en-US" sz="2400" dirty="0"/>
              <a:t>D) It is only partially conducting</a:t>
            </a:r>
          </a:p>
          <a:p>
            <a:pPr marL="342900" indent="-342900">
              <a:spcBef>
                <a:spcPct val="50000"/>
              </a:spcBef>
            </a:pPr>
            <a:r>
              <a:rPr lang="en-US" sz="2400" dirty="0"/>
              <a:t>E) It is to some degree magnetic</a:t>
            </a:r>
          </a:p>
        </p:txBody>
      </p:sp>
      <p:sp>
        <p:nvSpPr>
          <p:cNvPr id="94211" name="Text Box 3"/>
          <p:cNvSpPr txBox="1">
            <a:spLocks noChangeArrowheads="1"/>
          </p:cNvSpPr>
          <p:nvPr/>
        </p:nvSpPr>
        <p:spPr bwMode="auto">
          <a:xfrm>
            <a:off x="381000" y="4191000"/>
            <a:ext cx="8458200" cy="173513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its charges have been rearranged</a:t>
            </a:r>
          </a:p>
          <a:p>
            <a:pPr>
              <a:spcBef>
                <a:spcPct val="50000"/>
              </a:spcBef>
            </a:pPr>
            <a:r>
              <a:rPr lang="en-US" sz="2400">
                <a:solidFill>
                  <a:srgbClr val="993366"/>
                </a:solidFill>
              </a:rPr>
              <a:t>From lecture: the electron cloud around the nucleus gets slightly displaced, so that on one side of the object there is more – charge and on the other, more + charge. </a:t>
            </a:r>
          </a:p>
        </p:txBody>
      </p:sp>
    </p:spTree>
    <p:extLst>
      <p:ext uri="{BB962C8B-B14F-4D97-AF65-F5344CB8AC3E}">
        <p14:creationId xmlns:p14="http://schemas.microsoft.com/office/powerpoint/2010/main" val="254105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762000" y="914400"/>
            <a:ext cx="7696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During an eclipse of the sun, the sun, moon and earth are in alignment, and the high ocean tides on earth are then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A) extra high</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B) extra low</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rPr>
              <a:t>C) not particularly different than at any other time</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838200" y="4648200"/>
            <a:ext cx="6248400" cy="1200329"/>
          </a:xfrm>
          <a:prstGeom prst="rect">
            <a:avLst/>
          </a:prstGeom>
          <a:noFill/>
        </p:spPr>
        <p:txBody>
          <a:bodyPr wrap="square" rtlCol="0">
            <a:spAutoFit/>
          </a:bodyPr>
          <a:lstStyle/>
          <a:p>
            <a:r>
              <a:rPr lang="en-US" sz="2400" dirty="0" smtClean="0">
                <a:solidFill>
                  <a:srgbClr val="7030A0"/>
                </a:solidFill>
              </a:rPr>
              <a:t>A) Extra high because the tidal effects from the sun and tidal effects from the moon add up when sun, moon , and earth are in a line.</a:t>
            </a:r>
            <a:endParaRPr lang="en-US" sz="2400" dirty="0">
              <a:solidFill>
                <a:srgbClr val="7030A0"/>
              </a:solidFill>
            </a:endParaRPr>
          </a:p>
        </p:txBody>
      </p:sp>
    </p:spTree>
    <p:extLst>
      <p:ext uri="{BB962C8B-B14F-4D97-AF65-F5344CB8AC3E}">
        <p14:creationId xmlns:p14="http://schemas.microsoft.com/office/powerpoint/2010/main" val="215276901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ChangeArrowheads="1"/>
          </p:cNvSpPr>
          <p:nvPr/>
        </p:nvSpPr>
        <p:spPr bwMode="auto">
          <a:xfrm>
            <a:off x="533400" y="304800"/>
            <a:ext cx="8610600" cy="3743325"/>
          </a:xfrm>
          <a:prstGeom prst="rect">
            <a:avLst/>
          </a:prstGeom>
          <a:noFill/>
          <a:ln w="9525">
            <a:noFill/>
            <a:miter lim="800000"/>
            <a:headEnd/>
            <a:tailEnd/>
          </a:ln>
          <a:effectLst/>
        </p:spPr>
        <p:txBody>
          <a:bodyPr anchor="ctr">
            <a:spAutoFit/>
          </a:bodyPr>
          <a:lstStyle/>
          <a:p>
            <a:r>
              <a:rPr lang="en-US" sz="2400" dirty="0"/>
              <a:t>An uncharged pith ball is suspended by a nylon fiber. When a negatively charged rubber rod is brought nearby, without touching it, the pith ball </a:t>
            </a:r>
          </a:p>
          <a:p>
            <a:r>
              <a:rPr lang="en-US" sz="2400" dirty="0"/>
              <a:t> </a:t>
            </a:r>
          </a:p>
          <a:p>
            <a:r>
              <a:rPr lang="en-US" sz="2400" dirty="0"/>
              <a:t>A) is repelled by the rod. </a:t>
            </a:r>
          </a:p>
          <a:p>
            <a:r>
              <a:rPr lang="en-US" sz="2400" dirty="0"/>
              <a:t>B) Is attracted by the rod</a:t>
            </a:r>
          </a:p>
          <a:p>
            <a:r>
              <a:rPr lang="en-US" sz="2400" dirty="0"/>
              <a:t>C) becomes charged by induction. </a:t>
            </a:r>
          </a:p>
          <a:p>
            <a:r>
              <a:rPr lang="en-US" sz="2400" dirty="0"/>
              <a:t>D) is unaffected. </a:t>
            </a:r>
          </a:p>
          <a:p>
            <a:r>
              <a:rPr lang="en-US" sz="2400" dirty="0"/>
              <a:t>E) None of the above choices are correct. </a:t>
            </a:r>
          </a:p>
          <a:p>
            <a:endParaRPr lang="en-US" sz="2400" dirty="0"/>
          </a:p>
        </p:txBody>
      </p:sp>
    </p:spTree>
    <p:extLst>
      <p:ext uri="{BB962C8B-B14F-4D97-AF65-F5344CB8AC3E}">
        <p14:creationId xmlns:p14="http://schemas.microsoft.com/office/powerpoint/2010/main" val="412735350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ChangeArrowheads="1"/>
          </p:cNvSpPr>
          <p:nvPr/>
        </p:nvSpPr>
        <p:spPr bwMode="auto">
          <a:xfrm>
            <a:off x="533400" y="304800"/>
            <a:ext cx="8610600" cy="3743325"/>
          </a:xfrm>
          <a:prstGeom prst="rect">
            <a:avLst/>
          </a:prstGeom>
          <a:noFill/>
          <a:ln w="9525">
            <a:noFill/>
            <a:miter lim="800000"/>
            <a:headEnd/>
            <a:tailEnd/>
          </a:ln>
          <a:effectLst/>
        </p:spPr>
        <p:txBody>
          <a:bodyPr anchor="ctr">
            <a:spAutoFit/>
          </a:bodyPr>
          <a:lstStyle/>
          <a:p>
            <a:r>
              <a:rPr lang="en-US" sz="2400" dirty="0"/>
              <a:t>An uncharged pith ball is suspended by a nylon fiber. When a negatively charged rubber rod is brought nearby, without touching it, the pith ball </a:t>
            </a:r>
          </a:p>
          <a:p>
            <a:r>
              <a:rPr lang="en-US" sz="2400" dirty="0"/>
              <a:t> </a:t>
            </a:r>
          </a:p>
          <a:p>
            <a:r>
              <a:rPr lang="en-US" sz="2400" dirty="0"/>
              <a:t>A) is repelled by the rod. </a:t>
            </a:r>
          </a:p>
          <a:p>
            <a:r>
              <a:rPr lang="en-US" sz="2400" dirty="0"/>
              <a:t>B) Is attracted by the rod</a:t>
            </a:r>
          </a:p>
          <a:p>
            <a:r>
              <a:rPr lang="en-US" sz="2400" dirty="0"/>
              <a:t>C) becomes charged by induction. </a:t>
            </a:r>
          </a:p>
          <a:p>
            <a:r>
              <a:rPr lang="en-US" sz="2400" dirty="0"/>
              <a:t>D) is unaffected. </a:t>
            </a:r>
          </a:p>
          <a:p>
            <a:r>
              <a:rPr lang="en-US" sz="2400" dirty="0"/>
              <a:t>E) None of the above choices are correct. </a:t>
            </a:r>
          </a:p>
          <a:p>
            <a:endParaRPr lang="en-US" sz="2400" dirty="0"/>
          </a:p>
        </p:txBody>
      </p:sp>
      <p:sp>
        <p:nvSpPr>
          <p:cNvPr id="78852" name="Text Box 4"/>
          <p:cNvSpPr txBox="1">
            <a:spLocks noChangeArrowheads="1"/>
          </p:cNvSpPr>
          <p:nvPr/>
        </p:nvSpPr>
        <p:spPr bwMode="auto">
          <a:xfrm>
            <a:off x="0" y="3657600"/>
            <a:ext cx="8686800" cy="28956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000" dirty="0">
                <a:solidFill>
                  <a:srgbClr val="993366"/>
                </a:solidFill>
              </a:rPr>
              <a:t>The charges in the pith ball rearrange, with the electrons shifting away from the negative rod. This is polarization. The attraction of the negative rod to the closer positive charges in the pith ball is larger than the repulsion of the rod with the pith ball’s electrons (further away), so there is net attraction between the rod and the ball. </a:t>
            </a:r>
          </a:p>
          <a:p>
            <a:pPr>
              <a:spcBef>
                <a:spcPct val="50000"/>
              </a:spcBef>
            </a:pPr>
            <a:r>
              <a:rPr lang="en-US" sz="2000" dirty="0">
                <a:solidFill>
                  <a:srgbClr val="993366"/>
                </a:solidFill>
              </a:rPr>
              <a:t>Note that if instead the rod was positively charged, there is still a net attraction (see lecture notes)</a:t>
            </a:r>
          </a:p>
        </p:txBody>
      </p:sp>
    </p:spTree>
    <p:extLst>
      <p:ext uri="{BB962C8B-B14F-4D97-AF65-F5344CB8AC3E}">
        <p14:creationId xmlns:p14="http://schemas.microsoft.com/office/powerpoint/2010/main" val="33804937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685800" y="762000"/>
            <a:ext cx="1447800" cy="2057400"/>
          </a:xfrm>
          <a:prstGeom prst="rect">
            <a:avLst/>
          </a:prstGeom>
          <a:noFill/>
          <a:ln w="9525">
            <a:noFill/>
            <a:miter lim="800000"/>
            <a:headEnd/>
            <a:tailEnd/>
          </a:ln>
        </p:spPr>
      </p:pic>
      <p:sp>
        <p:nvSpPr>
          <p:cNvPr id="3" name="Rectangle 2"/>
          <p:cNvSpPr/>
          <p:nvPr/>
        </p:nvSpPr>
        <p:spPr>
          <a:xfrm>
            <a:off x="2514600" y="990600"/>
            <a:ext cx="6477000" cy="2677656"/>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rPr>
              <a:t>A </a:t>
            </a:r>
            <a:r>
              <a:rPr lang="en-US" sz="2400" dirty="0">
                <a:solidFill>
                  <a:srgbClr val="000000"/>
                </a:solidFill>
                <a:latin typeface="+mj-lt"/>
                <a:ea typeface="Times New Roman" panose="02020603050405020304" pitchFamily="18" charset="0"/>
              </a:rPr>
              <a:t>balloon will stick to a wooden wall (i.e. is attracted to it) if the balloon is charged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A)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B) positively. </a:t>
            </a:r>
          </a:p>
          <a:p>
            <a:pPr marL="0" marR="0">
              <a:spcBef>
                <a:spcPts val="0"/>
              </a:spcBef>
              <a:spcAft>
                <a:spcPts val="0"/>
              </a:spcAft>
            </a:pPr>
            <a:r>
              <a:rPr lang="en-US" sz="2400" dirty="0">
                <a:solidFill>
                  <a:srgbClr val="000000"/>
                </a:solidFill>
                <a:latin typeface="+mj-lt"/>
                <a:ea typeface="Times New Roman" panose="02020603050405020304" pitchFamily="18" charset="0"/>
              </a:rPr>
              <a:t>C) either positively or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D) None of the above choices are correct. </a:t>
            </a:r>
          </a:p>
        </p:txBody>
      </p:sp>
    </p:spTree>
    <p:extLst>
      <p:ext uri="{BB962C8B-B14F-4D97-AF65-F5344CB8AC3E}">
        <p14:creationId xmlns:p14="http://schemas.microsoft.com/office/powerpoint/2010/main" val="388383796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762000" y="762000"/>
            <a:ext cx="1447800" cy="2057400"/>
          </a:xfrm>
          <a:prstGeom prst="rect">
            <a:avLst/>
          </a:prstGeom>
          <a:noFill/>
          <a:ln w="9525">
            <a:noFill/>
            <a:miter lim="800000"/>
            <a:headEnd/>
            <a:tailEnd/>
          </a:ln>
        </p:spPr>
      </p:pic>
      <p:sp>
        <p:nvSpPr>
          <p:cNvPr id="3" name="Rectangle 2"/>
          <p:cNvSpPr/>
          <p:nvPr/>
        </p:nvSpPr>
        <p:spPr>
          <a:xfrm>
            <a:off x="2514600" y="990600"/>
            <a:ext cx="6477000" cy="2677656"/>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rPr>
              <a:t>A </a:t>
            </a:r>
            <a:r>
              <a:rPr lang="en-US" sz="2400" dirty="0">
                <a:solidFill>
                  <a:srgbClr val="000000"/>
                </a:solidFill>
                <a:latin typeface="+mj-lt"/>
                <a:ea typeface="Times New Roman" panose="02020603050405020304" pitchFamily="18" charset="0"/>
              </a:rPr>
              <a:t>balloon will stick to a wooden wall (i.e. is attracted to it) if the balloon is charged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A)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B) positively. </a:t>
            </a:r>
          </a:p>
          <a:p>
            <a:pPr marL="0" marR="0">
              <a:spcBef>
                <a:spcPts val="0"/>
              </a:spcBef>
              <a:spcAft>
                <a:spcPts val="0"/>
              </a:spcAft>
            </a:pPr>
            <a:r>
              <a:rPr lang="en-US" sz="2400" dirty="0">
                <a:solidFill>
                  <a:srgbClr val="000000"/>
                </a:solidFill>
                <a:latin typeface="+mj-lt"/>
                <a:ea typeface="Times New Roman" panose="02020603050405020304" pitchFamily="18" charset="0"/>
              </a:rPr>
              <a:t>C) either positively or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D) None of the above choices are correct. </a:t>
            </a:r>
          </a:p>
        </p:txBody>
      </p:sp>
      <p:sp>
        <p:nvSpPr>
          <p:cNvPr id="4" name="TextBox 3"/>
          <p:cNvSpPr txBox="1"/>
          <p:nvPr/>
        </p:nvSpPr>
        <p:spPr>
          <a:xfrm>
            <a:off x="228600" y="4267200"/>
            <a:ext cx="7772400" cy="1200329"/>
          </a:xfrm>
          <a:prstGeom prst="rect">
            <a:avLst/>
          </a:prstGeom>
          <a:noFill/>
        </p:spPr>
        <p:txBody>
          <a:bodyPr wrap="square" rtlCol="0">
            <a:spAutoFit/>
          </a:bodyPr>
          <a:lstStyle/>
          <a:p>
            <a:r>
              <a:rPr lang="en-US" dirty="0" smtClean="0">
                <a:solidFill>
                  <a:srgbClr val="7030A0"/>
                </a:solidFill>
              </a:rPr>
              <a:t>Answer: C</a:t>
            </a:r>
          </a:p>
          <a:p>
            <a:r>
              <a:rPr lang="en-US" dirty="0" smtClean="0">
                <a:solidFill>
                  <a:srgbClr val="7030A0"/>
                </a:solidFill>
              </a:rPr>
              <a:t>The wall becomes polarized – redistribution of charges so that the unlike charges are closer to the balloon than the like charges…see lecture and recall the demo for full explanation… </a:t>
            </a:r>
            <a:endParaRPr lang="en-US" dirty="0">
              <a:solidFill>
                <a:srgbClr val="7030A0"/>
              </a:solidFill>
            </a:endParaRPr>
          </a:p>
        </p:txBody>
      </p:sp>
    </p:spTree>
    <p:extLst>
      <p:ext uri="{BB962C8B-B14F-4D97-AF65-F5344CB8AC3E}">
        <p14:creationId xmlns:p14="http://schemas.microsoft.com/office/powerpoint/2010/main" val="76642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077200" cy="3108543"/>
          </a:xfrm>
          <a:prstGeom prst="rect">
            <a:avLst/>
          </a:prstGeom>
        </p:spPr>
        <p:txBody>
          <a:bodyPr wrap="square">
            <a:spAutoFit/>
          </a:bodyPr>
          <a:lstStyle/>
          <a:p>
            <a:pPr marL="0" marR="0">
              <a:spcBef>
                <a:spcPts val="0"/>
              </a:spcBef>
              <a:spcAft>
                <a:spcPts val="0"/>
              </a:spcAft>
            </a:pPr>
            <a:r>
              <a:rPr lang="en-US" sz="2800" dirty="0" smtClean="0">
                <a:solidFill>
                  <a:srgbClr val="000000"/>
                </a:solidFill>
                <a:latin typeface="+mj-lt"/>
                <a:ea typeface="Times New Roman" panose="02020603050405020304" pitchFamily="18" charset="0"/>
              </a:rPr>
              <a:t>The best time for digging for clams is when the low tide </a:t>
            </a:r>
            <a:r>
              <a:rPr lang="en-US" sz="2800" dirty="0">
                <a:solidFill>
                  <a:srgbClr val="000000"/>
                </a:solidFill>
                <a:latin typeface="+mj-lt"/>
                <a:ea typeface="Times New Roman" panose="02020603050405020304" pitchFamily="18" charset="0"/>
              </a:rPr>
              <a:t>is extra </a:t>
            </a:r>
            <a:r>
              <a:rPr lang="en-US" sz="2800" dirty="0" smtClean="0">
                <a:solidFill>
                  <a:srgbClr val="000000"/>
                </a:solidFill>
                <a:latin typeface="+mj-lt"/>
                <a:ea typeface="Times New Roman" panose="02020603050405020304" pitchFamily="18" charset="0"/>
              </a:rPr>
              <a:t>low. </a:t>
            </a:r>
            <a:r>
              <a:rPr lang="en-US" sz="2800" dirty="0">
                <a:solidFill>
                  <a:srgbClr val="000000"/>
                </a:solidFill>
                <a:latin typeface="+mj-lt"/>
                <a:ea typeface="Times New Roman" panose="02020603050405020304" pitchFamily="18" charset="0"/>
              </a:rPr>
              <a:t>This happens at</a:t>
            </a:r>
          </a:p>
          <a:p>
            <a:pPr marL="0" marR="0">
              <a:spcBef>
                <a:spcPts val="0"/>
              </a:spcBef>
              <a:spcAft>
                <a:spcPts val="0"/>
              </a:spcAft>
            </a:pPr>
            <a:r>
              <a:rPr lang="en-US" sz="2800" dirty="0">
                <a:solidFill>
                  <a:srgbClr val="000000"/>
                </a:solidFill>
                <a:latin typeface="+mj-lt"/>
                <a:ea typeface="Times New Roman" panose="02020603050405020304" pitchFamily="18" charset="0"/>
              </a:rPr>
              <a:t> </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New or full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Half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Quarter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None of these times in particular</a:t>
            </a:r>
          </a:p>
        </p:txBody>
      </p:sp>
    </p:spTree>
    <p:extLst>
      <p:ext uri="{BB962C8B-B14F-4D97-AF65-F5344CB8AC3E}">
        <p14:creationId xmlns:p14="http://schemas.microsoft.com/office/powerpoint/2010/main" val="1948620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077200" cy="3108543"/>
          </a:xfrm>
          <a:prstGeom prst="rect">
            <a:avLst/>
          </a:prstGeom>
        </p:spPr>
        <p:txBody>
          <a:bodyPr wrap="square">
            <a:spAutoFit/>
          </a:bodyPr>
          <a:lstStyle/>
          <a:p>
            <a:pPr marL="0" marR="0">
              <a:spcBef>
                <a:spcPts val="0"/>
              </a:spcBef>
              <a:spcAft>
                <a:spcPts val="0"/>
              </a:spcAft>
            </a:pPr>
            <a:r>
              <a:rPr lang="en-US" sz="2800" dirty="0" smtClean="0">
                <a:solidFill>
                  <a:srgbClr val="000000"/>
                </a:solidFill>
                <a:latin typeface="+mj-lt"/>
                <a:ea typeface="Times New Roman" panose="02020603050405020304" pitchFamily="18" charset="0"/>
              </a:rPr>
              <a:t>The best time for digging for clams is when the low tide </a:t>
            </a:r>
            <a:r>
              <a:rPr lang="en-US" sz="2800" dirty="0">
                <a:solidFill>
                  <a:srgbClr val="000000"/>
                </a:solidFill>
                <a:latin typeface="+mj-lt"/>
                <a:ea typeface="Times New Roman" panose="02020603050405020304" pitchFamily="18" charset="0"/>
              </a:rPr>
              <a:t>is extra </a:t>
            </a:r>
            <a:r>
              <a:rPr lang="en-US" sz="2800" dirty="0" smtClean="0">
                <a:solidFill>
                  <a:srgbClr val="000000"/>
                </a:solidFill>
                <a:latin typeface="+mj-lt"/>
                <a:ea typeface="Times New Roman" panose="02020603050405020304" pitchFamily="18" charset="0"/>
              </a:rPr>
              <a:t>low. </a:t>
            </a:r>
            <a:r>
              <a:rPr lang="en-US" sz="2800" dirty="0">
                <a:solidFill>
                  <a:srgbClr val="000000"/>
                </a:solidFill>
                <a:latin typeface="+mj-lt"/>
                <a:ea typeface="Times New Roman" panose="02020603050405020304" pitchFamily="18" charset="0"/>
              </a:rPr>
              <a:t>This happens at</a:t>
            </a:r>
          </a:p>
          <a:p>
            <a:pPr marL="0" marR="0">
              <a:spcBef>
                <a:spcPts val="0"/>
              </a:spcBef>
              <a:spcAft>
                <a:spcPts val="0"/>
              </a:spcAft>
            </a:pPr>
            <a:r>
              <a:rPr lang="en-US" sz="2800" dirty="0">
                <a:solidFill>
                  <a:srgbClr val="000000"/>
                </a:solidFill>
                <a:latin typeface="+mj-lt"/>
                <a:ea typeface="Times New Roman" panose="02020603050405020304" pitchFamily="18" charset="0"/>
              </a:rPr>
              <a:t> </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New or full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Half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Quarter moon</a:t>
            </a:r>
          </a:p>
          <a:p>
            <a:pPr marL="342900" marR="0" lvl="0" indent="-342900">
              <a:spcBef>
                <a:spcPts val="0"/>
              </a:spcBef>
              <a:spcAft>
                <a:spcPts val="0"/>
              </a:spcAft>
              <a:buFont typeface="+mj-lt"/>
              <a:buAutoNum type="alphaUcParenR"/>
            </a:pPr>
            <a:r>
              <a:rPr lang="en-US" sz="2800" dirty="0">
                <a:solidFill>
                  <a:srgbClr val="000000"/>
                </a:solidFill>
                <a:latin typeface="+mj-lt"/>
                <a:ea typeface="Times New Roman" panose="02020603050405020304" pitchFamily="18" charset="0"/>
              </a:rPr>
              <a:t>None of these times in particular</a:t>
            </a:r>
          </a:p>
        </p:txBody>
      </p:sp>
      <p:sp>
        <p:nvSpPr>
          <p:cNvPr id="3" name="TextBox 2"/>
          <p:cNvSpPr txBox="1"/>
          <p:nvPr/>
        </p:nvSpPr>
        <p:spPr>
          <a:xfrm>
            <a:off x="685800" y="4495800"/>
            <a:ext cx="8229600" cy="923330"/>
          </a:xfrm>
          <a:prstGeom prst="rect">
            <a:avLst/>
          </a:prstGeom>
          <a:noFill/>
        </p:spPr>
        <p:txBody>
          <a:bodyPr wrap="square" rtlCol="0">
            <a:spAutoFit/>
          </a:bodyPr>
          <a:lstStyle/>
          <a:p>
            <a:r>
              <a:rPr lang="en-US" dirty="0" smtClean="0">
                <a:solidFill>
                  <a:srgbClr val="7030A0"/>
                </a:solidFill>
              </a:rPr>
              <a:t>A)  At new or full moon, the earth, sun, and moon are in near-alignment, so tidal effects from the moon add to those from the sun, and low tides are extra low and high tides are extra high.   </a:t>
            </a:r>
            <a:endParaRPr lang="en-US" dirty="0">
              <a:solidFill>
                <a:srgbClr val="7030A0"/>
              </a:solidFill>
            </a:endParaRPr>
          </a:p>
        </p:txBody>
      </p:sp>
    </p:spTree>
    <p:extLst>
      <p:ext uri="{BB962C8B-B14F-4D97-AF65-F5344CB8AC3E}">
        <p14:creationId xmlns:p14="http://schemas.microsoft.com/office/powerpoint/2010/main" val="3720558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0" y="457200"/>
            <a:ext cx="9525000" cy="3228975"/>
          </a:xfrm>
          <a:prstGeom prst="rect">
            <a:avLst/>
          </a:prstGeom>
          <a:noFill/>
          <a:ln w="9525">
            <a:noFill/>
            <a:miter lim="800000"/>
            <a:headEnd/>
            <a:tailEnd/>
          </a:ln>
        </p:spPr>
        <p:txBody>
          <a:bodyPr lIns="457056" tIns="457056" rIns="457056" bIns="545928" anchor="ctr">
            <a:spAutoFit/>
          </a:bodyPr>
          <a:lstStyle/>
          <a:p>
            <a:r>
              <a:rPr lang="en-US" sz="2400"/>
              <a:t>Which of these three produces the greatest tidal effect on </a:t>
            </a:r>
            <a:r>
              <a:rPr lang="en-US" sz="2400" i="1"/>
              <a:t>you</a:t>
            </a:r>
            <a:r>
              <a:rPr lang="en-US" sz="2400"/>
              <a:t> right now? </a:t>
            </a:r>
          </a:p>
          <a:p>
            <a:endParaRPr lang="en-US" sz="2400"/>
          </a:p>
          <a:p>
            <a:r>
              <a:rPr lang="en-US" sz="2400"/>
              <a:t>A) the moon </a:t>
            </a:r>
          </a:p>
          <a:p>
            <a:r>
              <a:rPr lang="en-US" sz="2400"/>
              <a:t>B) the sun </a:t>
            </a:r>
          </a:p>
          <a:p>
            <a:r>
              <a:rPr lang="en-US" sz="2400"/>
              <a:t>C) the Earth </a:t>
            </a:r>
          </a:p>
        </p:txBody>
      </p:sp>
    </p:spTree>
    <p:extLst>
      <p:ext uri="{BB962C8B-B14F-4D97-AF65-F5344CB8AC3E}">
        <p14:creationId xmlns:p14="http://schemas.microsoft.com/office/powerpoint/2010/main" val="3047681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0" y="457200"/>
            <a:ext cx="9525000" cy="2397773"/>
          </a:xfrm>
          <a:prstGeom prst="rect">
            <a:avLst/>
          </a:prstGeom>
          <a:noFill/>
          <a:ln w="9525">
            <a:noFill/>
            <a:miter lim="800000"/>
            <a:headEnd/>
            <a:tailEnd/>
          </a:ln>
        </p:spPr>
        <p:txBody>
          <a:bodyPr lIns="457056" tIns="457056" rIns="457056" bIns="545928" anchor="ctr">
            <a:spAutoFit/>
          </a:bodyPr>
          <a:lstStyle/>
          <a:p>
            <a:r>
              <a:rPr lang="en-US" dirty="0"/>
              <a:t>Which of these three produces the greatest tidal effect on </a:t>
            </a:r>
            <a:r>
              <a:rPr lang="en-US" i="1" dirty="0"/>
              <a:t>you</a:t>
            </a:r>
            <a:r>
              <a:rPr lang="en-US" dirty="0"/>
              <a:t> right now? </a:t>
            </a:r>
          </a:p>
          <a:p>
            <a:endParaRPr lang="en-US" dirty="0"/>
          </a:p>
          <a:p>
            <a:r>
              <a:rPr lang="en-US" dirty="0"/>
              <a:t>A) the moon </a:t>
            </a:r>
          </a:p>
          <a:p>
            <a:r>
              <a:rPr lang="en-US" dirty="0"/>
              <a:t>B) the sun </a:t>
            </a:r>
          </a:p>
          <a:p>
            <a:r>
              <a:rPr lang="en-US" dirty="0"/>
              <a:t>C) the Earth </a:t>
            </a:r>
          </a:p>
        </p:txBody>
      </p:sp>
      <p:sp>
        <p:nvSpPr>
          <p:cNvPr id="58373" name="Text Box 5"/>
          <p:cNvSpPr txBox="1">
            <a:spLocks noChangeArrowheads="1"/>
          </p:cNvSpPr>
          <p:nvPr/>
        </p:nvSpPr>
        <p:spPr bwMode="auto">
          <a:xfrm>
            <a:off x="457200" y="3429000"/>
            <a:ext cx="7772400" cy="2830513"/>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C</a:t>
            </a:r>
          </a:p>
          <a:p>
            <a:pPr>
              <a:spcBef>
                <a:spcPct val="50000"/>
              </a:spcBef>
            </a:pPr>
            <a:r>
              <a:rPr lang="en-US" sz="2400" dirty="0">
                <a:solidFill>
                  <a:srgbClr val="990099"/>
                </a:solidFill>
              </a:rPr>
              <a:t>Tidal effects are created by </a:t>
            </a:r>
            <a:r>
              <a:rPr lang="en-US" sz="2400" i="1" dirty="0">
                <a:solidFill>
                  <a:srgbClr val="990099"/>
                </a:solidFill>
              </a:rPr>
              <a:t>differences</a:t>
            </a:r>
            <a:r>
              <a:rPr lang="en-US" sz="2400" dirty="0">
                <a:solidFill>
                  <a:srgbClr val="990099"/>
                </a:solidFill>
              </a:rPr>
              <a:t> in the gravitational pull on different parts of an object that are different distances from the object that is exerting its gravitational force on it. These differences decrease for greater distances between the objects, because the gravitational force “flattens out”. </a:t>
            </a:r>
          </a:p>
        </p:txBody>
      </p:sp>
    </p:spTree>
    <p:extLst>
      <p:ext uri="{BB962C8B-B14F-4D97-AF65-F5344CB8AC3E}">
        <p14:creationId xmlns:p14="http://schemas.microsoft.com/office/powerpoint/2010/main" val="3138640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85800"/>
            <a:ext cx="8229600" cy="4524315"/>
          </a:xfrm>
          <a:prstGeom prst="rect">
            <a:avLst/>
          </a:prstGeom>
          <a:noFill/>
        </p:spPr>
        <p:txBody>
          <a:bodyPr wrap="square" rtlCol="0">
            <a:spAutoFit/>
          </a:bodyPr>
          <a:lstStyle/>
          <a:p>
            <a:r>
              <a:rPr lang="en-US" sz="2400" dirty="0"/>
              <a:t>The planet Jupiter is about 300 times as massive as Earth, yet on its surface you would weigh only about 3 times as much. This is because</a:t>
            </a:r>
          </a:p>
          <a:p>
            <a:r>
              <a:rPr lang="en-US" sz="2400" dirty="0"/>
              <a:t> </a:t>
            </a:r>
          </a:p>
          <a:p>
            <a:r>
              <a:rPr lang="en-US" sz="2400" dirty="0"/>
              <a:t>A) Jupiter's radius is 10 times the Earth's radius.</a:t>
            </a:r>
          </a:p>
          <a:p>
            <a:r>
              <a:rPr lang="en-US" sz="2400" dirty="0"/>
              <a:t>B) your mass is 100 times less on Jupiter.</a:t>
            </a:r>
          </a:p>
          <a:p>
            <a:r>
              <a:rPr lang="en-US" sz="2400" dirty="0"/>
              <a:t>C) Jupiter is significantly farther from the sun.</a:t>
            </a:r>
          </a:p>
          <a:p>
            <a:r>
              <a:rPr lang="en-US" sz="2400" dirty="0"/>
              <a:t>D) you are 100 times more weightless there.</a:t>
            </a:r>
          </a:p>
          <a:p>
            <a:r>
              <a:rPr lang="en-US" sz="2400" dirty="0"/>
              <a:t>E) the atmospheric pressure there is much less.</a:t>
            </a:r>
          </a:p>
          <a:p>
            <a:r>
              <a:rPr lang="en-US" sz="2400" dirty="0"/>
              <a:t> </a:t>
            </a:r>
          </a:p>
          <a:p>
            <a:r>
              <a:rPr lang="en-US" sz="2400" dirty="0"/>
              <a:t> </a:t>
            </a:r>
          </a:p>
          <a:p>
            <a:endParaRPr lang="en-US" sz="2400" dirty="0"/>
          </a:p>
        </p:txBody>
      </p:sp>
    </p:spTree>
    <p:extLst>
      <p:ext uri="{BB962C8B-B14F-4D97-AF65-F5344CB8AC3E}">
        <p14:creationId xmlns:p14="http://schemas.microsoft.com/office/powerpoint/2010/main" val="4086987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85800"/>
            <a:ext cx="8229600" cy="4524315"/>
          </a:xfrm>
          <a:prstGeom prst="rect">
            <a:avLst/>
          </a:prstGeom>
          <a:noFill/>
        </p:spPr>
        <p:txBody>
          <a:bodyPr wrap="square" rtlCol="0">
            <a:spAutoFit/>
          </a:bodyPr>
          <a:lstStyle/>
          <a:p>
            <a:r>
              <a:rPr lang="en-US" sz="2400" dirty="0"/>
              <a:t>The planet Jupiter is about 300 times as massive as Earth, yet on its surface you would weigh only about 3 times as much. This is because</a:t>
            </a:r>
          </a:p>
          <a:p>
            <a:r>
              <a:rPr lang="en-US" sz="2400" dirty="0"/>
              <a:t> </a:t>
            </a:r>
          </a:p>
          <a:p>
            <a:r>
              <a:rPr lang="en-US" sz="2400" dirty="0"/>
              <a:t>A) Jupiter's radius is 10 times the Earth's radius.</a:t>
            </a:r>
          </a:p>
          <a:p>
            <a:r>
              <a:rPr lang="en-US" sz="2400" dirty="0"/>
              <a:t>B) your mass is 100 times less on Jupiter.</a:t>
            </a:r>
          </a:p>
          <a:p>
            <a:r>
              <a:rPr lang="en-US" sz="2400" dirty="0"/>
              <a:t>C) Jupiter is significantly farther from the sun.</a:t>
            </a:r>
          </a:p>
          <a:p>
            <a:r>
              <a:rPr lang="en-US" sz="2400" dirty="0"/>
              <a:t>D) you are 100 times more weightless there.</a:t>
            </a:r>
          </a:p>
          <a:p>
            <a:r>
              <a:rPr lang="en-US" sz="2400" dirty="0"/>
              <a:t>E) the atmospheric pressure there is much less.</a:t>
            </a:r>
          </a:p>
          <a:p>
            <a:r>
              <a:rPr lang="en-US" sz="2400" dirty="0"/>
              <a:t> </a:t>
            </a:r>
          </a:p>
          <a:p>
            <a:r>
              <a:rPr lang="en-US" sz="2400" dirty="0"/>
              <a:t> </a:t>
            </a:r>
          </a:p>
          <a:p>
            <a:endParaRPr lang="en-US" sz="2400" dirty="0"/>
          </a:p>
        </p:txBody>
      </p:sp>
      <p:sp>
        <p:nvSpPr>
          <p:cNvPr id="2" name="TextBox 1"/>
          <p:cNvSpPr txBox="1"/>
          <p:nvPr/>
        </p:nvSpPr>
        <p:spPr>
          <a:xfrm>
            <a:off x="1066800" y="4572000"/>
            <a:ext cx="7086600" cy="1200329"/>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Recall equation for the force of gravity on an object – proportional to each mass but also inversely proportional to the square of the distance.  </a:t>
            </a:r>
            <a:endParaRPr lang="en-US" dirty="0">
              <a:solidFill>
                <a:srgbClr val="7030A0"/>
              </a:solidFill>
            </a:endParaRPr>
          </a:p>
        </p:txBody>
      </p:sp>
    </p:spTree>
    <p:extLst>
      <p:ext uri="{BB962C8B-B14F-4D97-AF65-F5344CB8AC3E}">
        <p14:creationId xmlns:p14="http://schemas.microsoft.com/office/powerpoint/2010/main" val="3224519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04800" y="235974"/>
            <a:ext cx="8229600" cy="914400"/>
          </a:xfrm>
        </p:spPr>
        <p:txBody>
          <a:bodyPr/>
          <a:lstStyle/>
          <a:p>
            <a:pPr>
              <a:buFont typeface="Wingdings" pitchFamily="2" charset="2"/>
              <a:buNone/>
            </a:pPr>
            <a:r>
              <a:rPr lang="en-US" sz="3200" b="1" dirty="0">
                <a:solidFill>
                  <a:schemeClr val="accent2"/>
                </a:solidFill>
              </a:rPr>
              <a:t>Review for Midterm 2</a:t>
            </a:r>
            <a:r>
              <a:rPr lang="en-US" sz="3200" dirty="0">
                <a:solidFill>
                  <a:srgbClr val="993366"/>
                </a:solidFill>
              </a:rPr>
              <a:t> </a:t>
            </a:r>
            <a:endParaRPr lang="en-US" sz="3200" dirty="0"/>
          </a:p>
        </p:txBody>
      </p:sp>
      <p:sp>
        <p:nvSpPr>
          <p:cNvPr id="2052" name="Rectangle 4"/>
          <p:cNvSpPr>
            <a:spLocks noGrp="1" noChangeArrowheads="1"/>
          </p:cNvSpPr>
          <p:nvPr>
            <p:ph type="body" idx="1"/>
          </p:nvPr>
        </p:nvSpPr>
        <p:spPr>
          <a:xfrm>
            <a:off x="228600" y="1143000"/>
            <a:ext cx="8915400" cy="3962400"/>
          </a:xfrm>
        </p:spPr>
        <p:txBody>
          <a:bodyPr/>
          <a:lstStyle/>
          <a:p>
            <a:pPr>
              <a:buFont typeface="Wingdings" pitchFamily="2" charset="2"/>
              <a:buChar char="Ø"/>
            </a:pPr>
            <a:r>
              <a:rPr lang="en-US" sz="2800" b="1" dirty="0">
                <a:solidFill>
                  <a:srgbClr val="993366"/>
                </a:solidFill>
              </a:rPr>
              <a:t>Midterm 2: </a:t>
            </a:r>
            <a:r>
              <a:rPr lang="en-US" sz="2800" b="1" dirty="0" smtClean="0">
                <a:solidFill>
                  <a:srgbClr val="993366"/>
                </a:solidFill>
              </a:rPr>
              <a:t>Fri Nov 18</a:t>
            </a:r>
            <a:endParaRPr lang="en-US" sz="2800" b="1" dirty="0">
              <a:solidFill>
                <a:srgbClr val="993366"/>
              </a:solidFill>
            </a:endParaRPr>
          </a:p>
          <a:p>
            <a:pPr>
              <a:buFont typeface="Wingdings" pitchFamily="2" charset="2"/>
              <a:buNone/>
            </a:pPr>
            <a:r>
              <a:rPr lang="en-US" sz="2800" b="1" dirty="0" err="1"/>
              <a:t>Chs</a:t>
            </a:r>
            <a:r>
              <a:rPr lang="en-US" sz="2800" b="1" dirty="0"/>
              <a:t>  </a:t>
            </a:r>
            <a:r>
              <a:rPr lang="en-US" sz="2800" b="1" dirty="0" smtClean="0"/>
              <a:t>9, 11, 13</a:t>
            </a:r>
            <a:r>
              <a:rPr lang="en-US" sz="2800" b="1" dirty="0"/>
              <a:t>, 14, 15, 19, </a:t>
            </a:r>
            <a:r>
              <a:rPr lang="en-US" sz="2800" b="1" dirty="0" smtClean="0"/>
              <a:t>20, 22</a:t>
            </a:r>
          </a:p>
          <a:p>
            <a:pPr>
              <a:buFont typeface="Wingdings" pitchFamily="2" charset="2"/>
              <a:buNone/>
            </a:pPr>
            <a:endParaRPr lang="en-US" sz="2800" b="1" dirty="0"/>
          </a:p>
          <a:p>
            <a:pPr>
              <a:buFont typeface="Wingdings" panose="05000000000000000000" pitchFamily="2" charset="2"/>
              <a:buChar char="Ø"/>
            </a:pPr>
            <a:r>
              <a:rPr lang="en-US" sz="2800" dirty="0" smtClean="0"/>
              <a:t>55 </a:t>
            </a:r>
            <a:r>
              <a:rPr lang="en-US" sz="2800" dirty="0"/>
              <a:t>multiple-choice </a:t>
            </a:r>
            <a:r>
              <a:rPr lang="en-US" sz="2800" dirty="0" smtClean="0"/>
              <a:t>questions</a:t>
            </a:r>
            <a:endParaRPr lang="en-US" sz="2800" dirty="0"/>
          </a:p>
          <a:p>
            <a:pPr>
              <a:buFont typeface="Wingdings" panose="05000000000000000000" pitchFamily="2" charset="2"/>
              <a:buChar char="Ø"/>
            </a:pPr>
            <a:r>
              <a:rPr lang="en-US" sz="2800" dirty="0"/>
              <a:t>Bring a No. 2 pencil and an eraser </a:t>
            </a:r>
          </a:p>
          <a:p>
            <a:pPr>
              <a:buFont typeface="Wingdings" panose="05000000000000000000" pitchFamily="2" charset="2"/>
              <a:buChar char="Ø"/>
            </a:pPr>
            <a:r>
              <a:rPr lang="en-US" sz="2800" dirty="0" smtClean="0"/>
              <a:t> You will be given a periodic table</a:t>
            </a:r>
            <a:endParaRPr lang="en-US" sz="2800" dirty="0"/>
          </a:p>
          <a:p>
            <a:pPr>
              <a:buNone/>
            </a:pPr>
            <a:endParaRPr lang="en-US" sz="2800" dirty="0"/>
          </a:p>
        </p:txBody>
      </p:sp>
      <p:sp>
        <p:nvSpPr>
          <p:cNvPr id="4" name="Text Box 4"/>
          <p:cNvSpPr txBox="1">
            <a:spLocks noChangeArrowheads="1"/>
          </p:cNvSpPr>
          <p:nvPr/>
        </p:nvSpPr>
        <p:spPr bwMode="auto">
          <a:xfrm>
            <a:off x="9525" y="4332030"/>
            <a:ext cx="8991600" cy="2246769"/>
          </a:xfrm>
          <a:prstGeom prst="rect">
            <a:avLst/>
          </a:prstGeom>
          <a:noFill/>
          <a:ln w="9525">
            <a:noFill/>
            <a:miter lim="800000"/>
            <a:headEnd/>
            <a:tailEnd/>
          </a:ln>
        </p:spPr>
        <p:txBody>
          <a:bodyPr wrap="square">
            <a:spAutoFit/>
          </a:bodyPr>
          <a:lstStyle/>
          <a:p>
            <a:r>
              <a:rPr lang="en-US" sz="2000" b="1" u="sng" dirty="0">
                <a:solidFill>
                  <a:srgbClr val="990099"/>
                </a:solidFill>
              </a:rPr>
              <a:t>Resources for studying:</a:t>
            </a:r>
            <a:endParaRPr lang="en-US" sz="2000" u="sng" dirty="0">
              <a:solidFill>
                <a:srgbClr val="990099"/>
              </a:solidFill>
            </a:endParaRPr>
          </a:p>
          <a:p>
            <a:pPr>
              <a:buFont typeface="Wingdings" pitchFamily="2" charset="2"/>
              <a:buChar char="Ø"/>
            </a:pPr>
            <a:r>
              <a:rPr lang="en-US" sz="2000" dirty="0">
                <a:solidFill>
                  <a:srgbClr val="990099"/>
                </a:solidFill>
              </a:rPr>
              <a:t> go through all </a:t>
            </a:r>
            <a:r>
              <a:rPr lang="en-US" sz="2000" dirty="0" smtClean="0">
                <a:solidFill>
                  <a:srgbClr val="990099"/>
                </a:solidFill>
              </a:rPr>
              <a:t>questions </a:t>
            </a:r>
            <a:r>
              <a:rPr lang="en-US" sz="2000" dirty="0">
                <a:solidFill>
                  <a:srgbClr val="990099"/>
                </a:solidFill>
              </a:rPr>
              <a:t>and examples we did during </a:t>
            </a:r>
            <a:r>
              <a:rPr lang="en-US" sz="2000" dirty="0" smtClean="0">
                <a:solidFill>
                  <a:srgbClr val="990099"/>
                </a:solidFill>
              </a:rPr>
              <a:t>lectures</a:t>
            </a:r>
          </a:p>
          <a:p>
            <a:pPr>
              <a:buFont typeface="Wingdings" pitchFamily="2" charset="2"/>
              <a:buChar char="Ø"/>
            </a:pPr>
            <a:r>
              <a:rPr lang="en-US" sz="2000" dirty="0">
                <a:solidFill>
                  <a:srgbClr val="990099"/>
                </a:solidFill>
              </a:rPr>
              <a:t> </a:t>
            </a:r>
            <a:r>
              <a:rPr lang="en-US" sz="2000" dirty="0" smtClean="0">
                <a:solidFill>
                  <a:srgbClr val="990099"/>
                </a:solidFill>
              </a:rPr>
              <a:t>revise </a:t>
            </a:r>
            <a:r>
              <a:rPr lang="en-US" sz="2000" dirty="0" smtClean="0">
                <a:solidFill>
                  <a:srgbClr val="990099"/>
                </a:solidFill>
              </a:rPr>
              <a:t>lecture slides carefully, read book and “check yourself” </a:t>
            </a:r>
            <a:r>
              <a:rPr lang="en-US" sz="2000" dirty="0" err="1" smtClean="0">
                <a:solidFill>
                  <a:srgbClr val="990099"/>
                </a:solidFill>
              </a:rPr>
              <a:t>qns</a:t>
            </a:r>
            <a:r>
              <a:rPr lang="en-US" sz="2000" dirty="0" smtClean="0">
                <a:solidFill>
                  <a:srgbClr val="990099"/>
                </a:solidFill>
              </a:rPr>
              <a:t> for support</a:t>
            </a:r>
            <a:endParaRPr lang="en-US" sz="2000" dirty="0">
              <a:solidFill>
                <a:srgbClr val="990099"/>
              </a:solidFill>
            </a:endParaRPr>
          </a:p>
          <a:p>
            <a:pPr>
              <a:buFont typeface="Wingdings" pitchFamily="2" charset="2"/>
              <a:buChar char="Ø"/>
            </a:pPr>
            <a:r>
              <a:rPr lang="en-US" sz="2000" dirty="0">
                <a:solidFill>
                  <a:srgbClr val="990099"/>
                </a:solidFill>
              </a:rPr>
              <a:t> additional questions in today’s </a:t>
            </a:r>
            <a:r>
              <a:rPr lang="en-US" sz="2000" dirty="0" smtClean="0">
                <a:solidFill>
                  <a:srgbClr val="990099"/>
                </a:solidFill>
              </a:rPr>
              <a:t>review: </a:t>
            </a:r>
            <a:r>
              <a:rPr lang="en-US" sz="2000" i="1" dirty="0" smtClean="0">
                <a:solidFill>
                  <a:srgbClr val="990099"/>
                </a:solidFill>
              </a:rPr>
              <a:t>do not </a:t>
            </a:r>
            <a:r>
              <a:rPr lang="en-US" sz="2000" dirty="0" smtClean="0">
                <a:solidFill>
                  <a:srgbClr val="990099"/>
                </a:solidFill>
              </a:rPr>
              <a:t>try these until you have studied the material from the lectures</a:t>
            </a:r>
            <a:endParaRPr lang="en-US" sz="2000" dirty="0">
              <a:solidFill>
                <a:srgbClr val="990099"/>
              </a:solidFill>
            </a:endParaRPr>
          </a:p>
          <a:p>
            <a:pPr>
              <a:buFont typeface="Wingdings" pitchFamily="2" charset="2"/>
              <a:buChar char="Ø"/>
            </a:pPr>
            <a:r>
              <a:rPr lang="en-US" sz="2000" dirty="0">
                <a:solidFill>
                  <a:srgbClr val="990099"/>
                </a:solidFill>
              </a:rPr>
              <a:t> email me if you have any questions or want to </a:t>
            </a:r>
            <a:r>
              <a:rPr lang="en-US" sz="2000" dirty="0" smtClean="0">
                <a:solidFill>
                  <a:srgbClr val="990099"/>
                </a:solidFill>
              </a:rPr>
              <a:t>meet (Thu afternoon is best)</a:t>
            </a:r>
            <a:endParaRPr lang="en-US" sz="2000" dirty="0">
              <a:solidFill>
                <a:srgbClr val="99009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914400" y="488385"/>
            <a:ext cx="6647974" cy="2677656"/>
          </a:xfrm>
          <a:prstGeom prst="rect">
            <a:avLst/>
          </a:prstGeom>
          <a:noFill/>
          <a:ln w="9525">
            <a:noFill/>
            <a:miter lim="800000"/>
            <a:headEnd/>
            <a:tailEnd/>
          </a:ln>
        </p:spPr>
        <p:txBody>
          <a:bodyPr wrap="none" anchor="ctr">
            <a:spAutoFit/>
          </a:bodyPr>
          <a:lstStyle/>
          <a:p>
            <a:r>
              <a:rPr lang="en-US" sz="2400" dirty="0"/>
              <a:t>Atoms heavier than hydrogen were made by</a:t>
            </a:r>
          </a:p>
          <a:p>
            <a:endParaRPr lang="en-US" sz="2400" dirty="0"/>
          </a:p>
          <a:p>
            <a:r>
              <a:rPr lang="en-US" sz="2400" dirty="0"/>
              <a:t>A) photosynthesis					</a:t>
            </a:r>
          </a:p>
          <a:p>
            <a:r>
              <a:rPr lang="en-US" sz="2400" dirty="0"/>
              <a:t>B) nuclear fusion					</a:t>
            </a:r>
          </a:p>
          <a:p>
            <a:r>
              <a:rPr lang="en-US" sz="2400" dirty="0"/>
              <a:t>C) </a:t>
            </a:r>
            <a:r>
              <a:rPr lang="en-US" sz="2400" dirty="0" smtClean="0"/>
              <a:t>Nuclear fission</a:t>
            </a:r>
            <a:endParaRPr lang="en-US" sz="2400" dirty="0"/>
          </a:p>
          <a:p>
            <a:pPr eaLnBrk="0" hangingPunct="0"/>
            <a:r>
              <a:rPr lang="en-US" sz="2400" dirty="0"/>
              <a:t>D) Radioactivity</a:t>
            </a:r>
          </a:p>
          <a:p>
            <a:pPr eaLnBrk="0" hangingPunct="0"/>
            <a:r>
              <a:rPr lang="en-US" sz="2400" dirty="0"/>
              <a:t>E) None of these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914400" y="488385"/>
            <a:ext cx="6647974" cy="2677656"/>
          </a:xfrm>
          <a:prstGeom prst="rect">
            <a:avLst/>
          </a:prstGeom>
          <a:noFill/>
          <a:ln w="9525">
            <a:noFill/>
            <a:miter lim="800000"/>
            <a:headEnd/>
            <a:tailEnd/>
          </a:ln>
        </p:spPr>
        <p:txBody>
          <a:bodyPr wrap="none" anchor="ctr">
            <a:spAutoFit/>
          </a:bodyPr>
          <a:lstStyle/>
          <a:p>
            <a:r>
              <a:rPr lang="en-US" sz="2400" dirty="0"/>
              <a:t>Atoms heavier than hydrogen were made by</a:t>
            </a:r>
          </a:p>
          <a:p>
            <a:endParaRPr lang="en-US" sz="2400" dirty="0"/>
          </a:p>
          <a:p>
            <a:r>
              <a:rPr lang="en-US" sz="2400" dirty="0"/>
              <a:t>A) photosynthesis					</a:t>
            </a:r>
          </a:p>
          <a:p>
            <a:r>
              <a:rPr lang="en-US" sz="2400" dirty="0"/>
              <a:t>B) nuclear fusion					</a:t>
            </a:r>
          </a:p>
          <a:p>
            <a:r>
              <a:rPr lang="en-US" sz="2400" dirty="0"/>
              <a:t>C) </a:t>
            </a:r>
            <a:r>
              <a:rPr lang="en-US" sz="2400" dirty="0" smtClean="0"/>
              <a:t>Nuclear fission</a:t>
            </a:r>
            <a:endParaRPr lang="en-US" sz="2400" dirty="0"/>
          </a:p>
          <a:p>
            <a:pPr eaLnBrk="0" hangingPunct="0"/>
            <a:r>
              <a:rPr lang="en-US" sz="2400" dirty="0"/>
              <a:t>D) Radioactivity</a:t>
            </a:r>
          </a:p>
          <a:p>
            <a:pPr eaLnBrk="0" hangingPunct="0"/>
            <a:r>
              <a:rPr lang="en-US" sz="2400" dirty="0"/>
              <a:t>E) None of these</a:t>
            </a:r>
          </a:p>
        </p:txBody>
      </p:sp>
      <p:sp>
        <p:nvSpPr>
          <p:cNvPr id="60421" name="Text Box 5"/>
          <p:cNvSpPr txBox="1">
            <a:spLocks noChangeArrowheads="1"/>
          </p:cNvSpPr>
          <p:nvPr/>
        </p:nvSpPr>
        <p:spPr bwMode="auto">
          <a:xfrm>
            <a:off x="381000" y="3962400"/>
            <a:ext cx="7696200" cy="1370013"/>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All nuclei larger than H were made by nuclear fusion in the stars long ago…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772400" cy="3139321"/>
          </a:xfrm>
          <a:prstGeom prst="rect">
            <a:avLst/>
          </a:prstGeom>
          <a:noFill/>
        </p:spPr>
        <p:txBody>
          <a:bodyPr wrap="square" rtlCol="0">
            <a:spAutoFit/>
          </a:bodyPr>
          <a:lstStyle/>
          <a:p>
            <a:r>
              <a:rPr lang="en-US" dirty="0" smtClean="0"/>
              <a:t>The continual increase in the world’s population means </a:t>
            </a:r>
          </a:p>
          <a:p>
            <a:endParaRPr lang="en-US" dirty="0" smtClean="0"/>
          </a:p>
          <a:p>
            <a:pPr lvl="0"/>
            <a:r>
              <a:rPr lang="en-US" dirty="0" smtClean="0"/>
              <a:t>A) the </a:t>
            </a:r>
            <a:r>
              <a:rPr lang="en-US" dirty="0"/>
              <a:t>average atomic mass of each element in the periodic table is </a:t>
            </a:r>
            <a:r>
              <a:rPr lang="en-US" dirty="0" smtClean="0"/>
              <a:t> continually </a:t>
            </a:r>
            <a:r>
              <a:rPr lang="en-US" dirty="0"/>
              <a:t>decreasing to compensate the increase in the number of atoms</a:t>
            </a:r>
          </a:p>
          <a:p>
            <a:pPr lvl="0"/>
            <a:endParaRPr lang="en-US" dirty="0" smtClean="0"/>
          </a:p>
          <a:p>
            <a:pPr lvl="0"/>
            <a:r>
              <a:rPr lang="en-US" dirty="0" smtClean="0"/>
              <a:t>B) the </a:t>
            </a:r>
            <a:r>
              <a:rPr lang="en-US" dirty="0"/>
              <a:t>mass of the earth and its inhabitants is increasing</a:t>
            </a:r>
          </a:p>
          <a:p>
            <a:pPr lvl="0"/>
            <a:endParaRPr lang="en-US" dirty="0" smtClean="0"/>
          </a:p>
          <a:p>
            <a:pPr lvl="0"/>
            <a:r>
              <a:rPr lang="en-US" dirty="0" smtClean="0"/>
              <a:t>C) the </a:t>
            </a:r>
            <a:r>
              <a:rPr lang="en-US" dirty="0"/>
              <a:t>mass of non-human stuff on earth must be decreasing</a:t>
            </a:r>
          </a:p>
          <a:p>
            <a:pPr lvl="0"/>
            <a:endParaRPr lang="en-US" dirty="0" smtClean="0"/>
          </a:p>
          <a:p>
            <a:pPr lvl="0"/>
            <a:r>
              <a:rPr lang="en-US" dirty="0" smtClean="0"/>
              <a:t>D) none </a:t>
            </a:r>
            <a:r>
              <a:rPr lang="en-US" dirty="0"/>
              <a:t>of the above</a:t>
            </a:r>
          </a:p>
          <a:p>
            <a:endParaRPr lang="en-US" dirty="0"/>
          </a:p>
        </p:txBody>
      </p:sp>
    </p:spTree>
    <p:extLst>
      <p:ext uri="{BB962C8B-B14F-4D97-AF65-F5344CB8AC3E}">
        <p14:creationId xmlns:p14="http://schemas.microsoft.com/office/powerpoint/2010/main" val="2168371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772400" cy="3139321"/>
          </a:xfrm>
          <a:prstGeom prst="rect">
            <a:avLst/>
          </a:prstGeom>
          <a:noFill/>
        </p:spPr>
        <p:txBody>
          <a:bodyPr wrap="square" rtlCol="0">
            <a:spAutoFit/>
          </a:bodyPr>
          <a:lstStyle/>
          <a:p>
            <a:r>
              <a:rPr lang="en-US" dirty="0" smtClean="0"/>
              <a:t>The continual increase in the world’s population means </a:t>
            </a:r>
          </a:p>
          <a:p>
            <a:endParaRPr lang="en-US" dirty="0" smtClean="0"/>
          </a:p>
          <a:p>
            <a:pPr lvl="0"/>
            <a:r>
              <a:rPr lang="en-US" dirty="0" smtClean="0"/>
              <a:t>A) the </a:t>
            </a:r>
            <a:r>
              <a:rPr lang="en-US" dirty="0"/>
              <a:t>average atomic mass of each element in the periodic table is </a:t>
            </a:r>
            <a:r>
              <a:rPr lang="en-US" dirty="0" smtClean="0"/>
              <a:t> continually </a:t>
            </a:r>
            <a:r>
              <a:rPr lang="en-US" dirty="0"/>
              <a:t>decreasing to compensate the increase in the number of atoms</a:t>
            </a:r>
          </a:p>
          <a:p>
            <a:pPr lvl="0"/>
            <a:endParaRPr lang="en-US" dirty="0" smtClean="0"/>
          </a:p>
          <a:p>
            <a:pPr lvl="0"/>
            <a:r>
              <a:rPr lang="en-US" dirty="0" smtClean="0"/>
              <a:t>B) the </a:t>
            </a:r>
            <a:r>
              <a:rPr lang="en-US" dirty="0"/>
              <a:t>mass of the earth and its inhabitants is increasing</a:t>
            </a:r>
          </a:p>
          <a:p>
            <a:pPr lvl="0"/>
            <a:endParaRPr lang="en-US" dirty="0" smtClean="0"/>
          </a:p>
          <a:p>
            <a:pPr lvl="0"/>
            <a:r>
              <a:rPr lang="en-US" dirty="0" smtClean="0"/>
              <a:t>C) the </a:t>
            </a:r>
            <a:r>
              <a:rPr lang="en-US" dirty="0"/>
              <a:t>mass of non-human stuff on earth must be decreasing</a:t>
            </a:r>
          </a:p>
          <a:p>
            <a:pPr lvl="0"/>
            <a:endParaRPr lang="en-US" dirty="0" smtClean="0"/>
          </a:p>
          <a:p>
            <a:pPr lvl="0"/>
            <a:r>
              <a:rPr lang="en-US" dirty="0" smtClean="0"/>
              <a:t>D) none </a:t>
            </a:r>
            <a:r>
              <a:rPr lang="en-US" dirty="0"/>
              <a:t>of the above</a:t>
            </a:r>
          </a:p>
          <a:p>
            <a:endParaRPr lang="en-US" dirty="0"/>
          </a:p>
        </p:txBody>
      </p:sp>
      <p:sp>
        <p:nvSpPr>
          <p:cNvPr id="3" name="TextBox 2"/>
          <p:cNvSpPr txBox="1"/>
          <p:nvPr/>
        </p:nvSpPr>
        <p:spPr>
          <a:xfrm>
            <a:off x="1143000" y="3962400"/>
            <a:ext cx="7315200" cy="1477328"/>
          </a:xfrm>
          <a:prstGeom prst="rect">
            <a:avLst/>
          </a:prstGeom>
          <a:noFill/>
        </p:spPr>
        <p:txBody>
          <a:bodyPr wrap="square" rtlCol="0">
            <a:spAutoFit/>
          </a:bodyPr>
          <a:lstStyle/>
          <a:p>
            <a:r>
              <a:rPr lang="en-US" dirty="0" smtClean="0">
                <a:solidFill>
                  <a:srgbClr val="7030A0"/>
                </a:solidFill>
              </a:rPr>
              <a:t>C) </a:t>
            </a:r>
          </a:p>
          <a:p>
            <a:r>
              <a:rPr lang="en-US" dirty="0">
                <a:solidFill>
                  <a:srgbClr val="7030A0"/>
                </a:solidFill>
              </a:rPr>
              <a:t>A</a:t>
            </a:r>
            <a:r>
              <a:rPr lang="en-US" dirty="0" smtClean="0">
                <a:solidFill>
                  <a:srgbClr val="7030A0"/>
                </a:solidFill>
              </a:rPr>
              <a:t>toms are continually recycled; the total mass of earth, atmosphere, and everything on it, remains the same. The increase in the number and mass of atoms making up humans means a decrease in the number of atoms making up everything else. </a:t>
            </a:r>
            <a:endParaRPr lang="en-US" dirty="0">
              <a:solidFill>
                <a:srgbClr val="7030A0"/>
              </a:solidFill>
            </a:endParaRPr>
          </a:p>
        </p:txBody>
      </p:sp>
    </p:spTree>
    <p:extLst>
      <p:ext uri="{BB962C8B-B14F-4D97-AF65-F5344CB8AC3E}">
        <p14:creationId xmlns:p14="http://schemas.microsoft.com/office/powerpoint/2010/main" val="4140728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381000" y="369888"/>
            <a:ext cx="8270875" cy="3416300"/>
          </a:xfrm>
          <a:prstGeom prst="rect">
            <a:avLst/>
          </a:prstGeom>
          <a:noFill/>
          <a:ln w="9525">
            <a:noFill/>
            <a:miter lim="800000"/>
            <a:headEnd/>
            <a:tailEnd/>
          </a:ln>
        </p:spPr>
        <p:txBody>
          <a:bodyPr anchor="ctr">
            <a:spAutoFit/>
          </a:bodyPr>
          <a:lstStyle/>
          <a:p>
            <a:pPr marL="342900" indent="-342900"/>
            <a:r>
              <a:rPr lang="en-US" sz="2400" dirty="0"/>
              <a:t>Which of the following statements is true?</a:t>
            </a:r>
          </a:p>
          <a:p>
            <a:pPr marL="342900" indent="-342900"/>
            <a:endParaRPr lang="en-US" sz="2400" dirty="0"/>
          </a:p>
          <a:p>
            <a:pPr marL="342900" indent="-342900">
              <a:buFontTx/>
              <a:buAutoNum type="alphaUcParenR"/>
            </a:pPr>
            <a:r>
              <a:rPr lang="en-US" sz="2400" dirty="0"/>
              <a:t>An atom is the smallest particle known to exist.</a:t>
            </a:r>
          </a:p>
          <a:p>
            <a:pPr marL="342900" indent="-342900"/>
            <a:r>
              <a:rPr lang="en-US" sz="2400" dirty="0"/>
              <a:t>B) There are only about 120 different kinds of atoms that combine to form many  substances.</a:t>
            </a:r>
          </a:p>
          <a:p>
            <a:pPr marL="342900" indent="-342900"/>
            <a:r>
              <a:rPr lang="en-US" sz="2400" dirty="0"/>
              <a:t>C) There are thousands of different kinds of atoms that account for a wide variety of substances.</a:t>
            </a:r>
          </a:p>
          <a:p>
            <a:pPr marL="342900" indent="-342900"/>
            <a:r>
              <a:rPr lang="en-US" sz="2400" dirty="0"/>
              <a:t>D) A large atom can be photographed.</a:t>
            </a:r>
          </a:p>
          <a:p>
            <a:pPr marL="342900" indent="-342900"/>
            <a:r>
              <a:rPr lang="en-US" sz="2400" dirty="0"/>
              <a:t>E) </a:t>
            </a:r>
            <a:r>
              <a:rPr lang="en-US" sz="2400" dirty="0" smtClean="0"/>
              <a:t>All </a:t>
            </a:r>
            <a:r>
              <a:rPr lang="en-US" sz="2400" dirty="0"/>
              <a:t>of these statements are true.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ChangeArrowheads="1"/>
          </p:cNvSpPr>
          <p:nvPr/>
        </p:nvSpPr>
        <p:spPr bwMode="auto">
          <a:xfrm>
            <a:off x="381000" y="369888"/>
            <a:ext cx="8270875" cy="3416300"/>
          </a:xfrm>
          <a:prstGeom prst="rect">
            <a:avLst/>
          </a:prstGeom>
          <a:noFill/>
          <a:ln w="9525">
            <a:noFill/>
            <a:miter lim="800000"/>
            <a:headEnd/>
            <a:tailEnd/>
          </a:ln>
        </p:spPr>
        <p:txBody>
          <a:bodyPr anchor="ctr">
            <a:spAutoFit/>
          </a:bodyPr>
          <a:lstStyle/>
          <a:p>
            <a:pPr marL="342900" indent="-342900"/>
            <a:r>
              <a:rPr lang="en-US" sz="2400" dirty="0"/>
              <a:t>Which of the following statements is true?</a:t>
            </a:r>
          </a:p>
          <a:p>
            <a:pPr marL="342900" indent="-342900"/>
            <a:endParaRPr lang="en-US" sz="2400" dirty="0"/>
          </a:p>
          <a:p>
            <a:pPr marL="342900" indent="-342900">
              <a:buFontTx/>
              <a:buAutoNum type="alphaUcParenR"/>
            </a:pPr>
            <a:r>
              <a:rPr lang="en-US" sz="2400" dirty="0"/>
              <a:t>An atom is the smallest particle known to exist.</a:t>
            </a:r>
          </a:p>
          <a:p>
            <a:pPr marL="342900" indent="-342900"/>
            <a:r>
              <a:rPr lang="en-US" sz="2400" dirty="0"/>
              <a:t>B) There are only about 120 different kinds of atoms that combine to form many  substances.</a:t>
            </a:r>
          </a:p>
          <a:p>
            <a:pPr marL="342900" indent="-342900"/>
            <a:r>
              <a:rPr lang="en-US" sz="2400" dirty="0"/>
              <a:t>C) There are thousands of different kinds of atoms that account for a wide variety of substances.</a:t>
            </a:r>
          </a:p>
          <a:p>
            <a:pPr marL="342900" indent="-342900"/>
            <a:r>
              <a:rPr lang="en-US" sz="2400" dirty="0"/>
              <a:t>D) A large atom can be photographed.</a:t>
            </a:r>
          </a:p>
          <a:p>
            <a:pPr marL="342900" indent="-342900"/>
            <a:r>
              <a:rPr lang="en-US" sz="2400" dirty="0"/>
              <a:t>E) </a:t>
            </a:r>
            <a:r>
              <a:rPr lang="en-US" sz="2400" dirty="0" smtClean="0"/>
              <a:t>All </a:t>
            </a:r>
            <a:r>
              <a:rPr lang="en-US" sz="2400" dirty="0"/>
              <a:t>of these statements are true.</a:t>
            </a:r>
          </a:p>
        </p:txBody>
      </p:sp>
      <p:sp>
        <p:nvSpPr>
          <p:cNvPr id="72709" name="Text Box 5"/>
          <p:cNvSpPr txBox="1">
            <a:spLocks noChangeArrowheads="1"/>
          </p:cNvSpPr>
          <p:nvPr/>
        </p:nvSpPr>
        <p:spPr bwMode="auto">
          <a:xfrm>
            <a:off x="533400" y="4343400"/>
            <a:ext cx="7772400" cy="1004888"/>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B</a:t>
            </a:r>
          </a:p>
          <a:p>
            <a:pPr>
              <a:spcBef>
                <a:spcPct val="50000"/>
              </a:spcBef>
            </a:pPr>
            <a:endParaRPr lang="en-US" sz="2400" dirty="0">
              <a:solidFill>
                <a:srgbClr val="993366"/>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234950" y="979481"/>
            <a:ext cx="8678979" cy="3416320"/>
          </a:xfrm>
          <a:prstGeom prst="rect">
            <a:avLst/>
          </a:prstGeom>
          <a:noFill/>
          <a:ln w="9525">
            <a:noFill/>
            <a:miter lim="800000"/>
            <a:headEnd/>
            <a:tailEnd/>
          </a:ln>
        </p:spPr>
        <p:txBody>
          <a:bodyPr wrap="none" anchor="ctr">
            <a:spAutoFit/>
          </a:bodyPr>
          <a:lstStyle/>
          <a:p>
            <a:pPr lvl="0"/>
            <a:r>
              <a:rPr lang="en-US" sz="2400" dirty="0" smtClean="0"/>
              <a:t>Properties </a:t>
            </a:r>
            <a:r>
              <a:rPr lang="en-US" sz="2400" dirty="0"/>
              <a:t>like the taste or color of a substance depend </a:t>
            </a:r>
            <a:endParaRPr lang="en-US" sz="2400" dirty="0" smtClean="0"/>
          </a:p>
          <a:p>
            <a:pPr lvl="0"/>
            <a:r>
              <a:rPr lang="en-US" sz="2400" dirty="0" smtClean="0"/>
              <a:t>primarily </a:t>
            </a:r>
            <a:r>
              <a:rPr lang="en-US" sz="2400" dirty="0"/>
              <a:t>on which of the following?</a:t>
            </a:r>
          </a:p>
          <a:p>
            <a:r>
              <a:rPr lang="en-US" sz="2400" dirty="0"/>
              <a:t> </a:t>
            </a:r>
          </a:p>
          <a:p>
            <a:pPr lvl="0"/>
            <a:r>
              <a:rPr lang="en-US" sz="2400" dirty="0" smtClean="0"/>
              <a:t>A) how </a:t>
            </a:r>
            <a:r>
              <a:rPr lang="en-US" sz="2400" dirty="0"/>
              <a:t>electrons are arranged around the nuclei in a molecule</a:t>
            </a:r>
          </a:p>
          <a:p>
            <a:pPr lvl="0"/>
            <a:r>
              <a:rPr lang="en-US" sz="2400" dirty="0" smtClean="0"/>
              <a:t>B) how </a:t>
            </a:r>
            <a:r>
              <a:rPr lang="en-US" sz="2400" dirty="0"/>
              <a:t>electrons get ionized in molecules</a:t>
            </a:r>
          </a:p>
          <a:p>
            <a:pPr lvl="0"/>
            <a:r>
              <a:rPr lang="en-US" sz="2400" dirty="0" smtClean="0"/>
              <a:t>C) how </a:t>
            </a:r>
            <a:r>
              <a:rPr lang="en-US" sz="2400" dirty="0"/>
              <a:t>the protons are arranged in the nucleus</a:t>
            </a:r>
          </a:p>
          <a:p>
            <a:pPr lvl="0"/>
            <a:r>
              <a:rPr lang="en-US" sz="2400" dirty="0" smtClean="0"/>
              <a:t>D) the </a:t>
            </a:r>
            <a:r>
              <a:rPr lang="en-US" sz="2400" dirty="0"/>
              <a:t>type of isotope – the number of neutrons</a:t>
            </a:r>
          </a:p>
          <a:p>
            <a:r>
              <a:rPr lang="en-US" sz="2400" dirty="0" smtClean="0"/>
              <a:t>E) None </a:t>
            </a:r>
            <a:r>
              <a:rPr lang="en-US" sz="2400" dirty="0"/>
              <a:t>of these</a:t>
            </a:r>
            <a:r>
              <a:rPr lang="en-US" sz="2400" dirty="0" smtClean="0"/>
              <a:t> </a:t>
            </a:r>
            <a:endParaRPr lang="en-US" sz="2400" dirty="0"/>
          </a:p>
          <a:p>
            <a:pPr marL="342900" indent="-342900" algn="ct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234950" y="979481"/>
            <a:ext cx="8678979" cy="3416320"/>
          </a:xfrm>
          <a:prstGeom prst="rect">
            <a:avLst/>
          </a:prstGeom>
          <a:noFill/>
          <a:ln w="9525">
            <a:noFill/>
            <a:miter lim="800000"/>
            <a:headEnd/>
            <a:tailEnd/>
          </a:ln>
        </p:spPr>
        <p:txBody>
          <a:bodyPr wrap="none" anchor="ctr">
            <a:spAutoFit/>
          </a:bodyPr>
          <a:lstStyle/>
          <a:p>
            <a:pPr lvl="0"/>
            <a:r>
              <a:rPr lang="en-US" sz="2400" dirty="0" smtClean="0"/>
              <a:t>Properties </a:t>
            </a:r>
            <a:r>
              <a:rPr lang="en-US" sz="2400" dirty="0"/>
              <a:t>like the taste or color of a substance depend </a:t>
            </a:r>
            <a:endParaRPr lang="en-US" sz="2400" dirty="0" smtClean="0"/>
          </a:p>
          <a:p>
            <a:pPr lvl="0"/>
            <a:r>
              <a:rPr lang="en-US" sz="2400" dirty="0" smtClean="0"/>
              <a:t>primarily </a:t>
            </a:r>
            <a:r>
              <a:rPr lang="en-US" sz="2400" dirty="0"/>
              <a:t>on which of the following?</a:t>
            </a:r>
          </a:p>
          <a:p>
            <a:r>
              <a:rPr lang="en-US" sz="2400" dirty="0"/>
              <a:t> </a:t>
            </a:r>
          </a:p>
          <a:p>
            <a:pPr lvl="0"/>
            <a:r>
              <a:rPr lang="en-US" sz="2400" dirty="0" smtClean="0"/>
              <a:t>A) how </a:t>
            </a:r>
            <a:r>
              <a:rPr lang="en-US" sz="2400" dirty="0"/>
              <a:t>electrons are arranged around the nuclei in a molecule</a:t>
            </a:r>
          </a:p>
          <a:p>
            <a:pPr lvl="0"/>
            <a:r>
              <a:rPr lang="en-US" sz="2400" dirty="0" smtClean="0"/>
              <a:t>B) how </a:t>
            </a:r>
            <a:r>
              <a:rPr lang="en-US" sz="2400" dirty="0"/>
              <a:t>electrons get ionized in molecules</a:t>
            </a:r>
          </a:p>
          <a:p>
            <a:pPr lvl="0"/>
            <a:r>
              <a:rPr lang="en-US" sz="2400" dirty="0" smtClean="0"/>
              <a:t>C) how </a:t>
            </a:r>
            <a:r>
              <a:rPr lang="en-US" sz="2400" dirty="0"/>
              <a:t>the protons are arranged in the nucleus</a:t>
            </a:r>
          </a:p>
          <a:p>
            <a:pPr lvl="0"/>
            <a:r>
              <a:rPr lang="en-US" sz="2400" dirty="0" smtClean="0"/>
              <a:t>D) the </a:t>
            </a:r>
            <a:r>
              <a:rPr lang="en-US" sz="2400" dirty="0"/>
              <a:t>type of isotope – the number of neutrons</a:t>
            </a:r>
          </a:p>
          <a:p>
            <a:r>
              <a:rPr lang="en-US" sz="2400" dirty="0" smtClean="0"/>
              <a:t>E) None </a:t>
            </a:r>
            <a:r>
              <a:rPr lang="en-US" sz="2400" dirty="0"/>
              <a:t>of these</a:t>
            </a:r>
            <a:r>
              <a:rPr lang="en-US" sz="2400" dirty="0" smtClean="0"/>
              <a:t> </a:t>
            </a:r>
            <a:endParaRPr lang="en-US" sz="2400" dirty="0"/>
          </a:p>
          <a:p>
            <a:pPr marL="342900" indent="-342900" algn="ctr"/>
            <a:endParaRPr lang="en-US" sz="2400" dirty="0"/>
          </a:p>
        </p:txBody>
      </p:sp>
      <p:sp>
        <p:nvSpPr>
          <p:cNvPr id="2" name="TextBox 1"/>
          <p:cNvSpPr txBox="1"/>
          <p:nvPr/>
        </p:nvSpPr>
        <p:spPr>
          <a:xfrm>
            <a:off x="914400" y="4395801"/>
            <a:ext cx="7315200" cy="369332"/>
          </a:xfrm>
          <a:prstGeom prst="rect">
            <a:avLst/>
          </a:prstGeom>
          <a:noFill/>
        </p:spPr>
        <p:txBody>
          <a:bodyPr wrap="square" rtlCol="0">
            <a:spAutoFit/>
          </a:bodyPr>
          <a:lstStyle/>
          <a:p>
            <a:r>
              <a:rPr lang="en-US" dirty="0" smtClean="0">
                <a:solidFill>
                  <a:srgbClr val="7030A0"/>
                </a:solidFill>
              </a:rPr>
              <a:t>Answer: A , from lecture </a:t>
            </a:r>
          </a:p>
        </p:txBody>
      </p:sp>
    </p:spTree>
    <p:extLst>
      <p:ext uri="{BB962C8B-B14F-4D97-AF65-F5344CB8AC3E}">
        <p14:creationId xmlns:p14="http://schemas.microsoft.com/office/powerpoint/2010/main" val="1703959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423863" y="417513"/>
            <a:ext cx="7743825" cy="4108450"/>
          </a:xfrm>
          <a:prstGeom prst="rect">
            <a:avLst/>
          </a:prstGeom>
          <a:noFill/>
          <a:ln w="9525">
            <a:noFill/>
            <a:miter lim="800000"/>
            <a:headEnd/>
            <a:tailEnd/>
          </a:ln>
        </p:spPr>
        <p:txBody>
          <a:bodyPr wrap="none" anchor="ctr">
            <a:spAutoFit/>
          </a:bodyPr>
          <a:lstStyle/>
          <a:p>
            <a:pPr marL="342900" indent="-342900" algn="ctr"/>
            <a:r>
              <a:rPr lang="en-US" sz="2400"/>
              <a:t>If one neutron is added to a helium nucleus, the result is</a:t>
            </a:r>
          </a:p>
          <a:p>
            <a:pPr marL="342900" indent="-342900" algn="ctr"/>
            <a:endParaRPr lang="en-US" sz="2400"/>
          </a:p>
          <a:p>
            <a:pPr marL="342900" indent="-342900" algn="ctr">
              <a:buFontTx/>
              <a:buAutoNum type="alphaUcParenR"/>
            </a:pPr>
            <a:r>
              <a:rPr lang="en-US" sz="2400"/>
              <a:t>beryllium.</a:t>
            </a:r>
          </a:p>
          <a:p>
            <a:pPr marL="342900" indent="-342900" algn="ctr"/>
            <a:r>
              <a:rPr lang="en-US" sz="2400"/>
              <a:t> </a:t>
            </a:r>
          </a:p>
          <a:p>
            <a:pPr marL="342900" indent="-342900" algn="ctr"/>
            <a:r>
              <a:rPr lang="en-US" sz="2400"/>
              <a:t>B) boron. </a:t>
            </a:r>
          </a:p>
          <a:p>
            <a:pPr marL="342900" indent="-342900" algn="ctr"/>
            <a:endParaRPr lang="en-US" sz="2400"/>
          </a:p>
          <a:p>
            <a:pPr marL="342900" indent="-342900" algn="ctr"/>
            <a:r>
              <a:rPr lang="en-US" sz="2400"/>
              <a:t>C) hydrogen. </a:t>
            </a:r>
          </a:p>
          <a:p>
            <a:pPr marL="342900" indent="-342900" algn="ctr"/>
            <a:endParaRPr lang="en-US" sz="2400"/>
          </a:p>
          <a:p>
            <a:pPr marL="342900" indent="-342900" algn="ctr"/>
            <a:r>
              <a:rPr lang="en-US" sz="2400"/>
              <a:t>D) lithium. </a:t>
            </a:r>
          </a:p>
          <a:p>
            <a:pPr marL="342900" indent="-342900" algn="ctr"/>
            <a:endParaRPr lang="en-US" sz="2400"/>
          </a:p>
          <a:p>
            <a:pPr marL="342900" indent="-342900" algn="ctr"/>
            <a:r>
              <a:rPr lang="en-US" sz="2400"/>
              <a:t>E) helium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423863" y="417513"/>
            <a:ext cx="7743825" cy="4108450"/>
          </a:xfrm>
          <a:prstGeom prst="rect">
            <a:avLst/>
          </a:prstGeom>
          <a:noFill/>
          <a:ln w="9525">
            <a:noFill/>
            <a:miter lim="800000"/>
            <a:headEnd/>
            <a:tailEnd/>
          </a:ln>
        </p:spPr>
        <p:txBody>
          <a:bodyPr wrap="none" anchor="ctr">
            <a:spAutoFit/>
          </a:bodyPr>
          <a:lstStyle/>
          <a:p>
            <a:pPr marL="342900" indent="-342900" algn="ctr"/>
            <a:r>
              <a:rPr lang="en-US" sz="2400" dirty="0"/>
              <a:t>If one neutron is added to a helium nucleus, the result is</a:t>
            </a:r>
          </a:p>
          <a:p>
            <a:pPr marL="342900" indent="-342900" algn="ctr"/>
            <a:endParaRPr lang="en-US" sz="2400" dirty="0"/>
          </a:p>
          <a:p>
            <a:pPr marL="342900" indent="-342900" algn="ctr">
              <a:buFontTx/>
              <a:buAutoNum type="alphaUcParenR"/>
            </a:pPr>
            <a:r>
              <a:rPr lang="en-US" sz="2400" dirty="0"/>
              <a:t>beryllium.</a:t>
            </a:r>
          </a:p>
          <a:p>
            <a:pPr marL="342900" indent="-342900" algn="ctr"/>
            <a:r>
              <a:rPr lang="en-US" sz="2400" dirty="0"/>
              <a:t> </a:t>
            </a:r>
          </a:p>
          <a:p>
            <a:pPr marL="342900" indent="-342900" algn="ctr"/>
            <a:r>
              <a:rPr lang="en-US" sz="2400" dirty="0"/>
              <a:t>B) boron. </a:t>
            </a:r>
          </a:p>
          <a:p>
            <a:pPr marL="342900" indent="-342900" algn="ctr"/>
            <a:endParaRPr lang="en-US" sz="2400" dirty="0"/>
          </a:p>
          <a:p>
            <a:pPr marL="342900" indent="-342900" algn="ctr"/>
            <a:r>
              <a:rPr lang="en-US" sz="2400" dirty="0"/>
              <a:t>C) hydrogen. </a:t>
            </a:r>
          </a:p>
          <a:p>
            <a:pPr marL="342900" indent="-342900" algn="ctr"/>
            <a:endParaRPr lang="en-US" sz="2400" dirty="0"/>
          </a:p>
          <a:p>
            <a:pPr marL="342900" indent="-342900" algn="ctr"/>
            <a:r>
              <a:rPr lang="en-US" sz="2400" dirty="0"/>
              <a:t>D) lithium. </a:t>
            </a:r>
          </a:p>
          <a:p>
            <a:pPr marL="342900" indent="-342900" algn="ctr"/>
            <a:endParaRPr lang="en-US" sz="2400" dirty="0"/>
          </a:p>
          <a:p>
            <a:pPr marL="342900" indent="-342900" algn="ctr"/>
            <a:r>
              <a:rPr lang="en-US" sz="2400" dirty="0"/>
              <a:t>E) helium </a:t>
            </a:r>
          </a:p>
        </p:txBody>
      </p:sp>
      <p:sp>
        <p:nvSpPr>
          <p:cNvPr id="6149" name="Text Box 5"/>
          <p:cNvSpPr txBox="1">
            <a:spLocks noChangeArrowheads="1"/>
          </p:cNvSpPr>
          <p:nvPr/>
        </p:nvSpPr>
        <p:spPr bwMode="auto">
          <a:xfrm>
            <a:off x="685800" y="4648200"/>
            <a:ext cx="7924800" cy="191770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E, helium – an isotope.</a:t>
            </a:r>
          </a:p>
          <a:p>
            <a:pPr>
              <a:spcBef>
                <a:spcPct val="50000"/>
              </a:spcBef>
            </a:pPr>
            <a:r>
              <a:rPr lang="en-US" sz="2400" dirty="0">
                <a:solidFill>
                  <a:schemeClr val="tx2"/>
                </a:solidFill>
              </a:rPr>
              <a:t>But if instead, a proton was added, then what would the answer be?</a:t>
            </a:r>
          </a:p>
          <a:p>
            <a:pPr>
              <a:spcBef>
                <a:spcPct val="50000"/>
              </a:spcBef>
            </a:pPr>
            <a:r>
              <a:rPr lang="en-US" sz="2400" dirty="0">
                <a:solidFill>
                  <a:srgbClr val="993366"/>
                </a:solidFill>
              </a:rPr>
              <a:t>Then D, lithium.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542403" y="22123"/>
            <a:ext cx="3886200" cy="519113"/>
          </a:xfrm>
          <a:prstGeom prst="rect">
            <a:avLst/>
          </a:prstGeom>
          <a:noFill/>
          <a:ln w="9525">
            <a:noFill/>
            <a:miter lim="800000"/>
            <a:headEnd/>
            <a:tailEnd/>
          </a:ln>
          <a:effectLst/>
        </p:spPr>
        <p:txBody>
          <a:bodyPr>
            <a:spAutoFit/>
          </a:bodyPr>
          <a:lstStyle/>
          <a:p>
            <a:pPr algn="ctr">
              <a:spcBef>
                <a:spcPct val="50000"/>
              </a:spcBef>
            </a:pPr>
            <a:r>
              <a:rPr lang="en-US" sz="2800" b="1" dirty="0">
                <a:solidFill>
                  <a:srgbClr val="7030A0"/>
                </a:solidFill>
              </a:rPr>
              <a:t>Recall:</a:t>
            </a:r>
          </a:p>
        </p:txBody>
      </p:sp>
      <p:sp>
        <p:nvSpPr>
          <p:cNvPr id="4101" name="Text Box 5"/>
          <p:cNvSpPr txBox="1">
            <a:spLocks noChangeArrowheads="1"/>
          </p:cNvSpPr>
          <p:nvPr/>
        </p:nvSpPr>
        <p:spPr bwMode="auto">
          <a:xfrm>
            <a:off x="-10297" y="590663"/>
            <a:ext cx="8991600" cy="6724918"/>
          </a:xfrm>
          <a:prstGeom prst="rect">
            <a:avLst/>
          </a:prstGeom>
          <a:noFill/>
          <a:ln w="9525">
            <a:noFill/>
            <a:miter lim="800000"/>
            <a:headEnd/>
            <a:tailEnd/>
          </a:ln>
          <a:effectLst/>
        </p:spPr>
        <p:txBody>
          <a:bodyPr>
            <a:spAutoFit/>
          </a:bodyPr>
          <a:lstStyle/>
          <a:p>
            <a:pPr marL="285750" indent="-285750">
              <a:spcBef>
                <a:spcPct val="50000"/>
              </a:spcBef>
              <a:buFont typeface="Arial" panose="020B0604020202020204" pitchFamily="34" charset="0"/>
              <a:buChar char="•"/>
            </a:pPr>
            <a:r>
              <a:rPr lang="en-US" sz="1600" dirty="0">
                <a:solidFill>
                  <a:schemeClr val="accent2"/>
                </a:solidFill>
              </a:rPr>
              <a:t>Chapter 9: </a:t>
            </a:r>
            <a:r>
              <a:rPr lang="en-US" sz="1600" dirty="0"/>
              <a:t>Gravity: F= Gm</a:t>
            </a:r>
            <a:r>
              <a:rPr lang="en-US" sz="1600" baseline="-25000" dirty="0"/>
              <a:t>1</a:t>
            </a:r>
            <a:r>
              <a:rPr lang="en-US" sz="1600" dirty="0"/>
              <a:t>m</a:t>
            </a:r>
            <a:r>
              <a:rPr lang="en-US" sz="1600" baseline="-25000" dirty="0"/>
              <a:t>2</a:t>
            </a:r>
            <a:r>
              <a:rPr lang="en-US" sz="1600" dirty="0"/>
              <a:t>/d</a:t>
            </a:r>
            <a:r>
              <a:rPr lang="en-US" sz="1600" baseline="30000" dirty="0"/>
              <a:t>2 </a:t>
            </a:r>
            <a:r>
              <a:rPr lang="en-US" sz="1600" dirty="0"/>
              <a:t>, apparent weight = force </a:t>
            </a:r>
            <a:r>
              <a:rPr lang="en-US" sz="1600" dirty="0" smtClean="0"/>
              <a:t>exerted </a:t>
            </a:r>
            <a:r>
              <a:rPr lang="en-US" sz="1600" dirty="0"/>
              <a:t>against supporting surface, </a:t>
            </a:r>
            <a:r>
              <a:rPr lang="en-US" sz="1600" dirty="0" smtClean="0"/>
              <a:t>ocean tides</a:t>
            </a:r>
            <a:r>
              <a:rPr lang="en-US" sz="1600" dirty="0"/>
              <a:t>, </a:t>
            </a:r>
            <a:r>
              <a:rPr lang="en-US" sz="1600" dirty="0" smtClean="0"/>
              <a:t>spring and neap tides, black </a:t>
            </a:r>
            <a:r>
              <a:rPr lang="en-US" sz="1600" dirty="0" smtClean="0"/>
              <a:t>holes</a:t>
            </a:r>
            <a:endParaRPr lang="en-US" sz="1600" dirty="0" smtClean="0">
              <a:solidFill>
                <a:schemeClr val="accent2"/>
              </a:solidFill>
            </a:endParaRPr>
          </a:p>
          <a:p>
            <a:pPr marL="285750" indent="-285750">
              <a:spcBef>
                <a:spcPct val="50000"/>
              </a:spcBef>
              <a:buFont typeface="Arial" panose="020B0604020202020204" pitchFamily="34" charset="0"/>
              <a:buChar char="•"/>
            </a:pPr>
            <a:r>
              <a:rPr lang="en-US" sz="1600" dirty="0" smtClean="0">
                <a:solidFill>
                  <a:schemeClr val="accent2"/>
                </a:solidFill>
              </a:rPr>
              <a:t>Chapter 11: </a:t>
            </a:r>
            <a:r>
              <a:rPr lang="en-US" sz="1600" dirty="0" smtClean="0"/>
              <a:t>Atomic Structure: nucleus (protons + neutrons) &amp; electrons, atomic number, atomic mass, periodic table, isotopes, element, molecule, compound, antimatter. </a:t>
            </a:r>
            <a:r>
              <a:rPr lang="en-US" sz="1600" i="1" dirty="0" smtClean="0"/>
              <a:t>You’ll be given a periodic table.</a:t>
            </a:r>
            <a:endParaRPr lang="en-US" sz="1600" dirty="0" smtClean="0"/>
          </a:p>
          <a:p>
            <a:pPr>
              <a:spcBef>
                <a:spcPct val="50000"/>
              </a:spcBef>
              <a:buFontTx/>
              <a:buChar char="•"/>
            </a:pPr>
            <a:r>
              <a:rPr lang="en-US" sz="1600" dirty="0" smtClean="0">
                <a:solidFill>
                  <a:schemeClr val="accent2"/>
                </a:solidFill>
              </a:rPr>
              <a:t> Chapter </a:t>
            </a:r>
            <a:r>
              <a:rPr lang="en-US" sz="1600" dirty="0">
                <a:solidFill>
                  <a:schemeClr val="accent2"/>
                </a:solidFill>
              </a:rPr>
              <a:t>13: Liquids: </a:t>
            </a:r>
            <a:r>
              <a:rPr lang="en-US" sz="1600" dirty="0"/>
              <a:t>Pressure = force/area, liquid pressure = weight density x depth, buoyant force, </a:t>
            </a:r>
            <a:r>
              <a:rPr lang="en-US" sz="1600" dirty="0" smtClean="0"/>
              <a:t>volume of fluid displaced = submerged volume of object, Archimedes principle: buoyant force = weight of fluid displaced, </a:t>
            </a:r>
            <a:r>
              <a:rPr lang="en-US" sz="1600" dirty="0"/>
              <a:t>p</a:t>
            </a:r>
            <a:r>
              <a:rPr lang="en-US" sz="1600" dirty="0" smtClean="0"/>
              <a:t>rinciple </a:t>
            </a:r>
            <a:r>
              <a:rPr lang="en-US" sz="1600" dirty="0"/>
              <a:t>of flotation, Pascal’s principle, </a:t>
            </a:r>
            <a:r>
              <a:rPr lang="en-US" sz="1600" dirty="0" smtClean="0"/>
              <a:t>surface </a:t>
            </a:r>
            <a:r>
              <a:rPr lang="en-US" sz="1600" dirty="0"/>
              <a:t>tension, </a:t>
            </a:r>
            <a:r>
              <a:rPr lang="en-US" sz="1600" dirty="0" smtClean="0"/>
              <a:t>capillarity</a:t>
            </a:r>
            <a:r>
              <a:rPr lang="en-US" sz="1600" dirty="0"/>
              <a:t>, </a:t>
            </a:r>
            <a:r>
              <a:rPr lang="en-US" sz="1600" dirty="0" smtClean="0"/>
              <a:t>adhesion, cohesion</a:t>
            </a:r>
          </a:p>
          <a:p>
            <a:pPr>
              <a:spcBef>
                <a:spcPct val="50000"/>
              </a:spcBef>
              <a:buFontTx/>
              <a:buChar char="•"/>
            </a:pPr>
            <a:r>
              <a:rPr lang="en-US" sz="1600" dirty="0" smtClean="0"/>
              <a:t> </a:t>
            </a:r>
            <a:r>
              <a:rPr lang="en-US" sz="1600" dirty="0">
                <a:solidFill>
                  <a:schemeClr val="accent2"/>
                </a:solidFill>
              </a:rPr>
              <a:t>Chapter 14</a:t>
            </a:r>
            <a:r>
              <a:rPr lang="en-US" sz="1600" dirty="0"/>
              <a:t>: </a:t>
            </a:r>
            <a:r>
              <a:rPr lang="en-US" sz="1600" dirty="0">
                <a:solidFill>
                  <a:schemeClr val="accent2"/>
                </a:solidFill>
              </a:rPr>
              <a:t>Gases and Plasmas</a:t>
            </a:r>
            <a:r>
              <a:rPr lang="en-US" sz="1600" dirty="0"/>
              <a:t>: atmospheric pressure, Archimedes’ principle for air, barometer, Boyle’s law, Bernoulli’s </a:t>
            </a:r>
            <a:r>
              <a:rPr lang="en-US" sz="1600" dirty="0" smtClean="0"/>
              <a:t>principle for pressure of moving fluid, </a:t>
            </a:r>
            <a:r>
              <a:rPr lang="en-US" sz="1600" dirty="0"/>
              <a:t>plasma</a:t>
            </a:r>
          </a:p>
          <a:p>
            <a:pPr>
              <a:spcBef>
                <a:spcPct val="50000"/>
              </a:spcBef>
              <a:buFontTx/>
              <a:buChar char="•"/>
            </a:pPr>
            <a:r>
              <a:rPr lang="en-US" sz="1600" dirty="0"/>
              <a:t> </a:t>
            </a:r>
            <a:r>
              <a:rPr lang="en-US" sz="1600" dirty="0">
                <a:solidFill>
                  <a:schemeClr val="accent2"/>
                </a:solidFill>
              </a:rPr>
              <a:t>Chapter 15</a:t>
            </a:r>
            <a:r>
              <a:rPr lang="en-US" sz="1600" dirty="0"/>
              <a:t>: </a:t>
            </a:r>
            <a:r>
              <a:rPr lang="en-US" sz="1600" dirty="0">
                <a:solidFill>
                  <a:schemeClr val="accent2"/>
                </a:solidFill>
              </a:rPr>
              <a:t>Heat:</a:t>
            </a:r>
            <a:r>
              <a:rPr lang="en-US" sz="1600" dirty="0"/>
              <a:t> temperature, thermometer, absolute zero, internal energy, heat </a:t>
            </a:r>
            <a:r>
              <a:rPr lang="en-US" sz="1600" dirty="0" smtClean="0"/>
              <a:t>flows from hotter to colder object, </a:t>
            </a:r>
            <a:r>
              <a:rPr lang="en-US" sz="1600" dirty="0"/>
              <a:t>specific heat capacity, thermal expansion, anomalous expansion of water</a:t>
            </a:r>
          </a:p>
          <a:p>
            <a:pPr>
              <a:spcBef>
                <a:spcPct val="50000"/>
              </a:spcBef>
              <a:buFontTx/>
              <a:buChar char="•"/>
            </a:pPr>
            <a:r>
              <a:rPr lang="en-US" sz="1600" dirty="0"/>
              <a:t> </a:t>
            </a:r>
            <a:r>
              <a:rPr lang="en-US" sz="1600" dirty="0">
                <a:solidFill>
                  <a:schemeClr val="accent2"/>
                </a:solidFill>
              </a:rPr>
              <a:t>Chapter 19</a:t>
            </a:r>
            <a:r>
              <a:rPr lang="en-US" sz="1600" dirty="0"/>
              <a:t>: </a:t>
            </a:r>
            <a:r>
              <a:rPr lang="en-US" sz="1600" dirty="0">
                <a:solidFill>
                  <a:schemeClr val="accent2"/>
                </a:solidFill>
              </a:rPr>
              <a:t>Vibrations and waves:</a:t>
            </a:r>
            <a:r>
              <a:rPr lang="en-US" sz="1600" dirty="0"/>
              <a:t> simple harmonic motion, amplitude, frequency, period,  </a:t>
            </a:r>
            <a:r>
              <a:rPr lang="en-US" sz="1600" dirty="0" smtClean="0"/>
              <a:t>frequency = 1/period, wavelength</a:t>
            </a:r>
            <a:r>
              <a:rPr lang="en-US" sz="1600" dirty="0"/>
              <a:t>, wave </a:t>
            </a:r>
            <a:r>
              <a:rPr lang="en-US" sz="1600" dirty="0" smtClean="0"/>
              <a:t>speed = frequency x wavelength, transverse vs </a:t>
            </a:r>
            <a:r>
              <a:rPr lang="en-US" sz="1600" dirty="0"/>
              <a:t>longitudinal, interference, Doppler effect, </a:t>
            </a:r>
            <a:r>
              <a:rPr lang="en-US" sz="1600" dirty="0" smtClean="0"/>
              <a:t>bow and shock waves</a:t>
            </a:r>
            <a:r>
              <a:rPr lang="en-US" sz="1600" dirty="0"/>
              <a:t>, sonic boom</a:t>
            </a:r>
          </a:p>
          <a:p>
            <a:pPr>
              <a:spcBef>
                <a:spcPct val="50000"/>
              </a:spcBef>
              <a:buFontTx/>
              <a:buChar char="•"/>
            </a:pPr>
            <a:r>
              <a:rPr lang="en-US" sz="1600" dirty="0"/>
              <a:t> </a:t>
            </a:r>
            <a:r>
              <a:rPr lang="en-US" sz="1600" dirty="0">
                <a:solidFill>
                  <a:schemeClr val="accent2"/>
                </a:solidFill>
              </a:rPr>
              <a:t>Chapter 20</a:t>
            </a:r>
            <a:r>
              <a:rPr lang="en-US" sz="1600" dirty="0"/>
              <a:t>: </a:t>
            </a:r>
            <a:r>
              <a:rPr lang="en-US" sz="1600" dirty="0">
                <a:solidFill>
                  <a:schemeClr val="accent2"/>
                </a:solidFill>
              </a:rPr>
              <a:t>Sound:</a:t>
            </a:r>
            <a:r>
              <a:rPr lang="en-US" sz="1600" dirty="0"/>
              <a:t> </a:t>
            </a:r>
            <a:r>
              <a:rPr lang="en-US" sz="1600" dirty="0" smtClean="0"/>
              <a:t>speed of sound, wave </a:t>
            </a:r>
            <a:r>
              <a:rPr lang="en-US" sz="1600" dirty="0"/>
              <a:t>of compressions and rarefactions, reflection, refraction, natural frequency, forced vibration,  resonance, interference, </a:t>
            </a:r>
            <a:r>
              <a:rPr lang="en-US" sz="1600" dirty="0" smtClean="0"/>
              <a:t>beats, beat freq =f</a:t>
            </a:r>
            <a:r>
              <a:rPr lang="en-US" sz="1600" baseline="-25000" dirty="0" smtClean="0"/>
              <a:t>1</a:t>
            </a:r>
            <a:r>
              <a:rPr lang="en-US" sz="1600" dirty="0" smtClean="0"/>
              <a:t> –f</a:t>
            </a:r>
            <a:r>
              <a:rPr lang="en-US" sz="1600" baseline="-25000" dirty="0" smtClean="0"/>
              <a:t>2</a:t>
            </a:r>
          </a:p>
          <a:p>
            <a:pPr>
              <a:spcBef>
                <a:spcPct val="50000"/>
              </a:spcBef>
              <a:buFontTx/>
              <a:buChar char="•"/>
            </a:pPr>
            <a:r>
              <a:rPr lang="en-US" sz="1600" baseline="-25000" dirty="0"/>
              <a:t> </a:t>
            </a:r>
            <a:r>
              <a:rPr lang="en-US" sz="1600" dirty="0">
                <a:solidFill>
                  <a:schemeClr val="accent2"/>
                </a:solidFill>
              </a:rPr>
              <a:t>Chapter </a:t>
            </a:r>
            <a:r>
              <a:rPr lang="en-US" sz="1600" dirty="0" smtClean="0">
                <a:solidFill>
                  <a:schemeClr val="accent2"/>
                </a:solidFill>
              </a:rPr>
              <a:t>22</a:t>
            </a:r>
            <a:r>
              <a:rPr lang="en-US" sz="1600" dirty="0" smtClean="0"/>
              <a:t>: </a:t>
            </a:r>
            <a:r>
              <a:rPr lang="en-US" sz="1600" dirty="0">
                <a:solidFill>
                  <a:schemeClr val="accent2"/>
                </a:solidFill>
              </a:rPr>
              <a:t>Electrostatics: </a:t>
            </a:r>
            <a:r>
              <a:rPr lang="en-US" sz="1600" dirty="0"/>
              <a:t>charge conservation, charge quantization, Coulomb’s law F= kq</a:t>
            </a:r>
            <a:r>
              <a:rPr lang="en-US" sz="1600" baseline="-25000" dirty="0"/>
              <a:t>1</a:t>
            </a:r>
            <a:r>
              <a:rPr lang="en-US" sz="1600" dirty="0"/>
              <a:t>q</a:t>
            </a:r>
            <a:r>
              <a:rPr lang="en-US" sz="1600" baseline="-25000" dirty="0"/>
              <a:t>2</a:t>
            </a:r>
            <a:r>
              <a:rPr lang="en-US" sz="1600" dirty="0"/>
              <a:t>/d</a:t>
            </a:r>
            <a:r>
              <a:rPr lang="en-US" sz="1600" baseline="30000" dirty="0"/>
              <a:t>2</a:t>
            </a:r>
            <a:r>
              <a:rPr lang="en-US" sz="1600" dirty="0"/>
              <a:t>, conductors vs insulators, charging by induction, polarization, electric </a:t>
            </a:r>
            <a:r>
              <a:rPr lang="en-US" sz="1600" dirty="0" smtClean="0"/>
              <a:t>field, electric </a:t>
            </a:r>
            <a:r>
              <a:rPr lang="en-US" sz="1600" dirty="0"/>
              <a:t>potential, electric potential energy</a:t>
            </a:r>
            <a:endParaRPr lang="en-US" sz="1600" dirty="0">
              <a:solidFill>
                <a:schemeClr val="accent2"/>
              </a:solidFill>
            </a:endParaRPr>
          </a:p>
          <a:p>
            <a:pPr>
              <a:spcBef>
                <a:spcPct val="50000"/>
              </a:spcBef>
              <a:buFontTx/>
              <a:buChar char="•"/>
            </a:pPr>
            <a:endParaRPr lang="en-US" sz="1600" baseline="-25000" dirty="0" smtClean="0"/>
          </a:p>
          <a:p>
            <a:pPr>
              <a:spcBef>
                <a:spcPct val="50000"/>
              </a:spcBef>
              <a:buFontTx/>
              <a:buChar char="•"/>
            </a:pPr>
            <a:endParaRPr lang="en-US" sz="1600" baseline="-25000" dirty="0"/>
          </a:p>
        </p:txBody>
      </p:sp>
    </p:spTree>
    <p:extLst>
      <p:ext uri="{BB962C8B-B14F-4D97-AF65-F5344CB8AC3E}">
        <p14:creationId xmlns:p14="http://schemas.microsoft.com/office/powerpoint/2010/main" val="278030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0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0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0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990600" y="685800"/>
            <a:ext cx="6586611"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To change </a:t>
            </a:r>
            <a:r>
              <a:rPr lang="en-US" sz="2400" dirty="0" smtClean="0">
                <a:solidFill>
                  <a:srgbClr val="000000"/>
                </a:solidFill>
                <a:latin typeface="Arial" pitchFamily="34" charset="0"/>
                <a:ea typeface="Times New Roman" pitchFamily="18" charset="0"/>
              </a:rPr>
              <a:t>platin</a:t>
            </a: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um into gold, a proton must be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A) removed from the platinum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B) added to the platinum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C) removed from the gold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D) added to the gold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E) none of the above </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990600" y="685800"/>
            <a:ext cx="6586611"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To change platinum into gold, a proton must be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A) removed from the platinum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B) added to the platinum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C) removed from the gold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D) added to the gold nucleus</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E) none of the above </a:t>
            </a:r>
            <a:endParaRPr kumimoji="0" lang="en-US" sz="24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762000" y="4267200"/>
            <a:ext cx="7620000" cy="1569660"/>
          </a:xfrm>
          <a:prstGeom prst="rect">
            <a:avLst/>
          </a:prstGeom>
          <a:noFill/>
        </p:spPr>
        <p:txBody>
          <a:bodyPr wrap="square" rtlCol="0">
            <a:spAutoFit/>
          </a:bodyPr>
          <a:lstStyle/>
          <a:p>
            <a:r>
              <a:rPr lang="en-US" sz="2400" dirty="0" smtClean="0">
                <a:solidFill>
                  <a:srgbClr val="7030A0"/>
                </a:solidFill>
              </a:rPr>
              <a:t>Answer: B</a:t>
            </a:r>
          </a:p>
          <a:p>
            <a:r>
              <a:rPr lang="en-US" sz="2400" dirty="0" smtClean="0">
                <a:solidFill>
                  <a:srgbClr val="7030A0"/>
                </a:solidFill>
              </a:rPr>
              <a:t>From periodic table, gold (Au) has atomic # 79 while platinum (Pt) has atomic # 78. So gold has one more proton in its nucleus than Pt does.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381000" y="457200"/>
            <a:ext cx="7543800" cy="4108450"/>
          </a:xfrm>
          <a:prstGeom prst="rect">
            <a:avLst/>
          </a:prstGeom>
          <a:noFill/>
          <a:ln w="9525">
            <a:noFill/>
            <a:miter lim="800000"/>
            <a:headEnd/>
            <a:tailEnd/>
          </a:ln>
        </p:spPr>
        <p:txBody>
          <a:bodyPr>
            <a:spAutoFit/>
          </a:bodyPr>
          <a:lstStyle/>
          <a:p>
            <a:pPr marL="342900" indent="-342900">
              <a:spcBef>
                <a:spcPct val="50000"/>
              </a:spcBef>
            </a:pPr>
            <a:r>
              <a:rPr lang="en-US" sz="2400"/>
              <a:t>Which of these atoms has the greatest number of protons?</a:t>
            </a:r>
          </a:p>
          <a:p>
            <a:pPr marL="342900" indent="-342900">
              <a:spcBef>
                <a:spcPct val="50000"/>
              </a:spcBef>
              <a:buFontTx/>
              <a:buAutoNum type="alphaUcParenR"/>
            </a:pPr>
            <a:r>
              <a:rPr lang="en-US" sz="2400"/>
              <a:t>helium</a:t>
            </a:r>
          </a:p>
          <a:p>
            <a:pPr marL="342900" indent="-342900">
              <a:spcBef>
                <a:spcPct val="50000"/>
              </a:spcBef>
              <a:buFontTx/>
              <a:buAutoNum type="alphaUcParenR"/>
            </a:pPr>
            <a:r>
              <a:rPr lang="en-US" sz="2400"/>
              <a:t>oxygen</a:t>
            </a:r>
          </a:p>
          <a:p>
            <a:pPr marL="342900" indent="-342900">
              <a:spcBef>
                <a:spcPct val="50000"/>
              </a:spcBef>
              <a:buFontTx/>
              <a:buAutoNum type="alphaUcParenR"/>
            </a:pPr>
            <a:r>
              <a:rPr lang="en-US" sz="2400"/>
              <a:t>lead</a:t>
            </a:r>
          </a:p>
          <a:p>
            <a:pPr marL="342900" indent="-342900">
              <a:spcBef>
                <a:spcPct val="50000"/>
              </a:spcBef>
              <a:buFontTx/>
              <a:buAutoNum type="alphaUcParenR"/>
            </a:pPr>
            <a:r>
              <a:rPr lang="en-US" sz="2400"/>
              <a:t>uranium</a:t>
            </a:r>
          </a:p>
          <a:p>
            <a:pPr marL="342900" indent="-342900">
              <a:spcBef>
                <a:spcPct val="50000"/>
              </a:spcBef>
              <a:buFontTx/>
              <a:buAutoNum type="alphaUcParenR"/>
            </a:pPr>
            <a:r>
              <a:rPr lang="en-US" sz="2400"/>
              <a:t>gold</a:t>
            </a:r>
          </a:p>
          <a:p>
            <a:pPr marL="342900" indent="-342900">
              <a:spcBef>
                <a:spcPct val="50000"/>
              </a:spcBef>
              <a:buFontTx/>
              <a:buAutoNum type="alphaUcParenR"/>
            </a:pPr>
            <a:endParaRPr lang="en-US" sz="2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4"/>
          <p:cNvSpPr txBox="1">
            <a:spLocks noChangeArrowheads="1"/>
          </p:cNvSpPr>
          <p:nvPr/>
        </p:nvSpPr>
        <p:spPr bwMode="auto">
          <a:xfrm>
            <a:off x="381000" y="457200"/>
            <a:ext cx="7543800" cy="4108450"/>
          </a:xfrm>
          <a:prstGeom prst="rect">
            <a:avLst/>
          </a:prstGeom>
          <a:noFill/>
          <a:ln w="9525">
            <a:noFill/>
            <a:miter lim="800000"/>
            <a:headEnd/>
            <a:tailEnd/>
          </a:ln>
        </p:spPr>
        <p:txBody>
          <a:bodyPr>
            <a:spAutoFit/>
          </a:bodyPr>
          <a:lstStyle/>
          <a:p>
            <a:pPr marL="342900" indent="-342900">
              <a:spcBef>
                <a:spcPct val="50000"/>
              </a:spcBef>
            </a:pPr>
            <a:r>
              <a:rPr lang="en-US" sz="2400" dirty="0"/>
              <a:t>Which of these atoms has the greatest number of protons?</a:t>
            </a:r>
          </a:p>
          <a:p>
            <a:pPr marL="342900" indent="-342900">
              <a:spcBef>
                <a:spcPct val="50000"/>
              </a:spcBef>
              <a:buFontTx/>
              <a:buAutoNum type="alphaUcParenR"/>
            </a:pPr>
            <a:r>
              <a:rPr lang="en-US" sz="2400" dirty="0"/>
              <a:t>helium</a:t>
            </a:r>
          </a:p>
          <a:p>
            <a:pPr marL="342900" indent="-342900">
              <a:spcBef>
                <a:spcPct val="50000"/>
              </a:spcBef>
              <a:buFontTx/>
              <a:buAutoNum type="alphaUcParenR"/>
            </a:pPr>
            <a:r>
              <a:rPr lang="en-US" sz="2400" dirty="0"/>
              <a:t>oxygen</a:t>
            </a:r>
          </a:p>
          <a:p>
            <a:pPr marL="342900" indent="-342900">
              <a:spcBef>
                <a:spcPct val="50000"/>
              </a:spcBef>
              <a:buFontTx/>
              <a:buAutoNum type="alphaUcParenR"/>
            </a:pPr>
            <a:r>
              <a:rPr lang="en-US" sz="2400" dirty="0"/>
              <a:t>lead</a:t>
            </a:r>
          </a:p>
          <a:p>
            <a:pPr marL="342900" indent="-342900">
              <a:spcBef>
                <a:spcPct val="50000"/>
              </a:spcBef>
              <a:buFontTx/>
              <a:buAutoNum type="alphaUcParenR"/>
            </a:pPr>
            <a:r>
              <a:rPr lang="en-US" sz="2400" dirty="0"/>
              <a:t>uranium</a:t>
            </a:r>
          </a:p>
          <a:p>
            <a:pPr marL="342900" indent="-342900">
              <a:spcBef>
                <a:spcPct val="50000"/>
              </a:spcBef>
              <a:buFontTx/>
              <a:buAutoNum type="alphaUcParenR"/>
            </a:pPr>
            <a:r>
              <a:rPr lang="en-US" sz="2400" dirty="0"/>
              <a:t>gold</a:t>
            </a:r>
          </a:p>
          <a:p>
            <a:pPr marL="342900" indent="-342900">
              <a:spcBef>
                <a:spcPct val="50000"/>
              </a:spcBef>
              <a:buFontTx/>
              <a:buAutoNum type="alphaUcParenR"/>
            </a:pPr>
            <a:endParaRPr lang="en-US" sz="2400" dirty="0"/>
          </a:p>
        </p:txBody>
      </p:sp>
      <p:sp>
        <p:nvSpPr>
          <p:cNvPr id="43013" name="Text Box 5"/>
          <p:cNvSpPr txBox="1">
            <a:spLocks noChangeArrowheads="1"/>
          </p:cNvSpPr>
          <p:nvPr/>
        </p:nvSpPr>
        <p:spPr bwMode="auto">
          <a:xfrm>
            <a:off x="457200" y="4267200"/>
            <a:ext cx="8382000" cy="118745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D, from periodic table – U has the largest atomic number and atomic number = # protons (= # electrons in neutral atom)</a:t>
            </a:r>
          </a:p>
        </p:txBody>
      </p:sp>
      <p:sp>
        <p:nvSpPr>
          <p:cNvPr id="43014" name="Text Box 6"/>
          <p:cNvSpPr txBox="1">
            <a:spLocks noChangeArrowheads="1"/>
          </p:cNvSpPr>
          <p:nvPr/>
        </p:nvSpPr>
        <p:spPr bwMode="auto">
          <a:xfrm>
            <a:off x="381000" y="5791200"/>
            <a:ext cx="7391400" cy="1004888"/>
          </a:xfrm>
          <a:prstGeom prst="rect">
            <a:avLst/>
          </a:prstGeom>
          <a:noFill/>
          <a:ln w="9525">
            <a:noFill/>
            <a:miter lim="800000"/>
            <a:headEnd/>
            <a:tailEnd/>
          </a:ln>
        </p:spPr>
        <p:txBody>
          <a:bodyPr>
            <a:spAutoFit/>
          </a:bodyPr>
          <a:lstStyle/>
          <a:p>
            <a:pPr>
              <a:spcBef>
                <a:spcPct val="50000"/>
              </a:spcBef>
            </a:pPr>
            <a:r>
              <a:rPr lang="en-US" sz="2400"/>
              <a:t>Which has the greatest mass?</a:t>
            </a:r>
          </a:p>
          <a:p>
            <a:pPr>
              <a:spcBef>
                <a:spcPct val="50000"/>
              </a:spcBef>
            </a:pPr>
            <a:r>
              <a:rPr lang="en-US" sz="2400">
                <a:solidFill>
                  <a:srgbClr val="993366"/>
                </a:solidFill>
              </a:rPr>
              <a:t>Also 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609600" y="609600"/>
            <a:ext cx="7772400" cy="3013075"/>
          </a:xfrm>
          <a:prstGeom prst="rect">
            <a:avLst/>
          </a:prstGeom>
          <a:noFill/>
          <a:ln w="9525">
            <a:noFill/>
            <a:miter lim="800000"/>
            <a:headEnd/>
            <a:tailEnd/>
          </a:ln>
        </p:spPr>
        <p:txBody>
          <a:bodyPr>
            <a:spAutoFit/>
          </a:bodyPr>
          <a:lstStyle/>
          <a:p>
            <a:pPr marL="342900" indent="-342900">
              <a:spcBef>
                <a:spcPct val="50000"/>
              </a:spcBef>
            </a:pPr>
            <a:r>
              <a:rPr lang="en-US" sz="2400"/>
              <a:t>If a gram of antimatter meets a kilogram of matter, the amount of mass to survive is</a:t>
            </a:r>
          </a:p>
          <a:p>
            <a:pPr marL="342900" indent="-342900">
              <a:spcBef>
                <a:spcPct val="50000"/>
              </a:spcBef>
              <a:buFontTx/>
              <a:buAutoNum type="alphaUcParenR"/>
            </a:pPr>
            <a:r>
              <a:rPr lang="en-US" sz="2400"/>
              <a:t>1 gram</a:t>
            </a:r>
          </a:p>
          <a:p>
            <a:pPr marL="342900" indent="-342900">
              <a:spcBef>
                <a:spcPct val="50000"/>
              </a:spcBef>
              <a:buFontTx/>
              <a:buAutoNum type="alphaUcParenR"/>
            </a:pPr>
            <a:r>
              <a:rPr lang="en-US" sz="2400"/>
              <a:t>999 grams</a:t>
            </a:r>
          </a:p>
          <a:p>
            <a:pPr marL="342900" indent="-342900">
              <a:spcBef>
                <a:spcPct val="50000"/>
              </a:spcBef>
              <a:buFontTx/>
              <a:buAutoNum type="alphaUcParenR"/>
            </a:pPr>
            <a:r>
              <a:rPr lang="en-US" sz="2400"/>
              <a:t>1 kilogram</a:t>
            </a:r>
          </a:p>
          <a:p>
            <a:pPr marL="342900" indent="-342900">
              <a:spcBef>
                <a:spcPct val="50000"/>
              </a:spcBef>
              <a:buFontTx/>
              <a:buAutoNum type="alphaUcParenR"/>
            </a:pPr>
            <a:r>
              <a:rPr lang="en-US" sz="2400"/>
              <a:t>1.1 kilogram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609600" y="609600"/>
            <a:ext cx="7772400" cy="3013075"/>
          </a:xfrm>
          <a:prstGeom prst="rect">
            <a:avLst/>
          </a:prstGeom>
          <a:noFill/>
          <a:ln w="9525">
            <a:noFill/>
            <a:miter lim="800000"/>
            <a:headEnd/>
            <a:tailEnd/>
          </a:ln>
        </p:spPr>
        <p:txBody>
          <a:bodyPr>
            <a:spAutoFit/>
          </a:bodyPr>
          <a:lstStyle/>
          <a:p>
            <a:pPr marL="342900" indent="-342900">
              <a:spcBef>
                <a:spcPct val="50000"/>
              </a:spcBef>
            </a:pPr>
            <a:r>
              <a:rPr lang="en-US" sz="2400"/>
              <a:t>If a gram of antimatter meets a kilogram of matter, the amount of mass to survive is</a:t>
            </a:r>
          </a:p>
          <a:p>
            <a:pPr marL="342900" indent="-342900">
              <a:spcBef>
                <a:spcPct val="50000"/>
              </a:spcBef>
              <a:buFontTx/>
              <a:buAutoNum type="alphaUcParenR"/>
            </a:pPr>
            <a:r>
              <a:rPr lang="en-US" sz="2400"/>
              <a:t>1 gram</a:t>
            </a:r>
          </a:p>
          <a:p>
            <a:pPr marL="342900" indent="-342900">
              <a:spcBef>
                <a:spcPct val="50000"/>
              </a:spcBef>
              <a:buFontTx/>
              <a:buAutoNum type="alphaUcParenR"/>
            </a:pPr>
            <a:r>
              <a:rPr lang="en-US" sz="2400"/>
              <a:t>999 grams</a:t>
            </a:r>
          </a:p>
          <a:p>
            <a:pPr marL="342900" indent="-342900">
              <a:spcBef>
                <a:spcPct val="50000"/>
              </a:spcBef>
              <a:buFontTx/>
              <a:buAutoNum type="alphaUcParenR"/>
            </a:pPr>
            <a:r>
              <a:rPr lang="en-US" sz="2400"/>
              <a:t>1 kilogram</a:t>
            </a:r>
          </a:p>
          <a:p>
            <a:pPr marL="342900" indent="-342900">
              <a:spcBef>
                <a:spcPct val="50000"/>
              </a:spcBef>
              <a:buFontTx/>
              <a:buAutoNum type="alphaUcParenR"/>
            </a:pPr>
            <a:r>
              <a:rPr lang="en-US" sz="2400"/>
              <a:t>1.1 kilogram</a:t>
            </a:r>
          </a:p>
        </p:txBody>
      </p:sp>
      <p:sp>
        <p:nvSpPr>
          <p:cNvPr id="44037" name="Text Box 5"/>
          <p:cNvSpPr txBox="1">
            <a:spLocks noChangeArrowheads="1"/>
          </p:cNvSpPr>
          <p:nvPr/>
        </p:nvSpPr>
        <p:spPr bwMode="auto">
          <a:xfrm>
            <a:off x="381000" y="3810000"/>
            <a:ext cx="8229600" cy="264795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Antimatter and matter annihilate each other, so the 1gram of antimatter </a:t>
            </a:r>
            <a:r>
              <a:rPr lang="en-US" sz="2400" dirty="0" err="1">
                <a:solidFill>
                  <a:srgbClr val="993366"/>
                </a:solidFill>
              </a:rPr>
              <a:t>annihiliates</a:t>
            </a:r>
            <a:r>
              <a:rPr lang="en-US" sz="2400" dirty="0">
                <a:solidFill>
                  <a:srgbClr val="993366"/>
                </a:solidFill>
              </a:rPr>
              <a:t> 1gram of matter, leaving 999 grams of matter. </a:t>
            </a:r>
          </a:p>
          <a:p>
            <a:pPr>
              <a:spcBef>
                <a:spcPct val="50000"/>
              </a:spcBef>
            </a:pPr>
            <a:r>
              <a:rPr lang="en-US" sz="2400" dirty="0">
                <a:solidFill>
                  <a:srgbClr val="993366"/>
                </a:solidFill>
              </a:rPr>
              <a:t>This is why antimatter is so short-lived in our part of the universe.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33400"/>
            <a:ext cx="7848600" cy="3962400"/>
          </a:xfrm>
        </p:spPr>
        <p:txBody>
          <a:bodyPr anchor="t"/>
          <a:lstStyle/>
          <a:p>
            <a:pPr algn="l">
              <a:lnSpc>
                <a:spcPct val="110000"/>
              </a:lnSpc>
              <a:tabLst>
                <a:tab pos="2789238" algn="l"/>
                <a:tab pos="3311525" algn="l"/>
              </a:tabLst>
            </a:pPr>
            <a:r>
              <a:rPr lang="en-US" sz="2800"/>
              <a:t>Everybody knows that “water seeks its own level,” but very few people know why water seeks its own level. The reason has most to do with</a:t>
            </a:r>
          </a:p>
        </p:txBody>
      </p:sp>
      <p:pic>
        <p:nvPicPr>
          <p:cNvPr id="5427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2362200"/>
            <a:ext cx="3048000" cy="2292350"/>
          </a:xfrm>
          <a:prstGeom prst="rect">
            <a:avLst/>
          </a:prstGeom>
          <a:noFill/>
        </p:spPr>
      </p:pic>
      <p:sp>
        <p:nvSpPr>
          <p:cNvPr id="54276" name="Rectangle 4"/>
          <p:cNvSpPr>
            <a:spLocks noChangeArrowheads="1"/>
          </p:cNvSpPr>
          <p:nvPr/>
        </p:nvSpPr>
        <p:spPr bwMode="auto">
          <a:xfrm>
            <a:off x="685800" y="4648200"/>
            <a:ext cx="7391400" cy="1143000"/>
          </a:xfrm>
          <a:prstGeom prst="rect">
            <a:avLst/>
          </a:prstGeom>
          <a:noFill/>
          <a:ln w="9525">
            <a:noFill/>
            <a:miter lim="800000"/>
            <a:headEnd/>
            <a:tailEnd/>
          </a:ln>
          <a:effectLst/>
        </p:spPr>
        <p:txBody>
          <a:bodyPr/>
          <a:lstStyle/>
          <a:p>
            <a:pPr>
              <a:lnSpc>
                <a:spcPct val="110000"/>
              </a:lnSpc>
              <a:tabLst>
                <a:tab pos="454025" algn="l"/>
                <a:tab pos="2517775" algn="l"/>
                <a:tab pos="3605213" algn="l"/>
              </a:tabLst>
            </a:pPr>
            <a:r>
              <a:rPr lang="en-US" sz="2800">
                <a:solidFill>
                  <a:schemeClr val="tx2"/>
                </a:solidFill>
              </a:rPr>
              <a:t>1. atmospheric pressure.</a:t>
            </a:r>
            <a:br>
              <a:rPr lang="en-US" sz="2800">
                <a:solidFill>
                  <a:schemeClr val="tx2"/>
                </a:solidFill>
              </a:rPr>
            </a:br>
            <a:r>
              <a:rPr lang="en-US" sz="2800">
                <a:solidFill>
                  <a:schemeClr val="tx2"/>
                </a:solidFill>
              </a:rPr>
              <a:t>2. water pressure depending on depth.</a:t>
            </a:r>
            <a:br>
              <a:rPr lang="en-US" sz="2800">
                <a:solidFill>
                  <a:schemeClr val="tx2"/>
                </a:solidFill>
              </a:rPr>
            </a:br>
            <a:r>
              <a:rPr lang="en-US" sz="2800">
                <a:solidFill>
                  <a:schemeClr val="tx2"/>
                </a:solidFill>
              </a:rPr>
              <a:t>3. water’s density.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3"/>
          <a:srcRect/>
          <a:stretch>
            <a:fillRect/>
          </a:stretch>
        </p:blipFill>
        <p:spPr bwMode="auto">
          <a:xfrm>
            <a:off x="4114800" y="304800"/>
            <a:ext cx="4572000" cy="3429000"/>
          </a:xfrm>
          <a:prstGeom prst="rect">
            <a:avLst/>
          </a:prstGeom>
          <a:noFill/>
          <a:ln w="9525">
            <a:solidFill>
              <a:schemeClr val="tx1"/>
            </a:solidFill>
            <a:miter lim="800000"/>
            <a:headEnd/>
            <a:tailEnd/>
          </a:ln>
        </p:spPr>
      </p:pic>
      <p:sp>
        <p:nvSpPr>
          <p:cNvPr id="57347" name="Rectangle 3"/>
          <p:cNvSpPr>
            <a:spLocks noChangeArrowheads="1"/>
          </p:cNvSpPr>
          <p:nvPr/>
        </p:nvSpPr>
        <p:spPr bwMode="auto">
          <a:xfrm>
            <a:off x="304800" y="4038600"/>
            <a:ext cx="6934200" cy="2563813"/>
          </a:xfrm>
          <a:prstGeom prst="rect">
            <a:avLst/>
          </a:prstGeom>
          <a:noFill/>
          <a:ln w="9525">
            <a:noFill/>
            <a:miter lim="800000"/>
            <a:headEnd/>
            <a:tailEnd/>
          </a:ln>
          <a:effectLst/>
        </p:spPr>
        <p:txBody>
          <a:bodyPr>
            <a:spAutoFit/>
          </a:bodyPr>
          <a:lstStyle/>
          <a:p>
            <a:r>
              <a:rPr lang="en-US">
                <a:solidFill>
                  <a:srgbClr val="993366"/>
                </a:solidFill>
              </a:rPr>
              <a:t>Water pressure depends on depth, so only at equal depths of water will the pressure be equal.</a:t>
            </a:r>
          </a:p>
          <a:p>
            <a:r>
              <a:rPr lang="en-US">
                <a:solidFill>
                  <a:srgbClr val="993366"/>
                </a:solidFill>
              </a:rPr>
              <a:t> Consider the U-tube. If water is at rest where each X is, the pressures must be equal—otherwise a flow would occur from the region of higher to the region of lower pressure until the pressures equalize. For this to happen, the depths below the surfaces must be equal.</a:t>
            </a:r>
          </a:p>
          <a:p>
            <a:r>
              <a:rPr lang="en-US">
                <a:solidFill>
                  <a:srgbClr val="993366"/>
                </a:solidFill>
              </a:rPr>
              <a:t>This is true whatever the density of water or whether or not there is atmospheric pressure.</a:t>
            </a:r>
          </a:p>
        </p:txBody>
      </p:sp>
      <p:sp>
        <p:nvSpPr>
          <p:cNvPr id="57348" name="Text Box 4"/>
          <p:cNvSpPr txBox="1">
            <a:spLocks noChangeArrowheads="1"/>
          </p:cNvSpPr>
          <p:nvPr/>
        </p:nvSpPr>
        <p:spPr bwMode="auto">
          <a:xfrm>
            <a:off x="533400" y="2362200"/>
            <a:ext cx="2743200" cy="366713"/>
          </a:xfrm>
          <a:prstGeom prst="rect">
            <a:avLst/>
          </a:prstGeom>
          <a:noFill/>
          <a:ln w="9525">
            <a:noFill/>
            <a:miter lim="800000"/>
            <a:headEnd/>
            <a:tailEnd/>
          </a:ln>
          <a:effectLst/>
        </p:spPr>
        <p:txBody>
          <a:bodyPr>
            <a:spAutoFit/>
          </a:bodyPr>
          <a:lstStyle/>
          <a:p>
            <a:pPr>
              <a:spcBef>
                <a:spcPct val="50000"/>
              </a:spcBef>
            </a:pPr>
            <a:r>
              <a:rPr lang="en-US" b="1">
                <a:solidFill>
                  <a:srgbClr val="993366"/>
                </a:solidFill>
              </a:rPr>
              <a:t>Answer: 2</a:t>
            </a:r>
          </a:p>
        </p:txBody>
      </p:sp>
      <p:pic>
        <p:nvPicPr>
          <p:cNvPr id="5734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162800" y="4114800"/>
            <a:ext cx="1585913" cy="2297113"/>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1554163" y="341313"/>
            <a:ext cx="5419725" cy="4108450"/>
          </a:xfrm>
          <a:prstGeom prst="rect">
            <a:avLst/>
          </a:prstGeom>
          <a:noFill/>
          <a:ln w="9525">
            <a:noFill/>
            <a:miter lim="800000"/>
            <a:headEnd/>
            <a:tailEnd/>
          </a:ln>
          <a:effectLst/>
        </p:spPr>
        <p:txBody>
          <a:bodyPr wrap="none" anchor="ctr">
            <a:spAutoFit/>
          </a:bodyPr>
          <a:lstStyle/>
          <a:p>
            <a:pPr algn="ctr"/>
            <a:r>
              <a:rPr lang="en-US" sz="2400"/>
              <a:t>Water pressure is greatest against the </a:t>
            </a:r>
          </a:p>
          <a:p>
            <a:pPr algn="ctr"/>
            <a:endParaRPr lang="en-US" sz="2400"/>
          </a:p>
          <a:p>
            <a:pPr algn="ctr"/>
            <a:r>
              <a:rPr lang="en-US" sz="2400"/>
              <a:t>A) top of a submerged object. </a:t>
            </a:r>
          </a:p>
          <a:p>
            <a:pPr algn="ctr"/>
            <a:endParaRPr lang="en-US" sz="2400"/>
          </a:p>
          <a:p>
            <a:pPr algn="ctr"/>
            <a:r>
              <a:rPr lang="en-US" sz="2400"/>
              <a:t>B) bottom of a submerged object. </a:t>
            </a:r>
          </a:p>
          <a:p>
            <a:pPr algn="ctr"/>
            <a:endParaRPr lang="en-US" sz="2400"/>
          </a:p>
          <a:p>
            <a:pPr algn="ctr"/>
            <a:r>
              <a:rPr lang="en-US" sz="2400"/>
              <a:t>C) sides of a submerged object. </a:t>
            </a:r>
          </a:p>
          <a:p>
            <a:pPr algn="ctr"/>
            <a:endParaRPr lang="en-US" sz="2400"/>
          </a:p>
          <a:p>
            <a:pPr algn="ctr"/>
            <a:r>
              <a:rPr lang="en-US" sz="2400"/>
              <a:t>D) is the same against all surfaces </a:t>
            </a:r>
          </a:p>
          <a:p>
            <a:pPr algn="ctr"/>
            <a:endParaRPr lang="en-US" sz="2400"/>
          </a:p>
          <a:p>
            <a:pPr algn="ctr"/>
            <a:r>
              <a:rPr lang="en-US" sz="2400"/>
              <a:t>E) none of these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1554163" y="341313"/>
            <a:ext cx="5419725" cy="4108450"/>
          </a:xfrm>
          <a:prstGeom prst="rect">
            <a:avLst/>
          </a:prstGeom>
          <a:noFill/>
          <a:ln w="9525">
            <a:noFill/>
            <a:miter lim="800000"/>
            <a:headEnd/>
            <a:tailEnd/>
          </a:ln>
          <a:effectLst/>
        </p:spPr>
        <p:txBody>
          <a:bodyPr wrap="none" anchor="ctr">
            <a:spAutoFit/>
          </a:bodyPr>
          <a:lstStyle/>
          <a:p>
            <a:pPr algn="ctr"/>
            <a:r>
              <a:rPr lang="en-US" sz="2400"/>
              <a:t>Water pressure is greatest against the </a:t>
            </a:r>
          </a:p>
          <a:p>
            <a:pPr algn="ctr"/>
            <a:endParaRPr lang="en-US" sz="2400"/>
          </a:p>
          <a:p>
            <a:pPr algn="ctr"/>
            <a:r>
              <a:rPr lang="en-US" sz="2400"/>
              <a:t>A) top of a submerged object. </a:t>
            </a:r>
          </a:p>
          <a:p>
            <a:pPr algn="ctr"/>
            <a:endParaRPr lang="en-US" sz="2400"/>
          </a:p>
          <a:p>
            <a:pPr algn="ctr"/>
            <a:r>
              <a:rPr lang="en-US" sz="2400"/>
              <a:t>B) bottom of a submerged object. </a:t>
            </a:r>
          </a:p>
          <a:p>
            <a:pPr algn="ctr"/>
            <a:endParaRPr lang="en-US" sz="2400"/>
          </a:p>
          <a:p>
            <a:pPr algn="ctr"/>
            <a:r>
              <a:rPr lang="en-US" sz="2400"/>
              <a:t>C) sides of a submerged object. </a:t>
            </a:r>
          </a:p>
          <a:p>
            <a:pPr algn="ctr"/>
            <a:endParaRPr lang="en-US" sz="2400"/>
          </a:p>
          <a:p>
            <a:pPr algn="ctr"/>
            <a:r>
              <a:rPr lang="en-US" sz="2400"/>
              <a:t>D) is the same against all surfaces </a:t>
            </a:r>
          </a:p>
          <a:p>
            <a:pPr algn="ctr"/>
            <a:endParaRPr lang="en-US" sz="2400"/>
          </a:p>
          <a:p>
            <a:pPr algn="ctr"/>
            <a:r>
              <a:rPr lang="en-US" sz="2400"/>
              <a:t>E) none of these </a:t>
            </a:r>
          </a:p>
        </p:txBody>
      </p:sp>
      <p:sp>
        <p:nvSpPr>
          <p:cNvPr id="12293" name="Text Box 5"/>
          <p:cNvSpPr txBox="1">
            <a:spLocks noChangeArrowheads="1"/>
          </p:cNvSpPr>
          <p:nvPr/>
        </p:nvSpPr>
        <p:spPr bwMode="auto">
          <a:xfrm>
            <a:off x="228600" y="4648200"/>
            <a:ext cx="8534400" cy="1938992"/>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From liquid pressure = density x depth.</a:t>
            </a:r>
          </a:p>
          <a:p>
            <a:pPr>
              <a:spcBef>
                <a:spcPct val="50000"/>
              </a:spcBef>
            </a:pPr>
            <a:r>
              <a:rPr lang="en-US" sz="2400" dirty="0">
                <a:solidFill>
                  <a:srgbClr val="993366"/>
                </a:solidFill>
              </a:rPr>
              <a:t>This is </a:t>
            </a:r>
            <a:r>
              <a:rPr lang="en-US" sz="2400" i="1" dirty="0">
                <a:solidFill>
                  <a:srgbClr val="993366"/>
                </a:solidFill>
              </a:rPr>
              <a:t>why </a:t>
            </a:r>
            <a:r>
              <a:rPr lang="en-US" sz="2400" dirty="0">
                <a:solidFill>
                  <a:srgbClr val="993366"/>
                </a:solidFill>
              </a:rPr>
              <a:t>the buoyant force acts </a:t>
            </a:r>
            <a:r>
              <a:rPr lang="en-US" sz="2400" i="1" dirty="0">
                <a:solidFill>
                  <a:srgbClr val="993366"/>
                </a:solidFill>
              </a:rPr>
              <a:t>upward</a:t>
            </a:r>
            <a:r>
              <a:rPr lang="en-US" sz="2400" dirty="0">
                <a:solidFill>
                  <a:srgbClr val="993366"/>
                </a:solidFill>
              </a:rPr>
              <a:t> on a submerged object.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3400" y="304800"/>
            <a:ext cx="8229600" cy="3600986"/>
          </a:xfrm>
          <a:prstGeom prst="rect">
            <a:avLst/>
          </a:prstGeom>
          <a:noFill/>
          <a:ln w="9525">
            <a:noFill/>
            <a:miter lim="800000"/>
            <a:headEnd/>
            <a:tailEnd/>
          </a:ln>
        </p:spPr>
        <p:txBody>
          <a:bodyPr>
            <a:spAutoFit/>
          </a:bodyPr>
          <a:lstStyle/>
          <a:p>
            <a:pPr marL="342900" indent="-342900">
              <a:spcBef>
                <a:spcPct val="50000"/>
              </a:spcBef>
            </a:pPr>
            <a:r>
              <a:rPr lang="en-US" sz="2400" dirty="0"/>
              <a:t>Consider two stars orbiting each other. If the masses of both stars were doubled, then the force between them is</a:t>
            </a:r>
          </a:p>
          <a:p>
            <a:pPr marL="342900" indent="-342900">
              <a:spcBef>
                <a:spcPct val="50000"/>
              </a:spcBef>
              <a:buFontTx/>
              <a:buAutoNum type="alphaUcParenR"/>
            </a:pPr>
            <a:r>
              <a:rPr lang="en-US" sz="2400" dirty="0"/>
              <a:t>Four times as much</a:t>
            </a:r>
          </a:p>
          <a:p>
            <a:pPr marL="342900" indent="-342900">
              <a:spcBef>
                <a:spcPct val="50000"/>
              </a:spcBef>
              <a:buFontTx/>
              <a:buAutoNum type="alphaUcParenR"/>
            </a:pPr>
            <a:r>
              <a:rPr lang="en-US" sz="2400" dirty="0"/>
              <a:t>twice as much</a:t>
            </a:r>
          </a:p>
          <a:p>
            <a:pPr marL="342900" indent="-342900">
              <a:spcBef>
                <a:spcPct val="50000"/>
              </a:spcBef>
              <a:buFontTx/>
              <a:buAutoNum type="alphaUcParenR"/>
            </a:pPr>
            <a:r>
              <a:rPr lang="en-US" sz="2400" dirty="0"/>
              <a:t>unaltered</a:t>
            </a:r>
          </a:p>
          <a:p>
            <a:pPr marL="342900" indent="-342900">
              <a:spcBef>
                <a:spcPct val="50000"/>
              </a:spcBef>
            </a:pPr>
            <a:r>
              <a:rPr lang="en-US" sz="2400" dirty="0"/>
              <a:t>D) quarter as much</a:t>
            </a:r>
          </a:p>
          <a:p>
            <a:pPr>
              <a:spcBef>
                <a:spcPct val="50000"/>
              </a:spcBef>
            </a:pPr>
            <a:r>
              <a:rPr lang="en-US" sz="2400" dirty="0" smtClean="0"/>
              <a:t>E) None of these</a:t>
            </a:r>
            <a:endParaRPr lang="en-US" sz="2400" dirty="0"/>
          </a:p>
        </p:txBody>
      </p:sp>
    </p:spTree>
    <p:extLst>
      <p:ext uri="{BB962C8B-B14F-4D97-AF65-F5344CB8AC3E}">
        <p14:creationId xmlns:p14="http://schemas.microsoft.com/office/powerpoint/2010/main" val="28494720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09600"/>
            <a:ext cx="8382000" cy="4524315"/>
          </a:xfrm>
          <a:prstGeom prst="rect">
            <a:avLst/>
          </a:prstGeom>
          <a:noFill/>
        </p:spPr>
        <p:txBody>
          <a:bodyPr wrap="square" rtlCol="0">
            <a:spAutoFit/>
          </a:bodyPr>
          <a:lstStyle/>
          <a:p>
            <a:r>
              <a:rPr lang="en-US" sz="2400" dirty="0" smtClean="0"/>
              <a:t>The </a:t>
            </a:r>
            <a:r>
              <a:rPr lang="en-US" sz="2400" u="sng" dirty="0"/>
              <a:t>reason</a:t>
            </a:r>
            <a:r>
              <a:rPr lang="en-US" sz="2400" dirty="0"/>
              <a:t> the buoyant force acts upward on a submerged object is that </a:t>
            </a:r>
          </a:p>
          <a:p>
            <a:r>
              <a:rPr lang="en-US" sz="2400" dirty="0"/>
              <a:t> </a:t>
            </a:r>
          </a:p>
          <a:p>
            <a:r>
              <a:rPr lang="en-US" sz="2400" dirty="0"/>
              <a:t>A) it must oppose gravity.</a:t>
            </a:r>
          </a:p>
          <a:p>
            <a:r>
              <a:rPr lang="en-US" sz="2400" dirty="0"/>
              <a:t>B) if it acted downward instead, nothing would float. </a:t>
            </a:r>
          </a:p>
          <a:p>
            <a:r>
              <a:rPr lang="en-US" sz="2400" dirty="0"/>
              <a:t>C) upward pressure on its bottom surface is greater than downward pressure against its top </a:t>
            </a:r>
          </a:p>
          <a:p>
            <a:r>
              <a:rPr lang="en-US" sz="2400" dirty="0"/>
              <a:t>D) liquid density towards the bottom is higher than towards the top of a submerged object.</a:t>
            </a:r>
          </a:p>
          <a:p>
            <a:r>
              <a:rPr lang="en-US" sz="2400" dirty="0"/>
              <a:t> </a:t>
            </a:r>
          </a:p>
          <a:p>
            <a:pPr marL="342900" indent="-342900">
              <a:buAutoNum type="alphaUcParenR"/>
            </a:pPr>
            <a:endParaRPr lang="en-US" sz="2400" dirty="0" smtClean="0"/>
          </a:p>
          <a:p>
            <a:pPr marL="342900" indent="-342900">
              <a:buAutoNum type="alphaUcParenR"/>
            </a:pPr>
            <a:endParaRPr lang="en-US" sz="2400" dirty="0"/>
          </a:p>
        </p:txBody>
      </p:sp>
    </p:spTree>
    <p:extLst>
      <p:ext uri="{BB962C8B-B14F-4D97-AF65-F5344CB8AC3E}">
        <p14:creationId xmlns:p14="http://schemas.microsoft.com/office/powerpoint/2010/main" val="28632654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114800"/>
            <a:ext cx="7772400" cy="1631216"/>
          </a:xfrm>
          <a:prstGeom prst="rect">
            <a:avLst/>
          </a:prstGeom>
          <a:noFill/>
        </p:spPr>
        <p:txBody>
          <a:bodyPr wrap="square" rtlCol="0">
            <a:spAutoFit/>
          </a:bodyPr>
          <a:lstStyle/>
          <a:p>
            <a:r>
              <a:rPr lang="en-US" sz="2000" dirty="0" smtClean="0">
                <a:solidFill>
                  <a:srgbClr val="7030A0"/>
                </a:solidFill>
              </a:rPr>
              <a:t>Answer: C </a:t>
            </a:r>
          </a:p>
          <a:p>
            <a:r>
              <a:rPr lang="en-US" sz="2000" dirty="0" smtClean="0">
                <a:solidFill>
                  <a:srgbClr val="7030A0"/>
                </a:solidFill>
              </a:rPr>
              <a:t>Liquid pressure increases with depth; the associated force acts perpendicular to the surface, and because of the depth-dependence, it is larger on the lower surface compared to the upper surface, leading to a net upward buoyancy force.</a:t>
            </a:r>
            <a:endParaRPr lang="en-US" sz="2000" dirty="0">
              <a:solidFill>
                <a:srgbClr val="7030A0"/>
              </a:solidFill>
            </a:endParaRPr>
          </a:p>
        </p:txBody>
      </p:sp>
      <p:sp>
        <p:nvSpPr>
          <p:cNvPr id="5" name="TextBox 4"/>
          <p:cNvSpPr txBox="1"/>
          <p:nvPr/>
        </p:nvSpPr>
        <p:spPr>
          <a:xfrm>
            <a:off x="381000" y="609600"/>
            <a:ext cx="8382000" cy="4524315"/>
          </a:xfrm>
          <a:prstGeom prst="rect">
            <a:avLst/>
          </a:prstGeom>
          <a:noFill/>
        </p:spPr>
        <p:txBody>
          <a:bodyPr wrap="square" rtlCol="0">
            <a:spAutoFit/>
          </a:bodyPr>
          <a:lstStyle/>
          <a:p>
            <a:r>
              <a:rPr lang="en-US" sz="2400" dirty="0" smtClean="0"/>
              <a:t>The </a:t>
            </a:r>
            <a:r>
              <a:rPr lang="en-US" sz="2400" u="sng" dirty="0"/>
              <a:t>reason</a:t>
            </a:r>
            <a:r>
              <a:rPr lang="en-US" sz="2400" dirty="0"/>
              <a:t> the buoyant force acts upward on a submerged object is that </a:t>
            </a:r>
          </a:p>
          <a:p>
            <a:r>
              <a:rPr lang="en-US" sz="2400" dirty="0"/>
              <a:t> </a:t>
            </a:r>
          </a:p>
          <a:p>
            <a:r>
              <a:rPr lang="en-US" sz="2400" dirty="0"/>
              <a:t>A) it must oppose gravity.</a:t>
            </a:r>
          </a:p>
          <a:p>
            <a:r>
              <a:rPr lang="en-US" sz="2400" dirty="0"/>
              <a:t>B) if it acted downward instead, nothing would float. </a:t>
            </a:r>
          </a:p>
          <a:p>
            <a:r>
              <a:rPr lang="en-US" sz="2400" dirty="0"/>
              <a:t>C) upward pressure on its bottom surface is greater than downward pressure against its top </a:t>
            </a:r>
          </a:p>
          <a:p>
            <a:r>
              <a:rPr lang="en-US" sz="2400" dirty="0"/>
              <a:t>D) liquid density towards the bottom is higher than towards the top of a submerged object.</a:t>
            </a:r>
          </a:p>
          <a:p>
            <a:r>
              <a:rPr lang="en-US" sz="2400" dirty="0"/>
              <a:t> </a:t>
            </a:r>
          </a:p>
          <a:p>
            <a:pPr marL="342900" indent="-342900">
              <a:buAutoNum type="alphaUcParenR"/>
            </a:pPr>
            <a:endParaRPr lang="en-US" sz="2400" dirty="0" smtClean="0"/>
          </a:p>
          <a:p>
            <a:pPr marL="342900" indent="-342900">
              <a:buAutoNum type="alphaUcParenR"/>
            </a:pPr>
            <a:endParaRPr lang="en-US" sz="2400" dirty="0"/>
          </a:p>
        </p:txBody>
      </p:sp>
    </p:spTree>
    <p:extLst>
      <p:ext uri="{BB962C8B-B14F-4D97-AF65-F5344CB8AC3E}">
        <p14:creationId xmlns:p14="http://schemas.microsoft.com/office/powerpoint/2010/main" val="8301330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609600" y="685800"/>
            <a:ext cx="7932738" cy="4108450"/>
          </a:xfrm>
          <a:prstGeom prst="rect">
            <a:avLst/>
          </a:prstGeom>
          <a:noFill/>
          <a:ln w="9525">
            <a:noFill/>
            <a:miter lim="800000"/>
            <a:headEnd/>
            <a:tailEnd/>
          </a:ln>
          <a:effectLst/>
        </p:spPr>
        <p:txBody>
          <a:bodyPr wrap="none" anchor="ctr">
            <a:spAutoFit/>
          </a:bodyPr>
          <a:lstStyle/>
          <a:p>
            <a:pPr algn="ctr"/>
            <a:r>
              <a:rPr lang="en-US" sz="2400" dirty="0"/>
              <a:t>A completely submerged object always displaces its own </a:t>
            </a:r>
          </a:p>
          <a:p>
            <a:pPr algn="ctr"/>
            <a:endParaRPr lang="en-US" sz="2400" dirty="0"/>
          </a:p>
          <a:p>
            <a:pPr algn="ctr"/>
            <a:r>
              <a:rPr lang="en-US" sz="2400" dirty="0"/>
              <a:t>A) volume of fluid. </a:t>
            </a:r>
          </a:p>
          <a:p>
            <a:pPr algn="ctr"/>
            <a:endParaRPr lang="en-US" sz="2400" dirty="0"/>
          </a:p>
          <a:p>
            <a:pPr algn="ctr"/>
            <a:r>
              <a:rPr lang="en-US" sz="2400" dirty="0"/>
              <a:t>B) weight of fluid. </a:t>
            </a:r>
          </a:p>
          <a:p>
            <a:pPr algn="ctr"/>
            <a:endParaRPr lang="en-US" sz="2400" dirty="0"/>
          </a:p>
          <a:p>
            <a:pPr algn="ctr"/>
            <a:r>
              <a:rPr lang="en-US" sz="2400" dirty="0"/>
              <a:t>C) density of fluid. </a:t>
            </a:r>
          </a:p>
          <a:p>
            <a:pPr algn="ctr"/>
            <a:endParaRPr lang="en-US" sz="2400" dirty="0"/>
          </a:p>
          <a:p>
            <a:pPr algn="ctr"/>
            <a:r>
              <a:rPr lang="en-US" sz="2400" dirty="0"/>
              <a:t>D) all of these </a:t>
            </a:r>
          </a:p>
          <a:p>
            <a:pPr algn="ctr"/>
            <a:endParaRPr lang="en-US" sz="2400" dirty="0"/>
          </a:p>
          <a:p>
            <a:pPr algn="ctr"/>
            <a:r>
              <a:rPr lang="en-US" sz="2400" dirty="0"/>
              <a:t>E) none of these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609600" y="685800"/>
            <a:ext cx="7932738" cy="4108450"/>
          </a:xfrm>
          <a:prstGeom prst="rect">
            <a:avLst/>
          </a:prstGeom>
          <a:noFill/>
          <a:ln w="9525">
            <a:noFill/>
            <a:miter lim="800000"/>
            <a:headEnd/>
            <a:tailEnd/>
          </a:ln>
          <a:effectLst/>
        </p:spPr>
        <p:txBody>
          <a:bodyPr wrap="none" anchor="ctr">
            <a:spAutoFit/>
          </a:bodyPr>
          <a:lstStyle/>
          <a:p>
            <a:pPr algn="ctr"/>
            <a:r>
              <a:rPr lang="en-US" sz="2400" dirty="0"/>
              <a:t>A completely submerged object always displaces its own </a:t>
            </a:r>
          </a:p>
          <a:p>
            <a:pPr algn="ctr"/>
            <a:endParaRPr lang="en-US" sz="2400" dirty="0"/>
          </a:p>
          <a:p>
            <a:pPr algn="ctr"/>
            <a:r>
              <a:rPr lang="en-US" sz="2400" dirty="0"/>
              <a:t>A) volume of fluid. </a:t>
            </a:r>
          </a:p>
          <a:p>
            <a:pPr algn="ctr"/>
            <a:endParaRPr lang="en-US" sz="2400" dirty="0"/>
          </a:p>
          <a:p>
            <a:pPr algn="ctr"/>
            <a:r>
              <a:rPr lang="en-US" sz="2400" dirty="0"/>
              <a:t>B) weight of fluid. </a:t>
            </a:r>
          </a:p>
          <a:p>
            <a:pPr algn="ctr"/>
            <a:endParaRPr lang="en-US" sz="2400" dirty="0"/>
          </a:p>
          <a:p>
            <a:pPr algn="ctr"/>
            <a:r>
              <a:rPr lang="en-US" sz="2400" dirty="0"/>
              <a:t>C) density of fluid. </a:t>
            </a:r>
          </a:p>
          <a:p>
            <a:pPr algn="ctr"/>
            <a:endParaRPr lang="en-US" sz="2400" dirty="0"/>
          </a:p>
          <a:p>
            <a:pPr algn="ctr"/>
            <a:r>
              <a:rPr lang="en-US" sz="2400" dirty="0"/>
              <a:t>D) all of these </a:t>
            </a:r>
          </a:p>
          <a:p>
            <a:pPr algn="ctr"/>
            <a:endParaRPr lang="en-US" sz="2400" dirty="0"/>
          </a:p>
          <a:p>
            <a:pPr algn="ctr"/>
            <a:r>
              <a:rPr lang="en-US" sz="2400" dirty="0"/>
              <a:t>E) none of these </a:t>
            </a:r>
          </a:p>
        </p:txBody>
      </p:sp>
      <p:sp>
        <p:nvSpPr>
          <p:cNvPr id="38917" name="Text Box 5"/>
          <p:cNvSpPr txBox="1">
            <a:spLocks noChangeArrowheads="1"/>
          </p:cNvSpPr>
          <p:nvPr/>
        </p:nvSpPr>
        <p:spPr bwMode="auto">
          <a:xfrm>
            <a:off x="457200" y="4953000"/>
            <a:ext cx="76200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Because it is replacing this amount of water with its own volume…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762000" y="381000"/>
            <a:ext cx="7391400" cy="3046988"/>
          </a:xfrm>
          <a:prstGeom prst="rect">
            <a:avLst/>
          </a:prstGeom>
          <a:noFill/>
          <a:ln w="9525">
            <a:noFill/>
            <a:miter lim="800000"/>
            <a:headEnd/>
            <a:tailEnd/>
          </a:ln>
          <a:effectLst/>
        </p:spPr>
        <p:txBody>
          <a:bodyPr>
            <a:spAutoFit/>
          </a:bodyPr>
          <a:lstStyle/>
          <a:p>
            <a:pPr marL="342900" indent="-342900">
              <a:spcBef>
                <a:spcPct val="50000"/>
              </a:spcBef>
            </a:pPr>
            <a:r>
              <a:rPr lang="en-US" sz="2400" dirty="0"/>
              <a:t>The buoyant force on a rock is least when the rock is </a:t>
            </a:r>
            <a:r>
              <a:rPr lang="en-US" sz="2400" i="1" dirty="0" smtClean="0"/>
              <a:t>completely </a:t>
            </a:r>
            <a:r>
              <a:rPr lang="en-US" sz="2400" dirty="0" smtClean="0"/>
              <a:t>submerged in a lake</a:t>
            </a:r>
            <a:endParaRPr lang="en-US" sz="2400" dirty="0"/>
          </a:p>
          <a:p>
            <a:pPr marL="342900" indent="-342900">
              <a:spcBef>
                <a:spcPct val="50000"/>
              </a:spcBef>
              <a:buFontTx/>
              <a:buAutoNum type="alphaUcParenR"/>
            </a:pPr>
            <a:r>
              <a:rPr lang="en-US" sz="2400" dirty="0"/>
              <a:t>near the surface</a:t>
            </a:r>
          </a:p>
          <a:p>
            <a:pPr marL="342900" indent="-342900">
              <a:spcBef>
                <a:spcPct val="50000"/>
              </a:spcBef>
              <a:buFontTx/>
              <a:buAutoNum type="alphaUcParenR"/>
            </a:pPr>
            <a:r>
              <a:rPr lang="en-US" sz="2400" dirty="0"/>
              <a:t>halfway to the bottom</a:t>
            </a:r>
          </a:p>
          <a:p>
            <a:pPr marL="342900" indent="-342900">
              <a:spcBef>
                <a:spcPct val="50000"/>
              </a:spcBef>
              <a:buFontTx/>
              <a:buAutoNum type="alphaUcParenR"/>
            </a:pPr>
            <a:r>
              <a:rPr lang="en-US" sz="2400" dirty="0"/>
              <a:t>near the bottom</a:t>
            </a:r>
          </a:p>
          <a:p>
            <a:pPr marL="342900" indent="-342900">
              <a:spcBef>
                <a:spcPct val="50000"/>
              </a:spcBef>
              <a:buFontTx/>
              <a:buAutoNum type="alphaUcParenR"/>
            </a:pPr>
            <a:r>
              <a:rPr lang="en-US" sz="2400" dirty="0"/>
              <a:t>All of the above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762000" y="381000"/>
            <a:ext cx="7391400" cy="3046988"/>
          </a:xfrm>
          <a:prstGeom prst="rect">
            <a:avLst/>
          </a:prstGeom>
          <a:noFill/>
          <a:ln w="9525">
            <a:noFill/>
            <a:miter lim="800000"/>
            <a:headEnd/>
            <a:tailEnd/>
          </a:ln>
          <a:effectLst/>
        </p:spPr>
        <p:txBody>
          <a:bodyPr>
            <a:spAutoFit/>
          </a:bodyPr>
          <a:lstStyle/>
          <a:p>
            <a:pPr marL="342900" indent="-342900">
              <a:spcBef>
                <a:spcPct val="50000"/>
              </a:spcBef>
            </a:pPr>
            <a:r>
              <a:rPr lang="en-US" sz="2400" dirty="0"/>
              <a:t>The buoyant force on a rock is least when the rock is </a:t>
            </a:r>
            <a:r>
              <a:rPr lang="en-US" sz="2400" i="1" dirty="0" smtClean="0"/>
              <a:t>completely </a:t>
            </a:r>
            <a:r>
              <a:rPr lang="en-US" sz="2400" dirty="0" smtClean="0"/>
              <a:t>submerged in a lake</a:t>
            </a:r>
            <a:endParaRPr lang="en-US" sz="2400" dirty="0"/>
          </a:p>
          <a:p>
            <a:pPr marL="342900" indent="-342900">
              <a:spcBef>
                <a:spcPct val="50000"/>
              </a:spcBef>
              <a:buFontTx/>
              <a:buAutoNum type="alphaUcParenR"/>
            </a:pPr>
            <a:r>
              <a:rPr lang="en-US" sz="2400" dirty="0"/>
              <a:t>near the surface</a:t>
            </a:r>
          </a:p>
          <a:p>
            <a:pPr marL="342900" indent="-342900">
              <a:spcBef>
                <a:spcPct val="50000"/>
              </a:spcBef>
              <a:buFontTx/>
              <a:buAutoNum type="alphaUcParenR"/>
            </a:pPr>
            <a:r>
              <a:rPr lang="en-US" sz="2400" dirty="0"/>
              <a:t>halfway to the bottom</a:t>
            </a:r>
          </a:p>
          <a:p>
            <a:pPr marL="342900" indent="-342900">
              <a:spcBef>
                <a:spcPct val="50000"/>
              </a:spcBef>
              <a:buFontTx/>
              <a:buAutoNum type="alphaUcParenR"/>
            </a:pPr>
            <a:r>
              <a:rPr lang="en-US" sz="2400" dirty="0"/>
              <a:t>near the bottom</a:t>
            </a:r>
          </a:p>
          <a:p>
            <a:pPr marL="342900" indent="-342900">
              <a:spcBef>
                <a:spcPct val="50000"/>
              </a:spcBef>
              <a:buFontTx/>
              <a:buAutoNum type="alphaUcParenR"/>
            </a:pPr>
            <a:r>
              <a:rPr lang="en-US" sz="2400" dirty="0"/>
              <a:t>All of the above</a:t>
            </a:r>
          </a:p>
        </p:txBody>
      </p:sp>
      <p:sp>
        <p:nvSpPr>
          <p:cNvPr id="61445" name="Text Box 5"/>
          <p:cNvSpPr txBox="1">
            <a:spLocks noChangeArrowheads="1"/>
          </p:cNvSpPr>
          <p:nvPr/>
        </p:nvSpPr>
        <p:spPr bwMode="auto">
          <a:xfrm>
            <a:off x="381000" y="3733800"/>
            <a:ext cx="68580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a:p>
            <a:pPr>
              <a:spcBef>
                <a:spcPct val="50000"/>
              </a:spcBef>
            </a:pPr>
            <a:r>
              <a:rPr lang="en-US" sz="2400" dirty="0">
                <a:solidFill>
                  <a:srgbClr val="993366"/>
                </a:solidFill>
              </a:rPr>
              <a:t> since buoyant force = weight of the fluid displaced, so only depends on the size of a completely submerged object</a:t>
            </a:r>
          </a:p>
        </p:txBody>
      </p:sp>
      <p:sp>
        <p:nvSpPr>
          <p:cNvPr id="61446" name="Text Box 6"/>
          <p:cNvSpPr txBox="1">
            <a:spLocks noChangeArrowheads="1"/>
          </p:cNvSpPr>
          <p:nvPr/>
        </p:nvSpPr>
        <p:spPr bwMode="auto">
          <a:xfrm>
            <a:off x="381000" y="5486400"/>
            <a:ext cx="8001000" cy="830997"/>
          </a:xfrm>
          <a:prstGeom prst="rect">
            <a:avLst/>
          </a:prstGeom>
          <a:noFill/>
          <a:ln w="9525">
            <a:noFill/>
            <a:miter lim="800000"/>
            <a:headEnd/>
            <a:tailEnd/>
          </a:ln>
          <a:effectLst/>
        </p:spPr>
        <p:txBody>
          <a:bodyPr>
            <a:spAutoFit/>
          </a:bodyPr>
          <a:lstStyle/>
          <a:p>
            <a:pPr>
              <a:spcBef>
                <a:spcPct val="50000"/>
              </a:spcBef>
            </a:pPr>
            <a:r>
              <a:rPr lang="en-US" sz="2400" dirty="0"/>
              <a:t>If an object is instead only </a:t>
            </a:r>
            <a:r>
              <a:rPr lang="en-US" sz="2400" i="1" dirty="0"/>
              <a:t>partly </a:t>
            </a:r>
            <a:r>
              <a:rPr lang="en-US" sz="2400" dirty="0"/>
              <a:t>submerged, then the buoyant force would be less, as less fluid is displaced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533400" y="533400"/>
            <a:ext cx="7620000" cy="3013075"/>
          </a:xfrm>
          <a:prstGeom prst="rect">
            <a:avLst/>
          </a:prstGeom>
          <a:noFill/>
          <a:ln w="9525">
            <a:noFill/>
            <a:miter lim="800000"/>
            <a:headEnd/>
            <a:tailEnd/>
          </a:ln>
          <a:effectLst/>
        </p:spPr>
        <p:txBody>
          <a:bodyPr>
            <a:spAutoFit/>
          </a:bodyPr>
          <a:lstStyle/>
          <a:p>
            <a:pPr marL="342900" indent="-342900">
              <a:spcBef>
                <a:spcPct val="50000"/>
              </a:spcBef>
            </a:pPr>
            <a:r>
              <a:rPr lang="en-US" sz="2400" dirty="0"/>
              <a:t>When a boat sails from fresh water to salt water, the boat will float</a:t>
            </a:r>
          </a:p>
          <a:p>
            <a:pPr marL="342900" indent="-342900">
              <a:spcBef>
                <a:spcPct val="50000"/>
              </a:spcBef>
              <a:buFontTx/>
              <a:buAutoNum type="alphaUcParenR"/>
            </a:pPr>
            <a:r>
              <a:rPr lang="en-US" sz="2400" dirty="0"/>
              <a:t>lower in the water</a:t>
            </a:r>
          </a:p>
          <a:p>
            <a:pPr marL="342900" indent="-342900">
              <a:spcBef>
                <a:spcPct val="50000"/>
              </a:spcBef>
              <a:buFontTx/>
              <a:buAutoNum type="alphaUcParenR"/>
            </a:pPr>
            <a:r>
              <a:rPr lang="en-US" sz="2400" dirty="0"/>
              <a:t>higher in the water</a:t>
            </a:r>
          </a:p>
          <a:p>
            <a:pPr marL="342900" indent="-342900">
              <a:spcBef>
                <a:spcPct val="50000"/>
              </a:spcBef>
              <a:buFontTx/>
              <a:buAutoNum type="alphaUcParenR"/>
            </a:pPr>
            <a:r>
              <a:rPr lang="en-US" sz="2400" dirty="0"/>
              <a:t>at the same level</a:t>
            </a:r>
          </a:p>
          <a:p>
            <a:pPr marL="342900" indent="-342900">
              <a:spcBef>
                <a:spcPct val="50000"/>
              </a:spcBef>
            </a:pP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457200" y="457200"/>
            <a:ext cx="7620000" cy="3013075"/>
          </a:xfrm>
          <a:prstGeom prst="rect">
            <a:avLst/>
          </a:prstGeom>
          <a:noFill/>
          <a:ln w="9525">
            <a:noFill/>
            <a:miter lim="800000"/>
            <a:headEnd/>
            <a:tailEnd/>
          </a:ln>
          <a:effectLst/>
        </p:spPr>
        <p:txBody>
          <a:bodyPr>
            <a:spAutoFit/>
          </a:bodyPr>
          <a:lstStyle/>
          <a:p>
            <a:pPr marL="342900" indent="-342900">
              <a:spcBef>
                <a:spcPct val="50000"/>
              </a:spcBef>
            </a:pPr>
            <a:r>
              <a:rPr lang="en-US" sz="2400" dirty="0"/>
              <a:t>When a boat sails from fresh water to salt water, the boat will float</a:t>
            </a:r>
          </a:p>
          <a:p>
            <a:pPr marL="342900" indent="-342900">
              <a:spcBef>
                <a:spcPct val="50000"/>
              </a:spcBef>
              <a:buFontTx/>
              <a:buAutoNum type="alphaUcParenR"/>
            </a:pPr>
            <a:r>
              <a:rPr lang="en-US" sz="2400" dirty="0"/>
              <a:t>lower in the water</a:t>
            </a:r>
          </a:p>
          <a:p>
            <a:pPr marL="342900" indent="-342900">
              <a:spcBef>
                <a:spcPct val="50000"/>
              </a:spcBef>
              <a:buFontTx/>
              <a:buAutoNum type="alphaUcParenR"/>
            </a:pPr>
            <a:r>
              <a:rPr lang="en-US" sz="2400" dirty="0"/>
              <a:t>higher in the water</a:t>
            </a:r>
          </a:p>
          <a:p>
            <a:pPr marL="342900" indent="-342900">
              <a:spcBef>
                <a:spcPct val="50000"/>
              </a:spcBef>
              <a:buFontTx/>
              <a:buAutoNum type="alphaUcParenR"/>
            </a:pPr>
            <a:r>
              <a:rPr lang="en-US" sz="2400" dirty="0"/>
              <a:t>at the same level</a:t>
            </a:r>
          </a:p>
          <a:p>
            <a:pPr marL="342900" indent="-342900">
              <a:spcBef>
                <a:spcPct val="50000"/>
              </a:spcBef>
            </a:pPr>
            <a:endParaRPr lang="en-US" sz="2400" dirty="0"/>
          </a:p>
        </p:txBody>
      </p:sp>
      <p:sp>
        <p:nvSpPr>
          <p:cNvPr id="45061" name="Text Box 5"/>
          <p:cNvSpPr txBox="1">
            <a:spLocks noChangeArrowheads="1"/>
          </p:cNvSpPr>
          <p:nvPr/>
        </p:nvSpPr>
        <p:spPr bwMode="auto">
          <a:xfrm>
            <a:off x="609600" y="2955925"/>
            <a:ext cx="7239000" cy="39020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B</a:t>
            </a:r>
          </a:p>
          <a:p>
            <a:pPr>
              <a:spcBef>
                <a:spcPct val="50000"/>
              </a:spcBef>
            </a:pPr>
            <a:r>
              <a:rPr lang="en-US" sz="2000" dirty="0">
                <a:solidFill>
                  <a:srgbClr val="993366"/>
                </a:solidFill>
              </a:rPr>
              <a:t>Salt water is more dense, so a smaller volume of it will weigh the same as a larger volume of fresh water, hence supplying the same buoyant force but with less displacement. </a:t>
            </a:r>
          </a:p>
          <a:p>
            <a:pPr>
              <a:spcBef>
                <a:spcPct val="50000"/>
              </a:spcBef>
            </a:pPr>
            <a:r>
              <a:rPr lang="en-US" sz="2000" dirty="0"/>
              <a:t>Is the buoyant force on the sailing boat greater, less or the same in the salt water compared to that in the fresh water?</a:t>
            </a:r>
          </a:p>
          <a:p>
            <a:pPr>
              <a:spcBef>
                <a:spcPct val="50000"/>
              </a:spcBef>
            </a:pPr>
            <a:r>
              <a:rPr lang="en-US" sz="2000" dirty="0">
                <a:solidFill>
                  <a:srgbClr val="993366"/>
                </a:solidFill>
              </a:rPr>
              <a:t>Answer: the same. </a:t>
            </a:r>
            <a:r>
              <a:rPr lang="en-US" sz="2000" u="sng" dirty="0">
                <a:solidFill>
                  <a:srgbClr val="993366"/>
                </a:solidFill>
              </a:rPr>
              <a:t>For floating objects, the buoyant force always equals the weight of the object </a:t>
            </a:r>
            <a:r>
              <a:rPr lang="en-US" sz="2000" dirty="0">
                <a:solidFill>
                  <a:srgbClr val="993366"/>
                </a:solidFill>
              </a:rPr>
              <a:t>(</a:t>
            </a:r>
            <a:r>
              <a:rPr lang="en-US" sz="2000" dirty="0" err="1">
                <a:solidFill>
                  <a:srgbClr val="993366"/>
                </a:solidFill>
              </a:rPr>
              <a:t>i.e</a:t>
            </a:r>
            <a:r>
              <a:rPr lang="en-US" sz="2000" dirty="0">
                <a:solidFill>
                  <a:srgbClr val="993366"/>
                </a:solidFill>
              </a:rPr>
              <a:t> the weight of the boat). (In salt water less water is displaced since a smaller volume of salt water has the same weight as a larger volume of fresh water).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467600" cy="5355312"/>
          </a:xfrm>
          <a:prstGeom prst="rect">
            <a:avLst/>
          </a:prstGeom>
          <a:noFill/>
        </p:spPr>
        <p:txBody>
          <a:bodyPr wrap="square" rtlCol="0">
            <a:spAutoFit/>
          </a:bodyPr>
          <a:lstStyle/>
          <a:p>
            <a:r>
              <a:rPr lang="en-US" dirty="0" smtClean="0"/>
              <a:t>You buy two fancy necklaces, each of an ornate intricate shape, that you are told contain a mixture of gold and aluminum. They both weigh exactly the same. How can you determine which contains more gold?</a:t>
            </a:r>
          </a:p>
          <a:p>
            <a:r>
              <a:rPr lang="en-US" dirty="0" smtClean="0"/>
              <a:t>(note that gold is more dense than aluminum)</a:t>
            </a:r>
            <a:endParaRPr lang="en-US" dirty="0"/>
          </a:p>
          <a:p>
            <a:endParaRPr lang="en-US" dirty="0"/>
          </a:p>
          <a:p>
            <a:pPr marL="342900" indent="-342900">
              <a:buFontTx/>
              <a:buAutoNum type="alphaUcParenR"/>
            </a:pPr>
            <a:r>
              <a:rPr lang="en-US" dirty="0"/>
              <a:t>Put them each in a fixed volume of water. The one which floats lower will be more dense and therefore contains more gold. </a:t>
            </a:r>
          </a:p>
          <a:p>
            <a:pPr marL="342900" indent="-342900">
              <a:buAutoNum type="alphaUcParenR"/>
            </a:pPr>
            <a:endParaRPr lang="en-US" dirty="0"/>
          </a:p>
          <a:p>
            <a:pPr marL="342900" indent="-342900">
              <a:buFontTx/>
              <a:buAutoNum type="alphaUcParenR"/>
            </a:pPr>
            <a:r>
              <a:rPr lang="en-US" dirty="0" smtClean="0"/>
              <a:t>Put </a:t>
            </a:r>
            <a:r>
              <a:rPr lang="en-US" dirty="0"/>
              <a:t>each of them in a fixed known volume of water and measure the volume of the water displaced. The necklace which displaces </a:t>
            </a:r>
            <a:r>
              <a:rPr lang="en-US" dirty="0" smtClean="0"/>
              <a:t>more contains </a:t>
            </a:r>
            <a:r>
              <a:rPr lang="en-US" dirty="0"/>
              <a:t>more gold. </a:t>
            </a:r>
            <a:endParaRPr lang="en-US" dirty="0" smtClean="0"/>
          </a:p>
          <a:p>
            <a:pPr marL="342900" indent="-342900">
              <a:buFontTx/>
              <a:buAutoNum type="alphaUcParenR"/>
            </a:pPr>
            <a:endParaRPr lang="en-US" dirty="0"/>
          </a:p>
          <a:p>
            <a:pPr marL="342900" indent="-342900">
              <a:buFontTx/>
              <a:buAutoNum type="alphaUcParenR"/>
            </a:pPr>
            <a:r>
              <a:rPr lang="en-US" dirty="0" smtClean="0"/>
              <a:t>Put </a:t>
            </a:r>
            <a:r>
              <a:rPr lang="en-US" dirty="0"/>
              <a:t>each of them in a fixed known volume of </a:t>
            </a:r>
            <a:r>
              <a:rPr lang="en-US" dirty="0" smtClean="0"/>
              <a:t>water</a:t>
            </a:r>
            <a:r>
              <a:rPr lang="en-US" dirty="0"/>
              <a:t> </a:t>
            </a:r>
            <a:r>
              <a:rPr lang="en-US" dirty="0" smtClean="0"/>
              <a:t>and measure the volume of the water displaced. The necklace which displaces less water contains more gold. </a:t>
            </a:r>
          </a:p>
          <a:p>
            <a:pPr marL="342900" indent="-342900">
              <a:buFontTx/>
              <a:buAutoNum type="alphaUcParenR"/>
            </a:pPr>
            <a:endParaRPr lang="en-US" dirty="0"/>
          </a:p>
          <a:p>
            <a:pPr marL="342900" indent="-342900">
              <a:buFontTx/>
              <a:buAutoNum type="alphaUcParenR"/>
            </a:pPr>
            <a:r>
              <a:rPr lang="en-US" dirty="0" smtClean="0"/>
              <a:t>Ask at the nearest pawn shop. </a:t>
            </a:r>
            <a:endParaRPr lang="en-US" dirty="0"/>
          </a:p>
          <a:p>
            <a:pPr marL="342900" indent="-342900">
              <a:buAutoNum type="alphaUcParenR"/>
            </a:pPr>
            <a:endParaRPr lang="en-US" dirty="0"/>
          </a:p>
          <a:p>
            <a:pPr marL="342900" indent="-342900">
              <a:buAutoNum type="alphaUcParen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7467600" cy="5632311"/>
          </a:xfrm>
          <a:prstGeom prst="rect">
            <a:avLst/>
          </a:prstGeom>
          <a:noFill/>
        </p:spPr>
        <p:txBody>
          <a:bodyPr wrap="square" rtlCol="0">
            <a:spAutoFit/>
          </a:bodyPr>
          <a:lstStyle/>
          <a:p>
            <a:r>
              <a:rPr lang="en-US" dirty="0" smtClean="0"/>
              <a:t>You buy two fancy necklaces, each of an ornate intricate shape, that you are told contain a mixture of gold and aluminum. They both weigh exactly the same. How can you determine which contains more gold?</a:t>
            </a:r>
          </a:p>
          <a:p>
            <a:r>
              <a:rPr lang="en-US" dirty="0"/>
              <a:t>(note that gold is more dense than aluminum)</a:t>
            </a:r>
          </a:p>
          <a:p>
            <a:endParaRPr lang="en-US" dirty="0"/>
          </a:p>
          <a:p>
            <a:endParaRPr lang="en-US" dirty="0"/>
          </a:p>
          <a:p>
            <a:pPr marL="342900" indent="-342900">
              <a:buFontTx/>
              <a:buAutoNum type="alphaUcParenR"/>
            </a:pPr>
            <a:r>
              <a:rPr lang="en-US" dirty="0"/>
              <a:t>Put them each in a fixed volume of water. The one which floats lower will be more dense and therefore contains more gold. </a:t>
            </a:r>
          </a:p>
          <a:p>
            <a:pPr marL="342900" indent="-342900">
              <a:buAutoNum type="alphaUcParenR"/>
            </a:pPr>
            <a:endParaRPr lang="en-US" dirty="0"/>
          </a:p>
          <a:p>
            <a:pPr marL="342900" indent="-342900">
              <a:buFontTx/>
              <a:buAutoNum type="alphaUcParenR"/>
            </a:pPr>
            <a:r>
              <a:rPr lang="en-US" dirty="0" smtClean="0"/>
              <a:t>Put </a:t>
            </a:r>
            <a:r>
              <a:rPr lang="en-US" dirty="0"/>
              <a:t>each of them in a fixed known volume of water and measure the volume of the water displaced. The necklace which displaces </a:t>
            </a:r>
            <a:r>
              <a:rPr lang="en-US" dirty="0" smtClean="0"/>
              <a:t>more contains </a:t>
            </a:r>
            <a:r>
              <a:rPr lang="en-US" dirty="0"/>
              <a:t>more gold. </a:t>
            </a:r>
            <a:endParaRPr lang="en-US" dirty="0" smtClean="0"/>
          </a:p>
          <a:p>
            <a:pPr marL="342900" indent="-342900">
              <a:buFontTx/>
              <a:buAutoNum type="alphaUcParenR"/>
            </a:pPr>
            <a:endParaRPr lang="en-US" dirty="0"/>
          </a:p>
          <a:p>
            <a:pPr marL="342900" indent="-342900">
              <a:buFontTx/>
              <a:buAutoNum type="alphaUcParenR"/>
            </a:pPr>
            <a:r>
              <a:rPr lang="en-US" dirty="0" smtClean="0"/>
              <a:t>Put </a:t>
            </a:r>
            <a:r>
              <a:rPr lang="en-US" dirty="0"/>
              <a:t>each of them in a fixed known volume of </a:t>
            </a:r>
            <a:r>
              <a:rPr lang="en-US" dirty="0" smtClean="0"/>
              <a:t>water</a:t>
            </a:r>
            <a:r>
              <a:rPr lang="en-US" dirty="0"/>
              <a:t> </a:t>
            </a:r>
            <a:r>
              <a:rPr lang="en-US" dirty="0" smtClean="0"/>
              <a:t>and measure the volume of the water displaced. The necklace which displaces less water contains more gold. </a:t>
            </a:r>
          </a:p>
          <a:p>
            <a:pPr marL="342900" indent="-342900">
              <a:buFontTx/>
              <a:buAutoNum type="alphaUcParenR"/>
            </a:pPr>
            <a:endParaRPr lang="en-US" dirty="0"/>
          </a:p>
          <a:p>
            <a:pPr marL="342900" indent="-342900">
              <a:buFontTx/>
              <a:buAutoNum type="alphaUcParenR"/>
            </a:pPr>
            <a:r>
              <a:rPr lang="en-US" dirty="0" smtClean="0"/>
              <a:t>Ask at the nearest pawn shop. </a:t>
            </a:r>
            <a:endParaRPr lang="en-US" dirty="0"/>
          </a:p>
          <a:p>
            <a:pPr marL="342900" indent="-342900">
              <a:buAutoNum type="alphaUcParenR"/>
            </a:pPr>
            <a:endParaRPr lang="en-US" dirty="0"/>
          </a:p>
          <a:p>
            <a:pPr marL="342900" indent="-342900">
              <a:buAutoNum type="alphaUcParenR"/>
            </a:pPr>
            <a:endParaRPr lang="en-US" dirty="0" smtClean="0"/>
          </a:p>
        </p:txBody>
      </p:sp>
      <p:sp>
        <p:nvSpPr>
          <p:cNvPr id="3" name="TextBox 2"/>
          <p:cNvSpPr txBox="1"/>
          <p:nvPr/>
        </p:nvSpPr>
        <p:spPr>
          <a:xfrm>
            <a:off x="609600" y="5257800"/>
            <a:ext cx="8305800" cy="1477328"/>
          </a:xfrm>
          <a:prstGeom prst="rect">
            <a:avLst/>
          </a:prstGeom>
          <a:noFill/>
        </p:spPr>
        <p:txBody>
          <a:bodyPr wrap="square" rtlCol="0">
            <a:spAutoFit/>
          </a:bodyPr>
          <a:lstStyle/>
          <a:p>
            <a:r>
              <a:rPr lang="en-US" dirty="0" smtClean="0">
                <a:solidFill>
                  <a:srgbClr val="7030A0"/>
                </a:solidFill>
              </a:rPr>
              <a:t>Answer: C</a:t>
            </a:r>
          </a:p>
          <a:p>
            <a:r>
              <a:rPr lang="en-US" dirty="0" smtClean="0">
                <a:solidFill>
                  <a:srgbClr val="7030A0"/>
                </a:solidFill>
              </a:rPr>
              <a:t>The amount of water displaced is equal to the volume of the object submerged in it. So the necklace that displaces less volume has itself a smaller volume, so therefore a larger density, since the weight of the two necklaces is the same. </a:t>
            </a:r>
          </a:p>
          <a:p>
            <a:r>
              <a:rPr lang="en-US" dirty="0" smtClean="0">
                <a:solidFill>
                  <a:srgbClr val="7030A0"/>
                </a:solidFill>
              </a:rPr>
              <a:t>(Recall Archimedes and the King’s crown)</a:t>
            </a:r>
            <a:endParaRPr lang="en-US" dirty="0">
              <a:solidFill>
                <a:srgbClr val="7030A0"/>
              </a:solidFill>
            </a:endParaRPr>
          </a:p>
        </p:txBody>
      </p:sp>
    </p:spTree>
    <p:extLst>
      <p:ext uri="{BB962C8B-B14F-4D97-AF65-F5344CB8AC3E}">
        <p14:creationId xmlns:p14="http://schemas.microsoft.com/office/powerpoint/2010/main" val="1610096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3400" y="304800"/>
            <a:ext cx="8229600" cy="2723823"/>
          </a:xfrm>
          <a:prstGeom prst="rect">
            <a:avLst/>
          </a:prstGeom>
          <a:noFill/>
          <a:ln w="9525">
            <a:noFill/>
            <a:miter lim="800000"/>
            <a:headEnd/>
            <a:tailEnd/>
          </a:ln>
        </p:spPr>
        <p:txBody>
          <a:bodyPr>
            <a:spAutoFit/>
          </a:bodyPr>
          <a:lstStyle/>
          <a:p>
            <a:pPr marL="342900" indent="-342900">
              <a:spcBef>
                <a:spcPct val="50000"/>
              </a:spcBef>
            </a:pPr>
            <a:r>
              <a:rPr lang="en-US" dirty="0"/>
              <a:t>Consider two stars orbiting each other. If the masses of both stars were doubled, then the force between them is</a:t>
            </a:r>
          </a:p>
          <a:p>
            <a:pPr marL="342900" indent="-342900">
              <a:spcBef>
                <a:spcPct val="50000"/>
              </a:spcBef>
              <a:buFontTx/>
              <a:buAutoNum type="alphaUcParenR"/>
            </a:pPr>
            <a:r>
              <a:rPr lang="en-US" dirty="0"/>
              <a:t>Four times as much</a:t>
            </a:r>
          </a:p>
          <a:p>
            <a:pPr marL="342900" indent="-342900">
              <a:spcBef>
                <a:spcPct val="50000"/>
              </a:spcBef>
              <a:buFontTx/>
              <a:buAutoNum type="alphaUcParenR"/>
            </a:pPr>
            <a:r>
              <a:rPr lang="en-US" dirty="0"/>
              <a:t>twice as much</a:t>
            </a:r>
          </a:p>
          <a:p>
            <a:pPr marL="342900" indent="-342900">
              <a:spcBef>
                <a:spcPct val="50000"/>
              </a:spcBef>
              <a:buFontTx/>
              <a:buAutoNum type="alphaUcParenR"/>
            </a:pPr>
            <a:r>
              <a:rPr lang="en-US" dirty="0"/>
              <a:t>unaltered</a:t>
            </a:r>
          </a:p>
          <a:p>
            <a:pPr marL="342900" indent="-342900">
              <a:spcBef>
                <a:spcPct val="50000"/>
              </a:spcBef>
            </a:pPr>
            <a:r>
              <a:rPr lang="en-US" dirty="0"/>
              <a:t>D) quarter as much</a:t>
            </a:r>
          </a:p>
          <a:p>
            <a:pPr>
              <a:spcBef>
                <a:spcPct val="50000"/>
              </a:spcBef>
            </a:pPr>
            <a:r>
              <a:rPr lang="en-US" dirty="0" smtClean="0"/>
              <a:t>E) None of these</a:t>
            </a:r>
            <a:endParaRPr lang="en-US" dirty="0"/>
          </a:p>
        </p:txBody>
      </p:sp>
      <p:sp>
        <p:nvSpPr>
          <p:cNvPr id="55299" name="Text Box 3"/>
          <p:cNvSpPr txBox="1">
            <a:spLocks noChangeArrowheads="1"/>
          </p:cNvSpPr>
          <p:nvPr/>
        </p:nvSpPr>
        <p:spPr bwMode="auto">
          <a:xfrm>
            <a:off x="685800" y="3810000"/>
            <a:ext cx="6324600" cy="45720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A, from F = Gm</a:t>
            </a:r>
            <a:r>
              <a:rPr lang="en-US" sz="2400" baseline="-25000" dirty="0">
                <a:solidFill>
                  <a:srgbClr val="993366"/>
                </a:solidFill>
              </a:rPr>
              <a:t>1</a:t>
            </a:r>
            <a:r>
              <a:rPr lang="en-US" sz="2400" dirty="0">
                <a:solidFill>
                  <a:srgbClr val="993366"/>
                </a:solidFill>
              </a:rPr>
              <a:t>m</a:t>
            </a:r>
            <a:r>
              <a:rPr lang="en-US" sz="2400" baseline="-25000" dirty="0">
                <a:solidFill>
                  <a:srgbClr val="993366"/>
                </a:solidFill>
              </a:rPr>
              <a:t>2</a:t>
            </a:r>
            <a:r>
              <a:rPr lang="en-US" sz="2400" dirty="0">
                <a:solidFill>
                  <a:srgbClr val="993366"/>
                </a:solidFill>
              </a:rPr>
              <a:t>/d</a:t>
            </a:r>
            <a:r>
              <a:rPr lang="en-US" sz="2400" baseline="30000" dirty="0">
                <a:solidFill>
                  <a:srgbClr val="993366"/>
                </a:solidFill>
              </a:rPr>
              <a:t>2</a:t>
            </a:r>
          </a:p>
        </p:txBody>
      </p:sp>
      <p:sp>
        <p:nvSpPr>
          <p:cNvPr id="55300" name="Text Box 4"/>
          <p:cNvSpPr txBox="1">
            <a:spLocks noChangeArrowheads="1"/>
          </p:cNvSpPr>
          <p:nvPr/>
        </p:nvSpPr>
        <p:spPr bwMode="auto">
          <a:xfrm>
            <a:off x="457200" y="4572000"/>
            <a:ext cx="8382000" cy="457200"/>
          </a:xfrm>
          <a:prstGeom prst="rect">
            <a:avLst/>
          </a:prstGeom>
          <a:noFill/>
          <a:ln w="9525">
            <a:noFill/>
            <a:miter lim="800000"/>
            <a:headEnd/>
            <a:tailEnd/>
          </a:ln>
        </p:spPr>
        <p:txBody>
          <a:bodyPr>
            <a:spAutoFit/>
          </a:bodyPr>
          <a:lstStyle/>
          <a:p>
            <a:pPr>
              <a:spcBef>
                <a:spcPct val="50000"/>
              </a:spcBef>
            </a:pPr>
            <a:r>
              <a:rPr lang="en-US" sz="2400" dirty="0"/>
              <a:t>How about if the distance between them was </a:t>
            </a:r>
            <a:r>
              <a:rPr lang="en-US" sz="2400" i="1" dirty="0"/>
              <a:t>also</a:t>
            </a:r>
            <a:r>
              <a:rPr lang="en-US" sz="2400" dirty="0"/>
              <a:t> doubled?</a:t>
            </a:r>
          </a:p>
        </p:txBody>
      </p:sp>
      <p:sp>
        <p:nvSpPr>
          <p:cNvPr id="55301" name="Text Box 5"/>
          <p:cNvSpPr txBox="1">
            <a:spLocks noChangeArrowheads="1"/>
          </p:cNvSpPr>
          <p:nvPr/>
        </p:nvSpPr>
        <p:spPr bwMode="auto">
          <a:xfrm>
            <a:off x="1143000" y="5181600"/>
            <a:ext cx="7543800" cy="822325"/>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Then, answer would be C, unaltered, (again, directly from F equation)</a:t>
            </a:r>
          </a:p>
        </p:txBody>
      </p:sp>
    </p:spTree>
    <p:extLst>
      <p:ext uri="{BB962C8B-B14F-4D97-AF65-F5344CB8AC3E}">
        <p14:creationId xmlns:p14="http://schemas.microsoft.com/office/powerpoint/2010/main" val="428556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711200" y="341313"/>
            <a:ext cx="7575550" cy="4108450"/>
          </a:xfrm>
          <a:prstGeom prst="rect">
            <a:avLst/>
          </a:prstGeom>
          <a:noFill/>
          <a:ln w="9525">
            <a:noFill/>
            <a:miter lim="800000"/>
            <a:headEnd/>
            <a:tailEnd/>
          </a:ln>
          <a:effectLst/>
        </p:spPr>
        <p:txBody>
          <a:bodyPr wrap="none" anchor="ctr">
            <a:spAutoFit/>
          </a:bodyPr>
          <a:lstStyle/>
          <a:p>
            <a:pPr algn="ctr"/>
            <a:r>
              <a:rPr lang="en-US" sz="2400"/>
              <a:t>The weight of water displaced by a floating 20-ton boat</a:t>
            </a:r>
          </a:p>
          <a:p>
            <a:pPr algn="ctr"/>
            <a:endParaRPr lang="en-US" sz="2400"/>
          </a:p>
          <a:p>
            <a:pPr algn="ctr"/>
            <a:r>
              <a:rPr lang="en-US" sz="2400"/>
              <a:t>A) is less than 20 tons. </a:t>
            </a:r>
          </a:p>
          <a:p>
            <a:pPr algn="ctr"/>
            <a:endParaRPr lang="en-US" sz="2400"/>
          </a:p>
          <a:p>
            <a:pPr algn="ctr"/>
            <a:r>
              <a:rPr lang="en-US" sz="2400"/>
              <a:t>B) is 20 tons. </a:t>
            </a:r>
          </a:p>
          <a:p>
            <a:pPr algn="ctr"/>
            <a:endParaRPr lang="en-US" sz="2400"/>
          </a:p>
          <a:p>
            <a:pPr algn="ctr"/>
            <a:r>
              <a:rPr lang="en-US" sz="2400"/>
              <a:t>C) is more than 20 tons. </a:t>
            </a:r>
          </a:p>
          <a:p>
            <a:pPr algn="ctr"/>
            <a:endParaRPr lang="en-US" sz="2400"/>
          </a:p>
          <a:p>
            <a:pPr algn="ctr"/>
            <a:r>
              <a:rPr lang="en-US" sz="2400"/>
              <a:t>D) depends on the shape of the ship's hull. </a:t>
            </a:r>
          </a:p>
          <a:p>
            <a:pPr algn="ctr"/>
            <a:endParaRPr lang="en-US" sz="2400"/>
          </a:p>
          <a:p>
            <a:pPr algn="ctr"/>
            <a:r>
              <a:rPr lang="en-US" sz="2400"/>
              <a:t>E) none of these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711200" y="341313"/>
            <a:ext cx="7575550" cy="4108450"/>
          </a:xfrm>
          <a:prstGeom prst="rect">
            <a:avLst/>
          </a:prstGeom>
          <a:noFill/>
          <a:ln w="9525">
            <a:noFill/>
            <a:miter lim="800000"/>
            <a:headEnd/>
            <a:tailEnd/>
          </a:ln>
          <a:effectLst/>
        </p:spPr>
        <p:txBody>
          <a:bodyPr wrap="none" anchor="ctr">
            <a:spAutoFit/>
          </a:bodyPr>
          <a:lstStyle/>
          <a:p>
            <a:pPr algn="ctr"/>
            <a:r>
              <a:rPr lang="en-US" sz="2400"/>
              <a:t>The weight of water displaced by a floating 20-ton boat</a:t>
            </a:r>
          </a:p>
          <a:p>
            <a:pPr algn="ctr"/>
            <a:endParaRPr lang="en-US" sz="2400"/>
          </a:p>
          <a:p>
            <a:pPr algn="ctr"/>
            <a:r>
              <a:rPr lang="en-US" sz="2400"/>
              <a:t>A) is less than 20 tons. </a:t>
            </a:r>
          </a:p>
          <a:p>
            <a:pPr algn="ctr"/>
            <a:endParaRPr lang="en-US" sz="2400"/>
          </a:p>
          <a:p>
            <a:pPr algn="ctr"/>
            <a:r>
              <a:rPr lang="en-US" sz="2400"/>
              <a:t>B) is 20 tons. </a:t>
            </a:r>
          </a:p>
          <a:p>
            <a:pPr algn="ctr"/>
            <a:endParaRPr lang="en-US" sz="2400"/>
          </a:p>
          <a:p>
            <a:pPr algn="ctr"/>
            <a:r>
              <a:rPr lang="en-US" sz="2400"/>
              <a:t>C) is more than 20 tons. </a:t>
            </a:r>
          </a:p>
          <a:p>
            <a:pPr algn="ctr"/>
            <a:endParaRPr lang="en-US" sz="2400"/>
          </a:p>
          <a:p>
            <a:pPr algn="ctr"/>
            <a:r>
              <a:rPr lang="en-US" sz="2400"/>
              <a:t>D) depends on the shape of the ship's hull. </a:t>
            </a:r>
          </a:p>
          <a:p>
            <a:pPr algn="ctr"/>
            <a:endParaRPr lang="en-US" sz="2400"/>
          </a:p>
          <a:p>
            <a:pPr algn="ctr"/>
            <a:r>
              <a:rPr lang="en-US" sz="2400"/>
              <a:t>E) none of these </a:t>
            </a:r>
          </a:p>
        </p:txBody>
      </p:sp>
      <p:sp>
        <p:nvSpPr>
          <p:cNvPr id="16389" name="Text Box 5"/>
          <p:cNvSpPr txBox="1">
            <a:spLocks noChangeArrowheads="1"/>
          </p:cNvSpPr>
          <p:nvPr/>
        </p:nvSpPr>
        <p:spPr bwMode="auto">
          <a:xfrm>
            <a:off x="0" y="4419600"/>
            <a:ext cx="9144000" cy="23780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B</a:t>
            </a:r>
          </a:p>
          <a:p>
            <a:pPr>
              <a:spcBef>
                <a:spcPct val="50000"/>
              </a:spcBef>
            </a:pPr>
            <a:r>
              <a:rPr lang="en-US" sz="2000" dirty="0">
                <a:solidFill>
                  <a:srgbClr val="993366"/>
                </a:solidFill>
              </a:rPr>
              <a:t>A floating object displaces  amount of water equal to its own weight -- since then the buoyant force balances the weight. </a:t>
            </a:r>
          </a:p>
          <a:p>
            <a:pPr>
              <a:spcBef>
                <a:spcPct val="50000"/>
              </a:spcBef>
            </a:pPr>
            <a:r>
              <a:rPr lang="en-US" sz="2000" dirty="0">
                <a:solidFill>
                  <a:srgbClr val="993366"/>
                </a:solidFill>
              </a:rPr>
              <a:t>Recall buoyant force = weight of fluid displaced, so this question could be rephrased “The buoyant force on a floating 20-ton boat is…” </a:t>
            </a:r>
          </a:p>
          <a:p>
            <a:pPr>
              <a:spcBef>
                <a:spcPct val="50000"/>
              </a:spcBef>
            </a:pPr>
            <a:r>
              <a:rPr lang="en-US" sz="2000" dirty="0">
                <a:solidFill>
                  <a:srgbClr val="993366"/>
                </a:solidFill>
              </a:rPr>
              <a:t>If floating, then no net force, so buoyant force  must equal weight of object.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533400" y="228600"/>
            <a:ext cx="7924800" cy="3743325"/>
          </a:xfrm>
          <a:prstGeom prst="rect">
            <a:avLst/>
          </a:prstGeom>
          <a:noFill/>
          <a:ln w="9525">
            <a:noFill/>
            <a:miter lim="800000"/>
            <a:headEnd/>
            <a:tailEnd/>
          </a:ln>
          <a:effectLst/>
        </p:spPr>
        <p:txBody>
          <a:bodyPr>
            <a:spAutoFit/>
          </a:bodyPr>
          <a:lstStyle/>
          <a:p>
            <a:pPr marL="342900" indent="-342900">
              <a:spcBef>
                <a:spcPct val="50000"/>
              </a:spcBef>
            </a:pPr>
            <a:r>
              <a:rPr lang="en-US" sz="2400"/>
              <a:t>The density of ice is about 0.9 that of water, while the density of alcohol is about 0.8 that of water. Will an ice-cube float higher or lower or the same in a mixed drink as more alcohol is added?</a:t>
            </a:r>
          </a:p>
          <a:p>
            <a:pPr marL="342900" indent="-342900">
              <a:spcBef>
                <a:spcPct val="50000"/>
              </a:spcBef>
              <a:buFontTx/>
              <a:buAutoNum type="alphaUcParenR"/>
            </a:pPr>
            <a:r>
              <a:rPr lang="en-US" sz="2400"/>
              <a:t>Higher</a:t>
            </a:r>
          </a:p>
          <a:p>
            <a:pPr marL="342900" indent="-342900">
              <a:spcBef>
                <a:spcPct val="50000"/>
              </a:spcBef>
              <a:buFontTx/>
              <a:buAutoNum type="alphaUcParenR"/>
            </a:pPr>
            <a:r>
              <a:rPr lang="en-US" sz="2400"/>
              <a:t>Lower</a:t>
            </a:r>
          </a:p>
          <a:p>
            <a:pPr marL="342900" indent="-342900">
              <a:spcBef>
                <a:spcPct val="50000"/>
              </a:spcBef>
              <a:buFontTx/>
              <a:buAutoNum type="alphaUcParenR"/>
            </a:pPr>
            <a:r>
              <a:rPr lang="en-US" sz="2400"/>
              <a:t>The same</a:t>
            </a:r>
          </a:p>
          <a:p>
            <a:pPr marL="342900" indent="-342900">
              <a:spcBef>
                <a:spcPct val="50000"/>
              </a:spcBef>
              <a:buFontTx/>
              <a:buAutoNum type="alphaUcParenR"/>
            </a:pPr>
            <a:r>
              <a:rPr lang="en-US" sz="2400"/>
              <a:t>Need more information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533400" y="228600"/>
            <a:ext cx="7924800" cy="3743325"/>
          </a:xfrm>
          <a:prstGeom prst="rect">
            <a:avLst/>
          </a:prstGeom>
          <a:noFill/>
          <a:ln w="9525">
            <a:noFill/>
            <a:miter lim="800000"/>
            <a:headEnd/>
            <a:tailEnd/>
          </a:ln>
          <a:effectLst/>
        </p:spPr>
        <p:txBody>
          <a:bodyPr>
            <a:spAutoFit/>
          </a:bodyPr>
          <a:lstStyle/>
          <a:p>
            <a:pPr marL="342900" indent="-342900">
              <a:spcBef>
                <a:spcPct val="50000"/>
              </a:spcBef>
            </a:pPr>
            <a:r>
              <a:rPr lang="en-US" sz="2400"/>
              <a:t>The density of ice is about 0.9 that of water, while the density of alcohol is about 0.8 that of water. Will an ice-cube float higher or lower or the same in a mixed drink as more alcohol is added?</a:t>
            </a:r>
          </a:p>
          <a:p>
            <a:pPr marL="342900" indent="-342900">
              <a:spcBef>
                <a:spcPct val="50000"/>
              </a:spcBef>
              <a:buFontTx/>
              <a:buAutoNum type="alphaUcParenR"/>
            </a:pPr>
            <a:r>
              <a:rPr lang="en-US" sz="2400"/>
              <a:t>Higher</a:t>
            </a:r>
          </a:p>
          <a:p>
            <a:pPr marL="342900" indent="-342900">
              <a:spcBef>
                <a:spcPct val="50000"/>
              </a:spcBef>
              <a:buFontTx/>
              <a:buAutoNum type="alphaUcParenR"/>
            </a:pPr>
            <a:r>
              <a:rPr lang="en-US" sz="2400"/>
              <a:t>Lower</a:t>
            </a:r>
          </a:p>
          <a:p>
            <a:pPr marL="342900" indent="-342900">
              <a:spcBef>
                <a:spcPct val="50000"/>
              </a:spcBef>
              <a:buFontTx/>
              <a:buAutoNum type="alphaUcParenR"/>
            </a:pPr>
            <a:r>
              <a:rPr lang="en-US" sz="2400"/>
              <a:t>The same</a:t>
            </a:r>
          </a:p>
          <a:p>
            <a:pPr marL="342900" indent="-342900">
              <a:spcBef>
                <a:spcPct val="50000"/>
              </a:spcBef>
              <a:buFontTx/>
              <a:buAutoNum type="alphaUcParenR"/>
            </a:pPr>
            <a:r>
              <a:rPr lang="en-US" sz="2400"/>
              <a:t>Need more information </a:t>
            </a:r>
          </a:p>
        </p:txBody>
      </p:sp>
      <p:sp>
        <p:nvSpPr>
          <p:cNvPr id="10245" name="Text Box 5"/>
          <p:cNvSpPr txBox="1">
            <a:spLocks noChangeArrowheads="1"/>
          </p:cNvSpPr>
          <p:nvPr/>
        </p:nvSpPr>
        <p:spPr bwMode="auto">
          <a:xfrm>
            <a:off x="0" y="4154488"/>
            <a:ext cx="9144000" cy="2733675"/>
          </a:xfrm>
          <a:prstGeom prst="rect">
            <a:avLst/>
          </a:prstGeom>
          <a:noFill/>
          <a:ln w="9525">
            <a:noFill/>
            <a:miter lim="800000"/>
            <a:headEnd/>
            <a:tailEnd/>
          </a:ln>
          <a:effectLst/>
        </p:spPr>
        <p:txBody>
          <a:bodyPr>
            <a:spAutoFit/>
          </a:bodyPr>
          <a:lstStyle/>
          <a:p>
            <a:pPr>
              <a:spcBef>
                <a:spcPct val="50000"/>
              </a:spcBef>
            </a:pPr>
            <a:r>
              <a:rPr lang="en-US" sz="2000" b="1" dirty="0">
                <a:solidFill>
                  <a:srgbClr val="990099"/>
                </a:solidFill>
              </a:rPr>
              <a:t>Answer: B, Lower</a:t>
            </a:r>
          </a:p>
          <a:p>
            <a:pPr>
              <a:spcBef>
                <a:spcPct val="50000"/>
              </a:spcBef>
            </a:pPr>
            <a:r>
              <a:rPr lang="en-US" dirty="0">
                <a:solidFill>
                  <a:srgbClr val="990099"/>
                </a:solidFill>
              </a:rPr>
              <a:t>In water, an ice-cube floats on the surface since its density is less than that of water. It displaces less water than its volume, since its weight is less than its volume of water, and weight of the water displaced is equal to the buoyant force. </a:t>
            </a:r>
          </a:p>
          <a:p>
            <a:pPr>
              <a:spcBef>
                <a:spcPct val="50000"/>
              </a:spcBef>
            </a:pPr>
            <a:r>
              <a:rPr lang="en-US" dirty="0">
                <a:solidFill>
                  <a:srgbClr val="990099"/>
                </a:solidFill>
              </a:rPr>
              <a:t>Now adding alcohol means that the mixed drink density becomes less; therefore, to balance the same weight of the </a:t>
            </a:r>
            <a:r>
              <a:rPr lang="en-US" dirty="0" err="1">
                <a:solidFill>
                  <a:srgbClr val="990099"/>
                </a:solidFill>
              </a:rPr>
              <a:t>icecube</a:t>
            </a:r>
            <a:r>
              <a:rPr lang="en-US" dirty="0">
                <a:solidFill>
                  <a:srgbClr val="990099"/>
                </a:solidFill>
              </a:rPr>
              <a:t> requires more of it. i.e. the </a:t>
            </a:r>
            <a:r>
              <a:rPr lang="en-US" dirty="0" err="1">
                <a:solidFill>
                  <a:srgbClr val="990099"/>
                </a:solidFill>
              </a:rPr>
              <a:t>icecube</a:t>
            </a:r>
            <a:r>
              <a:rPr lang="en-US" dirty="0">
                <a:solidFill>
                  <a:srgbClr val="990099"/>
                </a:solidFill>
              </a:rPr>
              <a:t> will float lower in </a:t>
            </a:r>
            <a:r>
              <a:rPr lang="en-US" dirty="0" smtClean="0">
                <a:solidFill>
                  <a:srgbClr val="990099"/>
                </a:solidFill>
              </a:rPr>
              <a:t>the drink with more alcohol. </a:t>
            </a:r>
            <a:endParaRPr lang="en-US" dirty="0">
              <a:solidFill>
                <a:srgbClr val="990099"/>
              </a:solidFill>
            </a:endParaRPr>
          </a:p>
          <a:p>
            <a:pPr>
              <a:spcBef>
                <a:spcPct val="50000"/>
              </a:spcBef>
            </a:pPr>
            <a:r>
              <a:rPr lang="en-US" dirty="0">
                <a:solidFill>
                  <a:srgbClr val="990099"/>
                </a:solidFill>
              </a:rPr>
              <a:t>In fact, in pure alcohol, ice-cubes will sink to the bottom!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0" y="142875"/>
            <a:ext cx="9067800" cy="4473575"/>
          </a:xfrm>
          <a:prstGeom prst="rect">
            <a:avLst/>
          </a:prstGeom>
          <a:noFill/>
          <a:ln w="9525">
            <a:noFill/>
            <a:miter lim="800000"/>
            <a:headEnd/>
            <a:tailEnd/>
          </a:ln>
          <a:effectLst/>
        </p:spPr>
        <p:txBody>
          <a:bodyPr anchor="ctr">
            <a:spAutoFit/>
          </a:bodyPr>
          <a:lstStyle/>
          <a:p>
            <a:pPr algn="ctr"/>
            <a:r>
              <a:rPr lang="en-US" sz="2400"/>
              <a:t>The ratio of output force to input force of a hydraulic press will be equal to the ratio of the output and input piston </a:t>
            </a:r>
          </a:p>
          <a:p>
            <a:pPr algn="ctr"/>
            <a:endParaRPr lang="en-US" sz="2400"/>
          </a:p>
          <a:p>
            <a:pPr algn="ctr"/>
            <a:r>
              <a:rPr lang="en-US" sz="2400"/>
              <a:t>A) areas. </a:t>
            </a:r>
          </a:p>
          <a:p>
            <a:pPr algn="ctr"/>
            <a:endParaRPr lang="en-US" sz="2400"/>
          </a:p>
          <a:p>
            <a:pPr algn="ctr"/>
            <a:r>
              <a:rPr lang="en-US" sz="2400"/>
              <a:t>B) diameters. </a:t>
            </a:r>
          </a:p>
          <a:p>
            <a:pPr algn="ctr"/>
            <a:endParaRPr lang="en-US" sz="2400"/>
          </a:p>
          <a:p>
            <a:pPr algn="ctr"/>
            <a:r>
              <a:rPr lang="en-US" sz="2400"/>
              <a:t>C) radii. </a:t>
            </a:r>
          </a:p>
          <a:p>
            <a:pPr algn="ctr"/>
            <a:endParaRPr lang="en-US" sz="2400"/>
          </a:p>
          <a:p>
            <a:pPr algn="ctr"/>
            <a:r>
              <a:rPr lang="en-US" sz="2400"/>
              <a:t>D) all of these</a:t>
            </a:r>
          </a:p>
          <a:p>
            <a:pPr algn="ctr"/>
            <a:r>
              <a:rPr lang="en-US" sz="2400"/>
              <a:t> </a:t>
            </a:r>
          </a:p>
          <a:p>
            <a:pPr algn="ctr"/>
            <a:r>
              <a:rPr lang="en-US" sz="2400"/>
              <a:t>E) none of these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0" y="142875"/>
            <a:ext cx="9067800" cy="4473575"/>
          </a:xfrm>
          <a:prstGeom prst="rect">
            <a:avLst/>
          </a:prstGeom>
          <a:noFill/>
          <a:ln w="9525">
            <a:noFill/>
            <a:miter lim="800000"/>
            <a:headEnd/>
            <a:tailEnd/>
          </a:ln>
          <a:effectLst/>
        </p:spPr>
        <p:txBody>
          <a:bodyPr anchor="ctr">
            <a:spAutoFit/>
          </a:bodyPr>
          <a:lstStyle/>
          <a:p>
            <a:pPr algn="ctr"/>
            <a:r>
              <a:rPr lang="en-US" sz="2400"/>
              <a:t>The ratio of output force to input force of a hydraulic press will be equal to the ratio of the output and input piston </a:t>
            </a:r>
          </a:p>
          <a:p>
            <a:pPr algn="ctr"/>
            <a:endParaRPr lang="en-US" sz="2400"/>
          </a:p>
          <a:p>
            <a:pPr algn="ctr"/>
            <a:r>
              <a:rPr lang="en-US" sz="2400"/>
              <a:t>A) areas. </a:t>
            </a:r>
          </a:p>
          <a:p>
            <a:pPr algn="ctr"/>
            <a:endParaRPr lang="en-US" sz="2400"/>
          </a:p>
          <a:p>
            <a:pPr algn="ctr"/>
            <a:r>
              <a:rPr lang="en-US" sz="2400"/>
              <a:t>B) diameters. </a:t>
            </a:r>
          </a:p>
          <a:p>
            <a:pPr algn="ctr"/>
            <a:endParaRPr lang="en-US" sz="2400"/>
          </a:p>
          <a:p>
            <a:pPr algn="ctr"/>
            <a:r>
              <a:rPr lang="en-US" sz="2400"/>
              <a:t>C) radii. </a:t>
            </a:r>
          </a:p>
          <a:p>
            <a:pPr algn="ctr"/>
            <a:endParaRPr lang="en-US" sz="2400"/>
          </a:p>
          <a:p>
            <a:pPr algn="ctr"/>
            <a:r>
              <a:rPr lang="en-US" sz="2400"/>
              <a:t>D) all of these</a:t>
            </a:r>
          </a:p>
          <a:p>
            <a:pPr algn="ctr"/>
            <a:r>
              <a:rPr lang="en-US" sz="2400"/>
              <a:t> </a:t>
            </a:r>
          </a:p>
          <a:p>
            <a:pPr algn="ctr"/>
            <a:r>
              <a:rPr lang="en-US" sz="2400"/>
              <a:t>E) none of these </a:t>
            </a:r>
          </a:p>
        </p:txBody>
      </p:sp>
      <p:sp>
        <p:nvSpPr>
          <p:cNvPr id="17413" name="Text Box 5"/>
          <p:cNvSpPr txBox="1">
            <a:spLocks noChangeArrowheads="1"/>
          </p:cNvSpPr>
          <p:nvPr/>
        </p:nvSpPr>
        <p:spPr bwMode="auto">
          <a:xfrm>
            <a:off x="381000" y="4800600"/>
            <a:ext cx="8229600" cy="14636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A</a:t>
            </a:r>
          </a:p>
          <a:p>
            <a:pPr>
              <a:spcBef>
                <a:spcPct val="50000"/>
              </a:spcBef>
            </a:pPr>
            <a:r>
              <a:rPr lang="en-US" sz="2000" dirty="0">
                <a:solidFill>
                  <a:srgbClr val="993366"/>
                </a:solidFill>
              </a:rPr>
              <a:t>Pascal’s principle says that pressure is transmitted undiminished. Since pressure = force per unit area, then ratio of forces scales as ratio of the areas.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381000" y="533400"/>
            <a:ext cx="8001000" cy="3013075"/>
          </a:xfrm>
          <a:prstGeom prst="rect">
            <a:avLst/>
          </a:prstGeom>
          <a:noFill/>
          <a:ln w="9525">
            <a:noFill/>
            <a:miter lim="800000"/>
            <a:headEnd/>
            <a:tailEnd/>
          </a:ln>
          <a:effectLst/>
        </p:spPr>
        <p:txBody>
          <a:bodyPr anchor="ctr">
            <a:spAutoFit/>
          </a:bodyPr>
          <a:lstStyle/>
          <a:p>
            <a:r>
              <a:rPr lang="en-US" sz="2400"/>
              <a:t>When you put a stick in water and remove it, the stick is wet. When you put a stick in mercury and remove it, the stick is dry. The reason for this is that adhesive forces are greater </a:t>
            </a:r>
          </a:p>
          <a:p>
            <a:endParaRPr lang="en-US" sz="2400"/>
          </a:p>
          <a:p>
            <a:r>
              <a:rPr lang="en-US" sz="2400"/>
              <a:t>A) between the stick and mercury. </a:t>
            </a:r>
          </a:p>
          <a:p>
            <a:r>
              <a:rPr lang="en-US" sz="2400"/>
              <a:t>B) between the mercury and the water. </a:t>
            </a:r>
          </a:p>
          <a:p>
            <a:r>
              <a:rPr lang="en-US" sz="2400"/>
              <a:t>C) between stick and water.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381000" y="533400"/>
            <a:ext cx="8001000" cy="3013075"/>
          </a:xfrm>
          <a:prstGeom prst="rect">
            <a:avLst/>
          </a:prstGeom>
          <a:noFill/>
          <a:ln w="9525">
            <a:noFill/>
            <a:miter lim="800000"/>
            <a:headEnd/>
            <a:tailEnd/>
          </a:ln>
          <a:effectLst/>
        </p:spPr>
        <p:txBody>
          <a:bodyPr anchor="ctr">
            <a:spAutoFit/>
          </a:bodyPr>
          <a:lstStyle/>
          <a:p>
            <a:r>
              <a:rPr lang="en-US" sz="2400"/>
              <a:t>When you put a stick in water and remove it, the stick is wet. When you put a stick in mercury and remove it, the stick is dry. The reason for this is that adhesive forces are greater </a:t>
            </a:r>
          </a:p>
          <a:p>
            <a:endParaRPr lang="en-US" sz="2400"/>
          </a:p>
          <a:p>
            <a:r>
              <a:rPr lang="en-US" sz="2400"/>
              <a:t>A) between the stick and mercury. </a:t>
            </a:r>
          </a:p>
          <a:p>
            <a:r>
              <a:rPr lang="en-US" sz="2400"/>
              <a:t>B) between the mercury and the water. </a:t>
            </a:r>
          </a:p>
          <a:p>
            <a:r>
              <a:rPr lang="en-US" sz="2400"/>
              <a:t>C) between stick and water. </a:t>
            </a:r>
          </a:p>
        </p:txBody>
      </p:sp>
      <p:sp>
        <p:nvSpPr>
          <p:cNvPr id="62469" name="Text Box 5"/>
          <p:cNvSpPr txBox="1">
            <a:spLocks noChangeArrowheads="1"/>
          </p:cNvSpPr>
          <p:nvPr/>
        </p:nvSpPr>
        <p:spPr bwMode="auto">
          <a:xfrm>
            <a:off x="381000" y="4191000"/>
            <a:ext cx="8229600" cy="228282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Adhesive forces are attractive forces between different types of molecules (</a:t>
            </a:r>
            <a:r>
              <a:rPr lang="en-US" sz="2400" dirty="0" err="1">
                <a:solidFill>
                  <a:srgbClr val="993366"/>
                </a:solidFill>
              </a:rPr>
              <a:t>eg</a:t>
            </a:r>
            <a:r>
              <a:rPr lang="en-US" sz="2400" dirty="0">
                <a:solidFill>
                  <a:srgbClr val="993366"/>
                </a:solidFill>
              </a:rPr>
              <a:t> fluid and stick)</a:t>
            </a:r>
          </a:p>
          <a:p>
            <a:pPr>
              <a:spcBef>
                <a:spcPct val="50000"/>
              </a:spcBef>
            </a:pPr>
            <a:r>
              <a:rPr lang="en-US" sz="2400" dirty="0">
                <a:solidFill>
                  <a:srgbClr val="993366"/>
                </a:solidFill>
              </a:rPr>
              <a:t>Note: cohesive forces are attractive forces between like molecules – and give rise to surface tension…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342900" y="265113"/>
            <a:ext cx="8389938" cy="4108450"/>
          </a:xfrm>
          <a:prstGeom prst="rect">
            <a:avLst/>
          </a:prstGeom>
          <a:noFill/>
          <a:ln w="9525">
            <a:noFill/>
            <a:miter lim="800000"/>
            <a:headEnd/>
            <a:tailEnd/>
          </a:ln>
          <a:effectLst/>
        </p:spPr>
        <p:txBody>
          <a:bodyPr wrap="none" anchor="ctr">
            <a:spAutoFit/>
          </a:bodyPr>
          <a:lstStyle/>
          <a:p>
            <a:pPr algn="ctr"/>
            <a:r>
              <a:rPr lang="en-US" sz="2400"/>
              <a:t>As a balloon rises higher and higher into the atmosphere, its </a:t>
            </a:r>
          </a:p>
          <a:p>
            <a:pPr algn="ctr"/>
            <a:endParaRPr lang="en-US" sz="2400"/>
          </a:p>
          <a:p>
            <a:pPr algn="ctr"/>
            <a:r>
              <a:rPr lang="en-US" sz="2400"/>
              <a:t>A) volume decreases. </a:t>
            </a:r>
          </a:p>
          <a:p>
            <a:pPr algn="ctr"/>
            <a:endParaRPr lang="en-US" sz="2400"/>
          </a:p>
          <a:p>
            <a:pPr algn="ctr"/>
            <a:r>
              <a:rPr lang="en-US" sz="2400"/>
              <a:t>B) mass decreases. </a:t>
            </a:r>
          </a:p>
          <a:p>
            <a:pPr algn="ctr"/>
            <a:endParaRPr lang="en-US" sz="2400"/>
          </a:p>
          <a:p>
            <a:pPr algn="ctr"/>
            <a:r>
              <a:rPr lang="en-US" sz="2400"/>
              <a:t>C) weight increases. </a:t>
            </a:r>
          </a:p>
          <a:p>
            <a:pPr algn="ctr"/>
            <a:endParaRPr lang="en-US" sz="2400"/>
          </a:p>
          <a:p>
            <a:pPr algn="ctr"/>
            <a:r>
              <a:rPr lang="en-US" sz="2400"/>
              <a:t>D) density increases. </a:t>
            </a:r>
          </a:p>
          <a:p>
            <a:pPr algn="ctr"/>
            <a:endParaRPr lang="en-US" sz="2400"/>
          </a:p>
          <a:p>
            <a:pPr algn="ctr"/>
            <a:r>
              <a:rPr lang="en-US" sz="2400"/>
              <a:t>E) none of these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342900" y="265113"/>
            <a:ext cx="8389938" cy="4108450"/>
          </a:xfrm>
          <a:prstGeom prst="rect">
            <a:avLst/>
          </a:prstGeom>
          <a:noFill/>
          <a:ln w="9525">
            <a:noFill/>
            <a:miter lim="800000"/>
            <a:headEnd/>
            <a:tailEnd/>
          </a:ln>
          <a:effectLst/>
        </p:spPr>
        <p:txBody>
          <a:bodyPr wrap="none" anchor="ctr">
            <a:spAutoFit/>
          </a:bodyPr>
          <a:lstStyle/>
          <a:p>
            <a:pPr algn="ctr"/>
            <a:r>
              <a:rPr lang="en-US" sz="2400"/>
              <a:t>As a balloon rises higher and higher into the atmosphere, its </a:t>
            </a:r>
          </a:p>
          <a:p>
            <a:pPr algn="ctr"/>
            <a:endParaRPr lang="en-US" sz="2400"/>
          </a:p>
          <a:p>
            <a:pPr algn="ctr"/>
            <a:r>
              <a:rPr lang="en-US" sz="2400"/>
              <a:t>A) volume decreases. </a:t>
            </a:r>
          </a:p>
          <a:p>
            <a:pPr algn="ctr"/>
            <a:endParaRPr lang="en-US" sz="2400"/>
          </a:p>
          <a:p>
            <a:pPr algn="ctr"/>
            <a:r>
              <a:rPr lang="en-US" sz="2400"/>
              <a:t>B) mass decreases. </a:t>
            </a:r>
          </a:p>
          <a:p>
            <a:pPr algn="ctr"/>
            <a:endParaRPr lang="en-US" sz="2400"/>
          </a:p>
          <a:p>
            <a:pPr algn="ctr"/>
            <a:r>
              <a:rPr lang="en-US" sz="2400"/>
              <a:t>C) weight increases. </a:t>
            </a:r>
          </a:p>
          <a:p>
            <a:pPr algn="ctr"/>
            <a:endParaRPr lang="en-US" sz="2400"/>
          </a:p>
          <a:p>
            <a:pPr algn="ctr"/>
            <a:r>
              <a:rPr lang="en-US" sz="2400"/>
              <a:t>D) density increases. </a:t>
            </a:r>
          </a:p>
          <a:p>
            <a:pPr algn="ctr"/>
            <a:endParaRPr lang="en-US" sz="2400"/>
          </a:p>
          <a:p>
            <a:pPr algn="ctr"/>
            <a:r>
              <a:rPr lang="en-US" sz="2400"/>
              <a:t>E) none of these </a:t>
            </a:r>
          </a:p>
        </p:txBody>
      </p:sp>
      <p:sp>
        <p:nvSpPr>
          <p:cNvPr id="18437" name="Text Box 5"/>
          <p:cNvSpPr txBox="1">
            <a:spLocks noChangeArrowheads="1"/>
          </p:cNvSpPr>
          <p:nvPr/>
        </p:nvSpPr>
        <p:spPr bwMode="auto">
          <a:xfrm>
            <a:off x="609600" y="4419600"/>
            <a:ext cx="8001000" cy="25304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E</a:t>
            </a:r>
          </a:p>
          <a:p>
            <a:pPr>
              <a:spcBef>
                <a:spcPct val="50000"/>
              </a:spcBef>
            </a:pPr>
            <a:r>
              <a:rPr lang="en-US" sz="2000" dirty="0">
                <a:solidFill>
                  <a:srgbClr val="993366"/>
                </a:solidFill>
              </a:rPr>
              <a:t>As it rises, it experiences less atmospheric pressure, so it tends to expand (volume increases), if not rigid. Mass doesn’t change, and weight doesn’t change much </a:t>
            </a:r>
            <a:r>
              <a:rPr lang="en-US" sz="1600" dirty="0">
                <a:solidFill>
                  <a:srgbClr val="993366"/>
                </a:solidFill>
              </a:rPr>
              <a:t>(if anything, it decreases as g decreases a little bit).</a:t>
            </a:r>
            <a:r>
              <a:rPr lang="en-US" sz="2000" dirty="0">
                <a:solidFill>
                  <a:srgbClr val="993366"/>
                </a:solidFill>
              </a:rPr>
              <a:t> Since same mass, but increased volume, then density = mass/volume, is decreased. </a:t>
            </a:r>
          </a:p>
          <a:p>
            <a:pPr>
              <a:spcBef>
                <a:spcPct val="50000"/>
              </a:spcBef>
            </a:pPr>
            <a:endParaRPr lang="en-US" sz="2000" dirty="0">
              <a:solidFill>
                <a:srgbClr val="9933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57200" y="381000"/>
            <a:ext cx="8305800" cy="3378200"/>
          </a:xfrm>
          <a:prstGeom prst="rect">
            <a:avLst/>
          </a:prstGeom>
          <a:noFill/>
          <a:ln w="9525">
            <a:noFill/>
            <a:miter lim="800000"/>
            <a:headEnd/>
            <a:tailEnd/>
          </a:ln>
        </p:spPr>
        <p:txBody>
          <a:bodyPr>
            <a:spAutoFit/>
          </a:bodyPr>
          <a:lstStyle/>
          <a:p>
            <a:pPr marL="342900" indent="-342900">
              <a:spcBef>
                <a:spcPct val="50000"/>
              </a:spcBef>
            </a:pPr>
            <a:r>
              <a:rPr lang="en-US" sz="2400"/>
              <a:t>Consider three heavy objects A, B, and C, that are placed in a line. The mass of A is twice that of C. If B is placed exactly halfway between A and C, it will</a:t>
            </a:r>
          </a:p>
          <a:p>
            <a:pPr marL="342900" indent="-342900">
              <a:spcBef>
                <a:spcPct val="50000"/>
              </a:spcBef>
              <a:buFontTx/>
              <a:buAutoNum type="arabicParenR"/>
            </a:pPr>
            <a:r>
              <a:rPr lang="en-US" sz="2400"/>
              <a:t>accelerate toward A</a:t>
            </a:r>
          </a:p>
          <a:p>
            <a:pPr marL="342900" indent="-342900">
              <a:spcBef>
                <a:spcPct val="50000"/>
              </a:spcBef>
              <a:buFontTx/>
              <a:buAutoNum type="arabicParenR"/>
            </a:pPr>
            <a:r>
              <a:rPr lang="en-US" sz="2400"/>
              <a:t>accelerate toward C</a:t>
            </a:r>
          </a:p>
          <a:p>
            <a:pPr marL="342900" indent="-342900">
              <a:spcBef>
                <a:spcPct val="50000"/>
              </a:spcBef>
              <a:buFontTx/>
              <a:buAutoNum type="arabicParenR"/>
            </a:pPr>
            <a:r>
              <a:rPr lang="en-US" sz="2400"/>
              <a:t>Not accelerate at all</a:t>
            </a:r>
          </a:p>
          <a:p>
            <a:pPr marL="342900" indent="-342900">
              <a:spcBef>
                <a:spcPct val="50000"/>
              </a:spcBef>
              <a:buFontTx/>
              <a:buAutoNum type="arabicParenR"/>
            </a:pPr>
            <a:r>
              <a:rPr lang="en-US" sz="2400"/>
              <a:t>Oscillate between A and C</a:t>
            </a:r>
          </a:p>
        </p:txBody>
      </p:sp>
    </p:spTree>
    <p:extLst>
      <p:ext uri="{BB962C8B-B14F-4D97-AF65-F5344CB8AC3E}">
        <p14:creationId xmlns:p14="http://schemas.microsoft.com/office/powerpoint/2010/main" val="7562525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533400"/>
            <a:ext cx="838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Which of the following is true?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A)The density of a large body of liquid (e.g. ocean) remains about constant throughout its volume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 The density of a large body of gas (e.g. our atmosphere) remains about constant throughout.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C) The pressure in the ocean remains about constant throughout its volume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Arial" pitchFamily="34" charset="0"/>
                <a:ea typeface="Times New Roman" pitchFamily="18"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The pressure in the atmosphere remains about constant throughout.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E) None of the above is true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533400"/>
            <a:ext cx="8382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Which of the following is true?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smtClean="0">
                <a:ln>
                  <a:noFill/>
                </a:ln>
                <a:solidFill>
                  <a:schemeClr val="tx1"/>
                </a:solidFill>
                <a:effectLst/>
                <a:latin typeface="Arial" pitchFamily="34" charset="0"/>
                <a:ea typeface="Times New Roman" pitchFamily="18" charset="0"/>
              </a:rPr>
              <a:t>A) The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density of a large body of liquid (e.g. ocean) remains about constant throughout its volume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 The density of a large body of gas (e.g. our atmosphere) remains about constant throughout.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C) The pressure in the ocean remains about constant throughout its volume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Arial" pitchFamily="34" charset="0"/>
                <a:ea typeface="Times New Roman" pitchFamily="18"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The pressure in the atmosphere remains about constant throughout.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rPr>
              <a:t>E) None of the above is true</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609600" y="5029200"/>
            <a:ext cx="8229600" cy="1477328"/>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Liquids are mostly incompressible, so their density remains about the same throughout. The pressure in a liquid increases with depth. Gases can be compressed and both the atmospheric density and pressure varies greatly throughout the atmosphere.</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457200" y="457200"/>
            <a:ext cx="8229600" cy="2647950"/>
          </a:xfrm>
          <a:prstGeom prst="rect">
            <a:avLst/>
          </a:prstGeom>
          <a:noFill/>
          <a:ln w="9525">
            <a:noFill/>
            <a:miter lim="800000"/>
            <a:headEnd/>
            <a:tailEnd/>
          </a:ln>
          <a:effectLst/>
        </p:spPr>
        <p:txBody>
          <a:bodyPr>
            <a:spAutoFit/>
          </a:bodyPr>
          <a:lstStyle/>
          <a:p>
            <a:pPr marL="342900" indent="-342900"/>
            <a:r>
              <a:rPr lang="en-US" sz="2400"/>
              <a:t>In drinking through a straw, we make use of </a:t>
            </a:r>
          </a:p>
          <a:p>
            <a:pPr marL="342900" indent="-342900"/>
            <a:endParaRPr lang="en-US" sz="2400"/>
          </a:p>
          <a:p>
            <a:pPr marL="342900" indent="-342900">
              <a:buFontTx/>
              <a:buAutoNum type="alphaUcParenR"/>
            </a:pPr>
            <a:r>
              <a:rPr lang="en-US" sz="2400"/>
              <a:t>atmospheric pressure. 				</a:t>
            </a:r>
          </a:p>
          <a:p>
            <a:pPr marL="342900" indent="-342900"/>
            <a:r>
              <a:rPr lang="en-US" sz="2400"/>
              <a:t>B) capillary action. </a:t>
            </a:r>
          </a:p>
          <a:p>
            <a:pPr marL="342900" indent="-342900"/>
            <a:r>
              <a:rPr lang="en-US" sz="2400"/>
              <a:t>C) surface tension. 					</a:t>
            </a:r>
          </a:p>
          <a:p>
            <a:pPr marL="342900" indent="-342900"/>
            <a:r>
              <a:rPr lang="en-US" sz="2400"/>
              <a:t>D) Bernoulli's principle. </a:t>
            </a:r>
          </a:p>
          <a:p>
            <a:pPr marL="342900" indent="-342900"/>
            <a:r>
              <a:rPr lang="en-US" sz="2400"/>
              <a:t>E) none of these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457200" y="457200"/>
            <a:ext cx="8229600" cy="2647950"/>
          </a:xfrm>
          <a:prstGeom prst="rect">
            <a:avLst/>
          </a:prstGeom>
          <a:noFill/>
          <a:ln w="9525">
            <a:noFill/>
            <a:miter lim="800000"/>
            <a:headEnd/>
            <a:tailEnd/>
          </a:ln>
          <a:effectLst/>
        </p:spPr>
        <p:txBody>
          <a:bodyPr>
            <a:spAutoFit/>
          </a:bodyPr>
          <a:lstStyle/>
          <a:p>
            <a:pPr marL="342900" indent="-342900"/>
            <a:r>
              <a:rPr lang="en-US" sz="2400"/>
              <a:t>In drinking through a straw, we make use of </a:t>
            </a:r>
          </a:p>
          <a:p>
            <a:pPr marL="342900" indent="-342900"/>
            <a:endParaRPr lang="en-US" sz="2400"/>
          </a:p>
          <a:p>
            <a:pPr marL="342900" indent="-342900">
              <a:buFontTx/>
              <a:buAutoNum type="alphaUcParenR"/>
            </a:pPr>
            <a:r>
              <a:rPr lang="en-US" sz="2400"/>
              <a:t>atmospheric pressure. 				</a:t>
            </a:r>
          </a:p>
          <a:p>
            <a:pPr marL="342900" indent="-342900"/>
            <a:r>
              <a:rPr lang="en-US" sz="2400"/>
              <a:t>B) capillary action. </a:t>
            </a:r>
          </a:p>
          <a:p>
            <a:pPr marL="342900" indent="-342900"/>
            <a:r>
              <a:rPr lang="en-US" sz="2400"/>
              <a:t>C) surface tension. 					</a:t>
            </a:r>
          </a:p>
          <a:p>
            <a:pPr marL="342900" indent="-342900"/>
            <a:r>
              <a:rPr lang="en-US" sz="2400"/>
              <a:t>D) Bernoulli's principle. </a:t>
            </a:r>
          </a:p>
          <a:p>
            <a:pPr marL="342900" indent="-342900"/>
            <a:r>
              <a:rPr lang="en-US" sz="2400"/>
              <a:t>E) none of these </a:t>
            </a:r>
          </a:p>
        </p:txBody>
      </p:sp>
      <p:sp>
        <p:nvSpPr>
          <p:cNvPr id="63493" name="Text Box 5"/>
          <p:cNvSpPr txBox="1">
            <a:spLocks noChangeArrowheads="1"/>
          </p:cNvSpPr>
          <p:nvPr/>
        </p:nvSpPr>
        <p:spPr bwMode="auto">
          <a:xfrm>
            <a:off x="609600" y="3657600"/>
            <a:ext cx="8229600" cy="301307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Recall, the drink is pushed up the straw by the pressure difference between the atmospheric pressure pushing down on the liquid, and the very small pressure caused by your sucking the air out of your mouth…</a:t>
            </a:r>
          </a:p>
          <a:p>
            <a:pPr>
              <a:spcBef>
                <a:spcPct val="50000"/>
              </a:spcBef>
            </a:pPr>
            <a:r>
              <a:rPr lang="en-US" sz="2400" dirty="0" err="1">
                <a:solidFill>
                  <a:srgbClr val="993366"/>
                </a:solidFill>
              </a:rPr>
              <a:t>Eg</a:t>
            </a:r>
            <a:r>
              <a:rPr lang="en-US" sz="2400" dirty="0">
                <a:solidFill>
                  <a:srgbClr val="993366"/>
                </a:solidFill>
              </a:rPr>
              <a:t>, can’t drink using a straw on the moon, since almost zero atmospheric pressure there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1352550" y="660400"/>
            <a:ext cx="5810250" cy="3378200"/>
          </a:xfrm>
          <a:prstGeom prst="rect">
            <a:avLst/>
          </a:prstGeom>
          <a:noFill/>
          <a:ln w="9525">
            <a:noFill/>
            <a:miter lim="800000"/>
            <a:headEnd/>
            <a:tailEnd/>
          </a:ln>
          <a:effectLst/>
        </p:spPr>
        <p:txBody>
          <a:bodyPr wrap="none" anchor="ctr">
            <a:spAutoFit/>
          </a:bodyPr>
          <a:lstStyle/>
          <a:p>
            <a:pPr marL="342900" indent="-342900" algn="ctr"/>
            <a:r>
              <a:rPr lang="en-US" sz="2400"/>
              <a:t>A suction cup sticks to a wall. It is </a:t>
            </a:r>
          </a:p>
          <a:p>
            <a:pPr marL="342900" indent="-342900" algn="ctr"/>
            <a:endParaRPr lang="en-US" sz="2400"/>
          </a:p>
          <a:p>
            <a:pPr marL="342900" indent="-342900" algn="ctr">
              <a:buFontTx/>
              <a:buAutoNum type="alphaUcParenR"/>
            </a:pPr>
            <a:r>
              <a:rPr lang="en-US" sz="2400"/>
              <a:t>pulled to the wall by the vacuum. </a:t>
            </a:r>
          </a:p>
          <a:p>
            <a:pPr marL="342900" indent="-342900" algn="ctr"/>
            <a:endParaRPr lang="en-US" sz="2400"/>
          </a:p>
          <a:p>
            <a:pPr marL="342900" indent="-342900" algn="ctr"/>
            <a:r>
              <a:rPr lang="en-US" sz="2400"/>
              <a:t>B) pushed to the wall by the atmosphere. </a:t>
            </a:r>
          </a:p>
          <a:p>
            <a:pPr marL="342900" indent="-342900" algn="ctr"/>
            <a:endParaRPr lang="en-US" sz="2400"/>
          </a:p>
          <a:p>
            <a:pPr marL="342900" indent="-342900" algn="ctr"/>
            <a:r>
              <a:rPr lang="en-US" sz="2400"/>
              <a:t>C) both of these </a:t>
            </a:r>
          </a:p>
          <a:p>
            <a:pPr marL="342900" indent="-342900" algn="ctr"/>
            <a:endParaRPr lang="en-US" sz="2400"/>
          </a:p>
          <a:p>
            <a:pPr marL="342900" indent="-342900" algn="ctr"/>
            <a:r>
              <a:rPr lang="en-US" sz="2400"/>
              <a:t>D) neither of these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1352550" y="660400"/>
            <a:ext cx="5810250" cy="3378200"/>
          </a:xfrm>
          <a:prstGeom prst="rect">
            <a:avLst/>
          </a:prstGeom>
          <a:noFill/>
          <a:ln w="9525">
            <a:noFill/>
            <a:miter lim="800000"/>
            <a:headEnd/>
            <a:tailEnd/>
          </a:ln>
          <a:effectLst/>
        </p:spPr>
        <p:txBody>
          <a:bodyPr wrap="none" anchor="ctr">
            <a:spAutoFit/>
          </a:bodyPr>
          <a:lstStyle/>
          <a:p>
            <a:pPr marL="342900" indent="-342900" algn="ctr"/>
            <a:r>
              <a:rPr lang="en-US" sz="2400"/>
              <a:t>A suction cup sticks to a wall. It is </a:t>
            </a:r>
          </a:p>
          <a:p>
            <a:pPr marL="342900" indent="-342900" algn="ctr"/>
            <a:endParaRPr lang="en-US" sz="2400"/>
          </a:p>
          <a:p>
            <a:pPr marL="342900" indent="-342900" algn="ctr">
              <a:buFontTx/>
              <a:buAutoNum type="alphaUcParenR"/>
            </a:pPr>
            <a:r>
              <a:rPr lang="en-US" sz="2400"/>
              <a:t>pulled to the wall by the vacuum. </a:t>
            </a:r>
          </a:p>
          <a:p>
            <a:pPr marL="342900" indent="-342900" algn="ctr"/>
            <a:endParaRPr lang="en-US" sz="2400"/>
          </a:p>
          <a:p>
            <a:pPr marL="342900" indent="-342900" algn="ctr"/>
            <a:r>
              <a:rPr lang="en-US" sz="2400"/>
              <a:t>B) pushed to the wall by the atmosphere. </a:t>
            </a:r>
          </a:p>
          <a:p>
            <a:pPr marL="342900" indent="-342900" algn="ctr"/>
            <a:endParaRPr lang="en-US" sz="2400"/>
          </a:p>
          <a:p>
            <a:pPr marL="342900" indent="-342900" algn="ctr"/>
            <a:r>
              <a:rPr lang="en-US" sz="2400"/>
              <a:t>C) both of these </a:t>
            </a:r>
          </a:p>
          <a:p>
            <a:pPr marL="342900" indent="-342900" algn="ctr"/>
            <a:endParaRPr lang="en-US" sz="2400"/>
          </a:p>
          <a:p>
            <a:pPr marL="342900" indent="-342900" algn="ctr"/>
            <a:r>
              <a:rPr lang="en-US" sz="2400"/>
              <a:t>D) neither of these </a:t>
            </a:r>
          </a:p>
        </p:txBody>
      </p:sp>
      <p:sp>
        <p:nvSpPr>
          <p:cNvPr id="19461" name="Text Box 5"/>
          <p:cNvSpPr txBox="1">
            <a:spLocks noChangeArrowheads="1"/>
          </p:cNvSpPr>
          <p:nvPr/>
        </p:nvSpPr>
        <p:spPr bwMode="auto">
          <a:xfrm>
            <a:off x="990600" y="4495800"/>
            <a:ext cx="7620000" cy="457200"/>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720850" y="417513"/>
            <a:ext cx="5303838" cy="4108450"/>
          </a:xfrm>
          <a:prstGeom prst="rect">
            <a:avLst/>
          </a:prstGeom>
          <a:noFill/>
          <a:ln w="9525">
            <a:noFill/>
            <a:miter lim="800000"/>
            <a:headEnd/>
            <a:tailEnd/>
          </a:ln>
          <a:effectLst/>
        </p:spPr>
        <p:txBody>
          <a:bodyPr wrap="none" anchor="ctr">
            <a:spAutoFit/>
          </a:bodyPr>
          <a:lstStyle/>
          <a:p>
            <a:pPr algn="ctr"/>
            <a:r>
              <a:rPr lang="en-US" sz="2400"/>
              <a:t>In a vacuum a marshmallow becomes</a:t>
            </a:r>
          </a:p>
          <a:p>
            <a:pPr algn="ctr"/>
            <a:endParaRPr lang="en-US" sz="2400"/>
          </a:p>
          <a:p>
            <a:pPr algn="ctr"/>
            <a:r>
              <a:rPr lang="en-US" sz="2400"/>
              <a:t>A) larger. </a:t>
            </a:r>
          </a:p>
          <a:p>
            <a:pPr algn="ctr"/>
            <a:endParaRPr lang="en-US" sz="2400"/>
          </a:p>
          <a:p>
            <a:pPr algn="ctr"/>
            <a:r>
              <a:rPr lang="en-US" sz="2400"/>
              <a:t>B) flat. </a:t>
            </a:r>
          </a:p>
          <a:p>
            <a:pPr algn="ctr"/>
            <a:endParaRPr lang="en-US" sz="2400"/>
          </a:p>
          <a:p>
            <a:pPr algn="ctr"/>
            <a:r>
              <a:rPr lang="en-US" sz="2400"/>
              <a:t>C) smaller. </a:t>
            </a:r>
          </a:p>
          <a:p>
            <a:pPr algn="ctr"/>
            <a:endParaRPr lang="en-US" sz="2400"/>
          </a:p>
          <a:p>
            <a:pPr algn="ctr"/>
            <a:r>
              <a:rPr lang="en-US" sz="2400"/>
              <a:t>D) a hollow shell. </a:t>
            </a:r>
          </a:p>
          <a:p>
            <a:pPr algn="ctr"/>
            <a:endParaRPr lang="en-US" sz="2400"/>
          </a:p>
          <a:p>
            <a:pPr algn="ctr"/>
            <a:r>
              <a:rPr lang="en-US" sz="2400"/>
              <a:t>E) none of the above choices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720850" y="417513"/>
            <a:ext cx="5303838" cy="4108450"/>
          </a:xfrm>
          <a:prstGeom prst="rect">
            <a:avLst/>
          </a:prstGeom>
          <a:noFill/>
          <a:ln w="9525">
            <a:noFill/>
            <a:miter lim="800000"/>
            <a:headEnd/>
            <a:tailEnd/>
          </a:ln>
          <a:effectLst/>
        </p:spPr>
        <p:txBody>
          <a:bodyPr wrap="none" anchor="ctr">
            <a:spAutoFit/>
          </a:bodyPr>
          <a:lstStyle/>
          <a:p>
            <a:pPr algn="ctr"/>
            <a:r>
              <a:rPr lang="en-US" sz="2400"/>
              <a:t>In a vacuum a marshmallow becomes</a:t>
            </a:r>
          </a:p>
          <a:p>
            <a:pPr algn="ctr"/>
            <a:endParaRPr lang="en-US" sz="2400"/>
          </a:p>
          <a:p>
            <a:pPr algn="ctr"/>
            <a:r>
              <a:rPr lang="en-US" sz="2400"/>
              <a:t>A) larger. </a:t>
            </a:r>
          </a:p>
          <a:p>
            <a:pPr algn="ctr"/>
            <a:endParaRPr lang="en-US" sz="2400"/>
          </a:p>
          <a:p>
            <a:pPr algn="ctr"/>
            <a:r>
              <a:rPr lang="en-US" sz="2400"/>
              <a:t>B) flat. </a:t>
            </a:r>
          </a:p>
          <a:p>
            <a:pPr algn="ctr"/>
            <a:endParaRPr lang="en-US" sz="2400"/>
          </a:p>
          <a:p>
            <a:pPr algn="ctr"/>
            <a:r>
              <a:rPr lang="en-US" sz="2400"/>
              <a:t>C) smaller. </a:t>
            </a:r>
          </a:p>
          <a:p>
            <a:pPr algn="ctr"/>
            <a:endParaRPr lang="en-US" sz="2400"/>
          </a:p>
          <a:p>
            <a:pPr algn="ctr"/>
            <a:r>
              <a:rPr lang="en-US" sz="2400"/>
              <a:t>D) a hollow shell. </a:t>
            </a:r>
          </a:p>
          <a:p>
            <a:pPr algn="ctr"/>
            <a:endParaRPr lang="en-US" sz="2400"/>
          </a:p>
          <a:p>
            <a:pPr algn="ctr"/>
            <a:r>
              <a:rPr lang="en-US" sz="2400"/>
              <a:t>E) none of the above choices </a:t>
            </a:r>
          </a:p>
        </p:txBody>
      </p:sp>
      <p:sp>
        <p:nvSpPr>
          <p:cNvPr id="21509" name="Text Box 5"/>
          <p:cNvSpPr txBox="1">
            <a:spLocks noChangeArrowheads="1"/>
          </p:cNvSpPr>
          <p:nvPr/>
        </p:nvSpPr>
        <p:spPr bwMode="auto">
          <a:xfrm>
            <a:off x="990600" y="4953000"/>
            <a:ext cx="7162800" cy="1735138"/>
          </a:xfrm>
          <a:prstGeom prst="rect">
            <a:avLst/>
          </a:prstGeom>
          <a:noFill/>
          <a:ln w="9525">
            <a:noFill/>
            <a:miter lim="800000"/>
            <a:headEnd/>
            <a:tailEnd/>
          </a:ln>
          <a:effectLst/>
        </p:spPr>
        <p:txBody>
          <a:bodyPr>
            <a:spAutoFit/>
          </a:bodyPr>
          <a:lstStyle/>
          <a:p>
            <a:pPr>
              <a:spcBef>
                <a:spcPct val="50000"/>
              </a:spcBef>
            </a:pPr>
            <a:r>
              <a:rPr lang="en-US" sz="2400" b="1" dirty="0">
                <a:solidFill>
                  <a:srgbClr val="993366"/>
                </a:solidFill>
              </a:rPr>
              <a:t>Answer: A</a:t>
            </a:r>
          </a:p>
          <a:p>
            <a:pPr>
              <a:spcBef>
                <a:spcPct val="50000"/>
              </a:spcBef>
            </a:pPr>
            <a:r>
              <a:rPr lang="en-US" sz="2400" dirty="0">
                <a:solidFill>
                  <a:srgbClr val="993366"/>
                </a:solidFill>
              </a:rPr>
              <a:t>Still have inside pressure of marshmallow cohesive forces and air inside marshmallow, but no outside pressure, so it will expand.</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33400" y="533400"/>
            <a:ext cx="7848600" cy="3416320"/>
          </a:xfrm>
          <a:prstGeom prst="rect">
            <a:avLst/>
          </a:prstGeom>
          <a:noFill/>
          <a:ln w="9525">
            <a:noFill/>
            <a:miter lim="800000"/>
            <a:headEnd/>
            <a:tailEnd/>
          </a:ln>
          <a:effectLst/>
        </p:spPr>
        <p:txBody>
          <a:bodyPr>
            <a:spAutoFit/>
          </a:bodyPr>
          <a:lstStyle/>
          <a:p>
            <a:pPr marL="342900" indent="-342900"/>
            <a:r>
              <a:rPr lang="en-US" sz="2400" dirty="0" smtClean="0"/>
              <a:t>We discussed in class that a barometer made of water would have to be 10.3m tall. Alcohol </a:t>
            </a:r>
            <a:r>
              <a:rPr lang="en-US" sz="2400" dirty="0"/>
              <a:t>is less dense than water. If alcohol is used to make a barometer on a day when atmospheric pressure is normal, the height of the alcohol column would be </a:t>
            </a:r>
          </a:p>
          <a:p>
            <a:pPr marL="342900" indent="-342900"/>
            <a:endParaRPr lang="en-US" sz="2400" dirty="0"/>
          </a:p>
          <a:p>
            <a:pPr marL="342900" indent="-342900">
              <a:buFontTx/>
              <a:buAutoNum type="alphaUcParenR"/>
            </a:pPr>
            <a:r>
              <a:rPr lang="en-US" sz="2400" dirty="0"/>
              <a:t> 10.3 m. 			</a:t>
            </a:r>
          </a:p>
          <a:p>
            <a:pPr marL="342900" indent="-342900">
              <a:buFontTx/>
              <a:buAutoNum type="alphaUcParenR"/>
            </a:pPr>
            <a:r>
              <a:rPr lang="en-US" sz="2400" dirty="0"/>
              <a:t>  less than 10.3 m. 			</a:t>
            </a:r>
          </a:p>
          <a:p>
            <a:pPr marL="342900" indent="-342900">
              <a:buFontTx/>
              <a:buAutoNum type="alphaUcParenR"/>
            </a:pPr>
            <a:r>
              <a:rPr lang="en-US" sz="2400" dirty="0"/>
              <a:t>  more than 10.3 m.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p:cNvSpPr txBox="1">
            <a:spLocks noChangeArrowheads="1"/>
          </p:cNvSpPr>
          <p:nvPr/>
        </p:nvSpPr>
        <p:spPr bwMode="auto">
          <a:xfrm>
            <a:off x="533400" y="533400"/>
            <a:ext cx="7848600" cy="3416320"/>
          </a:xfrm>
          <a:prstGeom prst="rect">
            <a:avLst/>
          </a:prstGeom>
          <a:noFill/>
          <a:ln w="9525">
            <a:noFill/>
            <a:miter lim="800000"/>
            <a:headEnd/>
            <a:tailEnd/>
          </a:ln>
          <a:effectLst/>
        </p:spPr>
        <p:txBody>
          <a:bodyPr>
            <a:spAutoFit/>
          </a:bodyPr>
          <a:lstStyle/>
          <a:p>
            <a:pPr marL="342900" indent="-342900"/>
            <a:r>
              <a:rPr lang="en-US" sz="2400" dirty="0" smtClean="0"/>
              <a:t>We discussed in class that a barometer made of water would have to be 10.3m tall. Alcohol </a:t>
            </a:r>
            <a:r>
              <a:rPr lang="en-US" sz="2400" dirty="0"/>
              <a:t>is less dense than water. If alcohol is used to make a barometer on a day when atmospheric pressure is normal, the height of the alcohol column would be </a:t>
            </a:r>
          </a:p>
          <a:p>
            <a:pPr marL="342900" indent="-342900"/>
            <a:endParaRPr lang="en-US" sz="2400" dirty="0"/>
          </a:p>
          <a:p>
            <a:pPr marL="342900" indent="-342900">
              <a:buFontTx/>
              <a:buAutoNum type="alphaUcParenR"/>
            </a:pPr>
            <a:r>
              <a:rPr lang="en-US" sz="2400" dirty="0"/>
              <a:t> 10.3 m. 			</a:t>
            </a:r>
          </a:p>
          <a:p>
            <a:pPr marL="342900" indent="-342900">
              <a:buFontTx/>
              <a:buAutoNum type="alphaUcParenR"/>
            </a:pPr>
            <a:r>
              <a:rPr lang="en-US" sz="2400" dirty="0"/>
              <a:t>  less than 10.3 m. 			</a:t>
            </a:r>
          </a:p>
          <a:p>
            <a:pPr marL="342900" indent="-342900">
              <a:buFontTx/>
              <a:buAutoNum type="alphaUcParenR"/>
            </a:pPr>
            <a:r>
              <a:rPr lang="en-US" sz="2400" dirty="0"/>
              <a:t>  more than 10.3 m. </a:t>
            </a:r>
          </a:p>
        </p:txBody>
      </p:sp>
      <p:sp>
        <p:nvSpPr>
          <p:cNvPr id="46085" name="Text Box 5"/>
          <p:cNvSpPr txBox="1">
            <a:spLocks noChangeArrowheads="1"/>
          </p:cNvSpPr>
          <p:nvPr/>
        </p:nvSpPr>
        <p:spPr bwMode="auto">
          <a:xfrm>
            <a:off x="457200" y="3962400"/>
            <a:ext cx="8001000" cy="2225675"/>
          </a:xfrm>
          <a:prstGeom prst="rect">
            <a:avLst/>
          </a:prstGeom>
          <a:noFill/>
          <a:ln w="9525">
            <a:noFill/>
            <a:miter lim="800000"/>
            <a:headEnd/>
            <a:tailEnd/>
          </a:ln>
          <a:effectLst/>
        </p:spPr>
        <p:txBody>
          <a:bodyPr>
            <a:spAutoFit/>
          </a:bodyPr>
          <a:lstStyle/>
          <a:p>
            <a:pPr>
              <a:spcBef>
                <a:spcPct val="50000"/>
              </a:spcBef>
            </a:pPr>
            <a:r>
              <a:rPr lang="en-US" sz="2000" b="1" dirty="0">
                <a:solidFill>
                  <a:srgbClr val="993366"/>
                </a:solidFill>
              </a:rPr>
              <a:t>Answer: C</a:t>
            </a:r>
          </a:p>
          <a:p>
            <a:pPr>
              <a:spcBef>
                <a:spcPct val="50000"/>
              </a:spcBef>
            </a:pPr>
            <a:r>
              <a:rPr lang="en-US" sz="2000" dirty="0">
                <a:solidFill>
                  <a:srgbClr val="993366"/>
                </a:solidFill>
              </a:rPr>
              <a:t>Recall that 10.3m is the height of a water column whose pressure balances the atmospheric pressure (</a:t>
            </a:r>
            <a:r>
              <a:rPr lang="en-US" sz="2000" dirty="0" err="1">
                <a:solidFill>
                  <a:srgbClr val="993366"/>
                </a:solidFill>
              </a:rPr>
              <a:t>ie</a:t>
            </a:r>
            <a:r>
              <a:rPr lang="en-US" sz="2000" dirty="0">
                <a:solidFill>
                  <a:srgbClr val="993366"/>
                </a:solidFill>
              </a:rPr>
              <a:t> weight of a 10.3m column of water = weight of same column of atmosphere). </a:t>
            </a:r>
          </a:p>
          <a:p>
            <a:pPr>
              <a:spcBef>
                <a:spcPct val="50000"/>
              </a:spcBef>
            </a:pPr>
            <a:r>
              <a:rPr lang="en-US" sz="2000" dirty="0">
                <a:solidFill>
                  <a:srgbClr val="993366"/>
                </a:solidFill>
              </a:rPr>
              <a:t>Since alcohol is less dense, need more of it to balance the atmospheric pressure.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57200" y="381000"/>
            <a:ext cx="8305800" cy="2308324"/>
          </a:xfrm>
          <a:prstGeom prst="rect">
            <a:avLst/>
          </a:prstGeom>
          <a:noFill/>
          <a:ln w="9525">
            <a:noFill/>
            <a:miter lim="800000"/>
            <a:headEnd/>
            <a:tailEnd/>
          </a:ln>
        </p:spPr>
        <p:txBody>
          <a:bodyPr>
            <a:spAutoFit/>
          </a:bodyPr>
          <a:lstStyle/>
          <a:p>
            <a:pPr marL="342900" indent="-342900">
              <a:spcBef>
                <a:spcPct val="50000"/>
              </a:spcBef>
            </a:pPr>
            <a:r>
              <a:rPr lang="en-US" dirty="0"/>
              <a:t>Consider three heavy objects A, B, and C, that are placed in a line. The mass of A is twice that of C. If B is placed exactly halfway between A and C, it will</a:t>
            </a:r>
          </a:p>
          <a:p>
            <a:pPr marL="342900" indent="-342900">
              <a:spcBef>
                <a:spcPct val="50000"/>
              </a:spcBef>
              <a:buFontTx/>
              <a:buAutoNum type="arabicParenR"/>
            </a:pPr>
            <a:r>
              <a:rPr lang="en-US" dirty="0"/>
              <a:t>accelerate toward A</a:t>
            </a:r>
          </a:p>
          <a:p>
            <a:pPr marL="342900" indent="-342900">
              <a:spcBef>
                <a:spcPct val="50000"/>
              </a:spcBef>
              <a:buFontTx/>
              <a:buAutoNum type="arabicParenR"/>
            </a:pPr>
            <a:r>
              <a:rPr lang="en-US" dirty="0"/>
              <a:t>accelerate toward C</a:t>
            </a:r>
          </a:p>
          <a:p>
            <a:pPr marL="342900" indent="-342900">
              <a:spcBef>
                <a:spcPct val="50000"/>
              </a:spcBef>
              <a:buFontTx/>
              <a:buAutoNum type="arabicParenR"/>
            </a:pPr>
            <a:r>
              <a:rPr lang="en-US" dirty="0"/>
              <a:t>Not accelerate at all</a:t>
            </a:r>
          </a:p>
          <a:p>
            <a:pPr marL="342900" indent="-342900">
              <a:spcBef>
                <a:spcPct val="50000"/>
              </a:spcBef>
              <a:buFontTx/>
              <a:buAutoNum type="arabicParenR"/>
            </a:pPr>
            <a:r>
              <a:rPr lang="en-US" dirty="0"/>
              <a:t>Oscillate between A and C</a:t>
            </a:r>
          </a:p>
        </p:txBody>
      </p:sp>
      <p:sp>
        <p:nvSpPr>
          <p:cNvPr id="56323" name="Text Box 3"/>
          <p:cNvSpPr txBox="1">
            <a:spLocks noChangeArrowheads="1"/>
          </p:cNvSpPr>
          <p:nvPr/>
        </p:nvSpPr>
        <p:spPr bwMode="auto">
          <a:xfrm>
            <a:off x="838200" y="4038600"/>
            <a:ext cx="7620000" cy="2519363"/>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1</a:t>
            </a:r>
          </a:p>
          <a:p>
            <a:pPr>
              <a:spcBef>
                <a:spcPct val="50000"/>
              </a:spcBef>
            </a:pPr>
            <a:r>
              <a:rPr lang="en-US" dirty="0">
                <a:solidFill>
                  <a:srgbClr val="993366"/>
                </a:solidFill>
              </a:rPr>
              <a:t>From the gravitational force law, F = G M M</a:t>
            </a:r>
            <a:r>
              <a:rPr lang="en-US" baseline="-25000" dirty="0">
                <a:solidFill>
                  <a:srgbClr val="993366"/>
                </a:solidFill>
              </a:rPr>
              <a:t>B</a:t>
            </a:r>
            <a:r>
              <a:rPr lang="en-US" dirty="0">
                <a:solidFill>
                  <a:srgbClr val="993366"/>
                </a:solidFill>
              </a:rPr>
              <a:t>/d</a:t>
            </a:r>
            <a:r>
              <a:rPr lang="en-US" baseline="30000" dirty="0">
                <a:solidFill>
                  <a:srgbClr val="993366"/>
                </a:solidFill>
              </a:rPr>
              <a:t>2</a:t>
            </a:r>
          </a:p>
          <a:p>
            <a:pPr>
              <a:spcBef>
                <a:spcPct val="50000"/>
              </a:spcBef>
            </a:pPr>
            <a:r>
              <a:rPr lang="en-US" dirty="0">
                <a:solidFill>
                  <a:srgbClr val="993366"/>
                </a:solidFill>
              </a:rPr>
              <a:t>For the force on B due to A, put M = mass of A above and for the force on B due to C, put M = mass of C above. </a:t>
            </a:r>
          </a:p>
          <a:p>
            <a:pPr>
              <a:spcBef>
                <a:spcPct val="50000"/>
              </a:spcBef>
            </a:pPr>
            <a:r>
              <a:rPr lang="en-US" dirty="0">
                <a:solidFill>
                  <a:srgbClr val="993366"/>
                </a:solidFill>
              </a:rPr>
              <a:t>Since d is the same for both cases (B is halfway between A and C), then the greater mass exerts the greater force, i.e. A. Gravitational force is always attractive, so B accelerates towards A. </a:t>
            </a:r>
          </a:p>
        </p:txBody>
      </p:sp>
    </p:spTree>
    <p:extLst>
      <p:ext uri="{BB962C8B-B14F-4D97-AF65-F5344CB8AC3E}">
        <p14:creationId xmlns:p14="http://schemas.microsoft.com/office/powerpoint/2010/main" val="225962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533400" y="609600"/>
            <a:ext cx="8229600" cy="3378200"/>
          </a:xfrm>
          <a:prstGeom prst="rect">
            <a:avLst/>
          </a:prstGeom>
          <a:noFill/>
          <a:ln w="9525">
            <a:noFill/>
            <a:miter lim="800000"/>
            <a:headEnd/>
            <a:tailEnd/>
          </a:ln>
          <a:effectLst/>
        </p:spPr>
        <p:txBody>
          <a:bodyPr>
            <a:spAutoFit/>
          </a:bodyPr>
          <a:lstStyle/>
          <a:p>
            <a:pPr marL="342900" indent="-342900">
              <a:spcBef>
                <a:spcPct val="50000"/>
              </a:spcBef>
            </a:pPr>
            <a:r>
              <a:rPr lang="en-US" sz="2400"/>
              <a:t>Suppose you are standing on a weighing scale and suddenly all the atmosphere vanished. Accounting for the buoyancy of air, the reading on the scale would</a:t>
            </a:r>
          </a:p>
          <a:p>
            <a:pPr marL="342900" indent="-342900">
              <a:spcBef>
                <a:spcPct val="50000"/>
              </a:spcBef>
              <a:buFontTx/>
              <a:buAutoNum type="alphaUcParenR"/>
            </a:pPr>
            <a:r>
              <a:rPr lang="en-US" sz="2400"/>
              <a:t>Increase</a:t>
            </a:r>
          </a:p>
          <a:p>
            <a:pPr marL="342900" indent="-342900">
              <a:spcBef>
                <a:spcPct val="50000"/>
              </a:spcBef>
              <a:buFontTx/>
              <a:buAutoNum type="alphaUcParenR"/>
            </a:pPr>
            <a:r>
              <a:rPr lang="en-US" sz="2400"/>
              <a:t>Decrease</a:t>
            </a:r>
          </a:p>
          <a:p>
            <a:pPr marL="342900" indent="-342900">
              <a:spcBef>
                <a:spcPct val="50000"/>
              </a:spcBef>
              <a:buFontTx/>
              <a:buAutoNum type="alphaUcParenR"/>
            </a:pPr>
            <a:r>
              <a:rPr lang="en-US" sz="2400"/>
              <a:t>Remain the same</a:t>
            </a:r>
          </a:p>
          <a:p>
            <a:pPr marL="342900" indent="-342900">
              <a:spcBef>
                <a:spcPct val="50000"/>
              </a:spcBef>
              <a:buFontTx/>
              <a:buAutoNum type="alphaUcParenR"/>
            </a:pPr>
            <a:r>
              <a:rPr lang="en-US" sz="2400"/>
              <a:t>Quickly reduce to zero</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436418" y="381000"/>
            <a:ext cx="8229600" cy="3785652"/>
          </a:xfrm>
          <a:prstGeom prst="rect">
            <a:avLst/>
          </a:prstGeom>
          <a:noFill/>
          <a:ln w="9525">
            <a:noFill/>
            <a:miter lim="800000"/>
            <a:headEnd/>
            <a:tailEnd/>
          </a:ln>
          <a:effectLst/>
        </p:spPr>
        <p:txBody>
          <a:bodyPr>
            <a:spAutoFit/>
          </a:bodyPr>
          <a:lstStyle/>
          <a:p>
            <a:pPr marL="342900" indent="-342900">
              <a:spcBef>
                <a:spcPct val="50000"/>
              </a:spcBef>
            </a:pPr>
            <a:r>
              <a:rPr lang="en-US" sz="2400" dirty="0" smtClean="0"/>
              <a:t>When you measure the weight of objects using scales, the buoyant force should be accounted for. </a:t>
            </a:r>
            <a:r>
              <a:rPr lang="en-US" sz="2400" smtClean="0"/>
              <a:t>Suppose </a:t>
            </a:r>
            <a:r>
              <a:rPr lang="en-US" sz="2400" dirty="0"/>
              <a:t>you are standing on a weighing scale and suddenly all the atmosphere vanished. </a:t>
            </a:r>
            <a:r>
              <a:rPr lang="en-US" sz="2400" dirty="0" smtClean="0"/>
              <a:t>The </a:t>
            </a:r>
            <a:r>
              <a:rPr lang="en-US" sz="2400" dirty="0"/>
              <a:t>reading on the scale would</a:t>
            </a:r>
          </a:p>
          <a:p>
            <a:pPr marL="342900" indent="-342900">
              <a:spcBef>
                <a:spcPct val="50000"/>
              </a:spcBef>
              <a:buFontTx/>
              <a:buAutoNum type="alphaUcParenR"/>
            </a:pPr>
            <a:r>
              <a:rPr lang="en-US" sz="2400" dirty="0"/>
              <a:t>Increase</a:t>
            </a:r>
          </a:p>
          <a:p>
            <a:pPr marL="342900" indent="-342900">
              <a:spcBef>
                <a:spcPct val="50000"/>
              </a:spcBef>
              <a:buFontTx/>
              <a:buAutoNum type="alphaUcParenR"/>
            </a:pPr>
            <a:r>
              <a:rPr lang="en-US" sz="2400" dirty="0"/>
              <a:t>Decrease</a:t>
            </a:r>
          </a:p>
          <a:p>
            <a:pPr marL="342900" indent="-342900">
              <a:spcBef>
                <a:spcPct val="50000"/>
              </a:spcBef>
              <a:buFontTx/>
              <a:buAutoNum type="alphaUcParenR"/>
            </a:pPr>
            <a:r>
              <a:rPr lang="en-US" sz="2400" dirty="0"/>
              <a:t>Remain the same</a:t>
            </a:r>
          </a:p>
          <a:p>
            <a:pPr marL="342900" indent="-342900">
              <a:spcBef>
                <a:spcPct val="50000"/>
              </a:spcBef>
              <a:buFontTx/>
              <a:buAutoNum type="alphaUcParenR"/>
            </a:pPr>
            <a:r>
              <a:rPr lang="en-US" sz="2400" dirty="0"/>
              <a:t>Quickly reduce to zero</a:t>
            </a:r>
          </a:p>
        </p:txBody>
      </p:sp>
      <p:sp>
        <p:nvSpPr>
          <p:cNvPr id="66565" name="Text Box 5"/>
          <p:cNvSpPr txBox="1">
            <a:spLocks noChangeArrowheads="1"/>
          </p:cNvSpPr>
          <p:nvPr/>
        </p:nvSpPr>
        <p:spPr bwMode="auto">
          <a:xfrm>
            <a:off x="762000" y="4191000"/>
            <a:ext cx="7924800" cy="264795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In the presence of the atmosphere, there is an upward buoyancy force on you, that makes the apparent weight as measured by the scales less than your mg. </a:t>
            </a:r>
          </a:p>
          <a:p>
            <a:pPr>
              <a:spcBef>
                <a:spcPct val="50000"/>
              </a:spcBef>
            </a:pPr>
            <a:r>
              <a:rPr lang="en-US" sz="2400" dirty="0">
                <a:solidFill>
                  <a:srgbClr val="993366"/>
                </a:solidFill>
              </a:rPr>
              <a:t>If this buoyant force is removed, the scales then measure mg, i.e. reading goes up.</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838200" y="685800"/>
            <a:ext cx="7391400" cy="3195638"/>
          </a:xfrm>
          <a:prstGeom prst="rect">
            <a:avLst/>
          </a:prstGeom>
          <a:noFill/>
          <a:ln w="9525">
            <a:noFill/>
            <a:miter lim="800000"/>
            <a:headEnd/>
            <a:tailEnd/>
          </a:ln>
          <a:effectLst/>
        </p:spPr>
        <p:txBody>
          <a:bodyPr>
            <a:spAutoFit/>
          </a:bodyPr>
          <a:lstStyle/>
          <a:p>
            <a:pPr marL="342900" indent="-342900">
              <a:spcBef>
                <a:spcPct val="50000"/>
              </a:spcBef>
            </a:pPr>
            <a:r>
              <a:rPr lang="en-US" sz="2400"/>
              <a:t>Most of the matter in the universe is in the</a:t>
            </a:r>
          </a:p>
          <a:p>
            <a:pPr marL="342900" indent="-342900">
              <a:spcBef>
                <a:spcPct val="50000"/>
              </a:spcBef>
              <a:buFontTx/>
              <a:buAutoNum type="alphaUcParenR"/>
            </a:pPr>
            <a:r>
              <a:rPr lang="en-US" sz="2400"/>
              <a:t>Solid state</a:t>
            </a:r>
          </a:p>
          <a:p>
            <a:pPr marL="342900" indent="-342900">
              <a:spcBef>
                <a:spcPct val="50000"/>
              </a:spcBef>
              <a:buFontTx/>
              <a:buAutoNum type="alphaUcParenR"/>
            </a:pPr>
            <a:r>
              <a:rPr lang="en-US" sz="2400"/>
              <a:t>Liquid state</a:t>
            </a:r>
          </a:p>
          <a:p>
            <a:pPr marL="342900" indent="-342900">
              <a:spcBef>
                <a:spcPct val="50000"/>
              </a:spcBef>
              <a:buFontTx/>
              <a:buAutoNum type="alphaUcParenR"/>
            </a:pPr>
            <a:r>
              <a:rPr lang="en-US" sz="2400"/>
              <a:t>Gaseous state</a:t>
            </a:r>
          </a:p>
          <a:p>
            <a:pPr marL="342900" indent="-342900">
              <a:spcBef>
                <a:spcPct val="50000"/>
              </a:spcBef>
              <a:buFontTx/>
              <a:buAutoNum type="alphaUcParenR"/>
            </a:pPr>
            <a:r>
              <a:rPr lang="en-US" sz="2400"/>
              <a:t>Plasma state</a:t>
            </a:r>
          </a:p>
          <a:p>
            <a:pPr marL="342900" indent="-342900">
              <a:spcBef>
                <a:spcPct val="50000"/>
              </a:spcBef>
              <a:buFontTx/>
              <a:buAutoNum type="alphaUcParenR"/>
            </a:pPr>
            <a:r>
              <a:rPr lang="en-US" sz="2400"/>
              <a:t>None of these</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838200" y="685800"/>
            <a:ext cx="7391400" cy="3195638"/>
          </a:xfrm>
          <a:prstGeom prst="rect">
            <a:avLst/>
          </a:prstGeom>
          <a:noFill/>
          <a:ln w="9525">
            <a:noFill/>
            <a:miter lim="800000"/>
            <a:headEnd/>
            <a:tailEnd/>
          </a:ln>
          <a:effectLst/>
        </p:spPr>
        <p:txBody>
          <a:bodyPr>
            <a:spAutoFit/>
          </a:bodyPr>
          <a:lstStyle/>
          <a:p>
            <a:pPr marL="342900" indent="-342900">
              <a:spcBef>
                <a:spcPct val="50000"/>
              </a:spcBef>
            </a:pPr>
            <a:r>
              <a:rPr lang="en-US" sz="2400"/>
              <a:t>Most of the matter in the universe is in the</a:t>
            </a:r>
          </a:p>
          <a:p>
            <a:pPr marL="342900" indent="-342900">
              <a:spcBef>
                <a:spcPct val="50000"/>
              </a:spcBef>
              <a:buFontTx/>
              <a:buAutoNum type="alphaUcParenR"/>
            </a:pPr>
            <a:r>
              <a:rPr lang="en-US" sz="2400"/>
              <a:t>Solid state</a:t>
            </a:r>
          </a:p>
          <a:p>
            <a:pPr marL="342900" indent="-342900">
              <a:spcBef>
                <a:spcPct val="50000"/>
              </a:spcBef>
              <a:buFontTx/>
              <a:buAutoNum type="alphaUcParenR"/>
            </a:pPr>
            <a:r>
              <a:rPr lang="en-US" sz="2400"/>
              <a:t>Liquid state</a:t>
            </a:r>
          </a:p>
          <a:p>
            <a:pPr marL="342900" indent="-342900">
              <a:spcBef>
                <a:spcPct val="50000"/>
              </a:spcBef>
              <a:buFontTx/>
              <a:buAutoNum type="alphaUcParenR"/>
            </a:pPr>
            <a:r>
              <a:rPr lang="en-US" sz="2400"/>
              <a:t>Gaseous state</a:t>
            </a:r>
          </a:p>
          <a:p>
            <a:pPr marL="342900" indent="-342900">
              <a:spcBef>
                <a:spcPct val="50000"/>
              </a:spcBef>
              <a:buFontTx/>
              <a:buAutoNum type="alphaUcParenR"/>
            </a:pPr>
            <a:r>
              <a:rPr lang="en-US" sz="2400"/>
              <a:t>Plasma state</a:t>
            </a:r>
          </a:p>
          <a:p>
            <a:pPr marL="342900" indent="-342900">
              <a:spcBef>
                <a:spcPct val="50000"/>
              </a:spcBef>
              <a:buFontTx/>
              <a:buAutoNum type="alphaUcParenR"/>
            </a:pPr>
            <a:r>
              <a:rPr lang="en-US" sz="2400"/>
              <a:t>None of these</a:t>
            </a:r>
          </a:p>
        </p:txBody>
      </p:sp>
      <p:sp>
        <p:nvSpPr>
          <p:cNvPr id="67589" name="Text Box 5"/>
          <p:cNvSpPr txBox="1">
            <a:spLocks noChangeArrowheads="1"/>
          </p:cNvSpPr>
          <p:nvPr/>
        </p:nvSpPr>
        <p:spPr bwMode="auto">
          <a:xfrm>
            <a:off x="1066800" y="4191000"/>
            <a:ext cx="7391400" cy="210026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a:p>
            <a:pPr>
              <a:spcBef>
                <a:spcPct val="50000"/>
              </a:spcBef>
            </a:pPr>
            <a:r>
              <a:rPr lang="en-US" sz="2400" dirty="0">
                <a:solidFill>
                  <a:srgbClr val="993366"/>
                </a:solidFill>
              </a:rPr>
              <a:t>Recall plasma = ions and electrons in a gaseous phase (</a:t>
            </a:r>
            <a:r>
              <a:rPr lang="en-US" sz="2400" dirty="0" err="1">
                <a:solidFill>
                  <a:srgbClr val="993366"/>
                </a:solidFill>
              </a:rPr>
              <a:t>eg</a:t>
            </a:r>
            <a:r>
              <a:rPr lang="en-US" sz="2400" dirty="0">
                <a:solidFill>
                  <a:srgbClr val="993366"/>
                </a:solidFill>
              </a:rPr>
              <a:t> in a fluorescent lamp). Least common in everyday life but most common form of matter in universe, </a:t>
            </a:r>
            <a:r>
              <a:rPr lang="en-US" sz="2400" dirty="0" err="1">
                <a:solidFill>
                  <a:srgbClr val="993366"/>
                </a:solidFill>
              </a:rPr>
              <a:t>eg</a:t>
            </a:r>
            <a:r>
              <a:rPr lang="en-US" sz="2400" dirty="0">
                <a:solidFill>
                  <a:srgbClr val="993366"/>
                </a:solidFill>
              </a:rPr>
              <a:t> stars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609600" y="228600"/>
            <a:ext cx="6929438" cy="3743325"/>
          </a:xfrm>
          <a:prstGeom prst="rect">
            <a:avLst/>
          </a:prstGeom>
          <a:noFill/>
          <a:ln w="9525">
            <a:noFill/>
            <a:miter lim="800000"/>
            <a:headEnd/>
            <a:tailEnd/>
          </a:ln>
          <a:effectLst/>
        </p:spPr>
        <p:txBody>
          <a:bodyPr wrap="none" anchor="ctr">
            <a:spAutoFit/>
          </a:bodyPr>
          <a:lstStyle/>
          <a:p>
            <a:pPr marL="342900" indent="-342900" algn="ctr"/>
            <a:r>
              <a:rPr lang="en-US" sz="2400"/>
              <a:t>A substance that heats up relatively quickly has a </a:t>
            </a:r>
          </a:p>
          <a:p>
            <a:pPr marL="342900" indent="-342900" algn="ctr"/>
            <a:endParaRPr lang="en-US" sz="2400"/>
          </a:p>
          <a:p>
            <a:pPr marL="342900" indent="-342900" algn="ctr">
              <a:buFontTx/>
              <a:buAutoNum type="alphaUcParenR"/>
            </a:pPr>
            <a:r>
              <a:rPr lang="en-US" sz="2400"/>
              <a:t>high conductivity.</a:t>
            </a:r>
          </a:p>
          <a:p>
            <a:pPr marL="342900" indent="-342900" algn="ctr"/>
            <a:endParaRPr lang="en-US" sz="2400"/>
          </a:p>
          <a:p>
            <a:pPr marL="342900" indent="-342900" algn="ctr"/>
            <a:r>
              <a:rPr lang="en-US" sz="2400"/>
              <a:t> B)  low conductivity. </a:t>
            </a:r>
          </a:p>
          <a:p>
            <a:pPr marL="342900" indent="-342900" algn="ctr"/>
            <a:endParaRPr lang="en-US" sz="2400"/>
          </a:p>
          <a:p>
            <a:pPr marL="342900" indent="-342900" algn="ctr"/>
            <a:r>
              <a:rPr lang="en-US" sz="2400"/>
              <a:t>C) low specific heat. </a:t>
            </a:r>
          </a:p>
          <a:p>
            <a:pPr marL="342900" indent="-342900" algn="ctr"/>
            <a:endParaRPr lang="en-US" sz="2400"/>
          </a:p>
          <a:p>
            <a:pPr marL="342900" indent="-342900" algn="ctr"/>
            <a:r>
              <a:rPr lang="en-US" sz="2400"/>
              <a:t>D)  high specific heat. </a:t>
            </a:r>
          </a:p>
          <a:p>
            <a:pPr marL="342900" indent="-342900" algn="ctr" eaLnBrk="0" hangingPunct="0"/>
            <a:endParaRPr lang="en-US" sz="240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609600" y="228600"/>
            <a:ext cx="6929438" cy="3743325"/>
          </a:xfrm>
          <a:prstGeom prst="rect">
            <a:avLst/>
          </a:prstGeom>
          <a:noFill/>
          <a:ln w="9525">
            <a:noFill/>
            <a:miter lim="800000"/>
            <a:headEnd/>
            <a:tailEnd/>
          </a:ln>
          <a:effectLst/>
        </p:spPr>
        <p:txBody>
          <a:bodyPr wrap="none" anchor="ctr">
            <a:spAutoFit/>
          </a:bodyPr>
          <a:lstStyle/>
          <a:p>
            <a:pPr marL="342900" indent="-342900" algn="ctr"/>
            <a:r>
              <a:rPr lang="en-US" sz="2400" dirty="0"/>
              <a:t>A substance that heats up relatively quickly has a </a:t>
            </a:r>
          </a:p>
          <a:p>
            <a:pPr marL="342900" indent="-342900" algn="ctr"/>
            <a:endParaRPr lang="en-US" sz="2400" dirty="0"/>
          </a:p>
          <a:p>
            <a:pPr marL="342900" indent="-342900" algn="ctr">
              <a:buFontTx/>
              <a:buAutoNum type="alphaUcParenR"/>
            </a:pPr>
            <a:r>
              <a:rPr lang="en-US" sz="2400" dirty="0"/>
              <a:t>high conductivity.</a:t>
            </a:r>
          </a:p>
          <a:p>
            <a:pPr marL="342900" indent="-342900" algn="ctr"/>
            <a:endParaRPr lang="en-US" sz="2400" dirty="0"/>
          </a:p>
          <a:p>
            <a:pPr marL="342900" indent="-342900" algn="ctr"/>
            <a:r>
              <a:rPr lang="en-US" sz="2400" dirty="0"/>
              <a:t> B)  low conductivity. </a:t>
            </a:r>
          </a:p>
          <a:p>
            <a:pPr marL="342900" indent="-342900" algn="ctr"/>
            <a:endParaRPr lang="en-US" sz="2400" dirty="0"/>
          </a:p>
          <a:p>
            <a:pPr marL="342900" indent="-342900" algn="ctr"/>
            <a:r>
              <a:rPr lang="en-US" sz="2400" dirty="0"/>
              <a:t>C) low specific heat. </a:t>
            </a:r>
          </a:p>
          <a:p>
            <a:pPr marL="342900" indent="-342900" algn="ctr"/>
            <a:endParaRPr lang="en-US" sz="2400" dirty="0"/>
          </a:p>
          <a:p>
            <a:pPr marL="342900" indent="-342900" algn="ctr"/>
            <a:r>
              <a:rPr lang="en-US" sz="2400" dirty="0"/>
              <a:t>D)  high specific heat. </a:t>
            </a:r>
          </a:p>
          <a:p>
            <a:pPr marL="342900" indent="-342900" algn="ctr" eaLnBrk="0" hangingPunct="0"/>
            <a:endParaRPr lang="en-US" sz="2400" dirty="0"/>
          </a:p>
        </p:txBody>
      </p:sp>
      <p:sp>
        <p:nvSpPr>
          <p:cNvPr id="23557" name="Text Box 5"/>
          <p:cNvSpPr txBox="1">
            <a:spLocks noChangeArrowheads="1"/>
          </p:cNvSpPr>
          <p:nvPr/>
        </p:nvSpPr>
        <p:spPr bwMode="auto">
          <a:xfrm>
            <a:off x="533400" y="3810000"/>
            <a:ext cx="8077200" cy="30480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000" dirty="0">
                <a:solidFill>
                  <a:srgbClr val="993366"/>
                </a:solidFill>
              </a:rPr>
              <a:t>Specific heat is like thermal inertia – objects with low specific heat don’t require as much heat to raise their temp by the same amount as objects with higher specific heat. </a:t>
            </a:r>
          </a:p>
          <a:p>
            <a:pPr>
              <a:spcBef>
                <a:spcPct val="50000"/>
              </a:spcBef>
            </a:pPr>
            <a:r>
              <a:rPr lang="en-US" sz="2000" dirty="0"/>
              <a:t>Then, for objects with high specific heat, what is happening to the heat they are absorbing?</a:t>
            </a:r>
          </a:p>
          <a:p>
            <a:pPr>
              <a:spcBef>
                <a:spcPct val="50000"/>
              </a:spcBef>
            </a:pPr>
            <a:r>
              <a:rPr lang="en-US" sz="2000" dirty="0">
                <a:solidFill>
                  <a:srgbClr val="993366"/>
                </a:solidFill>
              </a:rPr>
              <a:t>Answer: Materials with high specific heat (</a:t>
            </a:r>
            <a:r>
              <a:rPr lang="en-US" sz="2000" dirty="0" err="1">
                <a:solidFill>
                  <a:srgbClr val="993366"/>
                </a:solidFill>
              </a:rPr>
              <a:t>eg</a:t>
            </a:r>
            <a:r>
              <a:rPr lang="en-US" sz="2000" dirty="0">
                <a:solidFill>
                  <a:srgbClr val="993366"/>
                </a:solidFill>
              </a:rPr>
              <a:t> water )can absorb large amounts of energy in the form of internal vibrations and rotations.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4400"/>
            <a:ext cx="7772400" cy="3693319"/>
          </a:xfrm>
          <a:prstGeom prst="rect">
            <a:avLst/>
          </a:prstGeom>
          <a:noFill/>
        </p:spPr>
        <p:txBody>
          <a:bodyPr wrap="square" rtlCol="0">
            <a:spAutoFit/>
          </a:bodyPr>
          <a:lstStyle/>
          <a:p>
            <a:r>
              <a:rPr lang="en-US" sz="2400" dirty="0" smtClean="0"/>
              <a:t>The moderate temperatures of islands throughout the world has much to do with water’s </a:t>
            </a:r>
          </a:p>
          <a:p>
            <a:r>
              <a:rPr lang="en-US" sz="2400" dirty="0" smtClean="0"/>
              <a:t> </a:t>
            </a:r>
          </a:p>
          <a:p>
            <a:r>
              <a:rPr lang="en-US" sz="2400" dirty="0" smtClean="0"/>
              <a:t>A) poor conductivity</a:t>
            </a:r>
          </a:p>
          <a:p>
            <a:r>
              <a:rPr lang="en-US" sz="2400" dirty="0" smtClean="0"/>
              <a:t>B) vast supply of internal energy</a:t>
            </a:r>
          </a:p>
          <a:p>
            <a:r>
              <a:rPr lang="en-US" sz="2400" dirty="0" smtClean="0"/>
              <a:t>C) high specific heat</a:t>
            </a:r>
          </a:p>
          <a:p>
            <a:r>
              <a:rPr lang="en-US" sz="2400" dirty="0" smtClean="0"/>
              <a:t>D) high evaporation rate</a:t>
            </a:r>
          </a:p>
          <a:p>
            <a:r>
              <a:rPr lang="en-US" sz="2400" dirty="0" smtClean="0"/>
              <a:t>E) absorption of solar energy</a:t>
            </a:r>
          </a:p>
          <a:p>
            <a:r>
              <a:rPr lang="en-US" sz="2400" dirty="0" smtClean="0"/>
              <a:t> </a:t>
            </a:r>
          </a:p>
          <a:p>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14400"/>
            <a:ext cx="7772400" cy="3693319"/>
          </a:xfrm>
          <a:prstGeom prst="rect">
            <a:avLst/>
          </a:prstGeom>
          <a:noFill/>
        </p:spPr>
        <p:txBody>
          <a:bodyPr wrap="square" rtlCol="0">
            <a:spAutoFit/>
          </a:bodyPr>
          <a:lstStyle/>
          <a:p>
            <a:r>
              <a:rPr lang="en-US" sz="2400" dirty="0" smtClean="0"/>
              <a:t>The moderate temperatures of islands throughout the world has much to do with water’s </a:t>
            </a:r>
          </a:p>
          <a:p>
            <a:r>
              <a:rPr lang="en-US" sz="2400" dirty="0" smtClean="0"/>
              <a:t> </a:t>
            </a:r>
          </a:p>
          <a:p>
            <a:r>
              <a:rPr lang="en-US" sz="2400" dirty="0" smtClean="0"/>
              <a:t>A) poor conductivity</a:t>
            </a:r>
          </a:p>
          <a:p>
            <a:r>
              <a:rPr lang="en-US" sz="2400" dirty="0" smtClean="0"/>
              <a:t>B) vast supply of internal energy</a:t>
            </a:r>
          </a:p>
          <a:p>
            <a:r>
              <a:rPr lang="en-US" sz="2400" dirty="0" smtClean="0"/>
              <a:t>C) high specific heat</a:t>
            </a:r>
          </a:p>
          <a:p>
            <a:r>
              <a:rPr lang="en-US" sz="2400" dirty="0" smtClean="0"/>
              <a:t>D) high evaporation rate</a:t>
            </a:r>
          </a:p>
          <a:p>
            <a:r>
              <a:rPr lang="en-US" sz="2400" dirty="0" smtClean="0"/>
              <a:t>E) absorption of solar energy</a:t>
            </a:r>
          </a:p>
          <a:p>
            <a:r>
              <a:rPr lang="en-US" sz="2400" dirty="0" smtClean="0"/>
              <a:t> </a:t>
            </a:r>
          </a:p>
          <a:p>
            <a:endParaRPr lang="en-US" dirty="0"/>
          </a:p>
        </p:txBody>
      </p:sp>
      <p:sp>
        <p:nvSpPr>
          <p:cNvPr id="3" name="TextBox 2"/>
          <p:cNvSpPr txBox="1"/>
          <p:nvPr/>
        </p:nvSpPr>
        <p:spPr>
          <a:xfrm>
            <a:off x="762000" y="4419600"/>
            <a:ext cx="7848600" cy="2308324"/>
          </a:xfrm>
          <a:prstGeom prst="rect">
            <a:avLst/>
          </a:prstGeom>
          <a:noFill/>
        </p:spPr>
        <p:txBody>
          <a:bodyPr wrap="square" rtlCol="0">
            <a:spAutoFit/>
          </a:bodyPr>
          <a:lstStyle/>
          <a:p>
            <a:r>
              <a:rPr lang="en-US" sz="2400" dirty="0" smtClean="0">
                <a:solidFill>
                  <a:srgbClr val="7030A0"/>
                </a:solidFill>
              </a:rPr>
              <a:t>Answer C:</a:t>
            </a:r>
          </a:p>
          <a:p>
            <a:r>
              <a:rPr lang="en-US" sz="2400" dirty="0" smtClean="0">
                <a:solidFill>
                  <a:srgbClr val="7030A0"/>
                </a:solidFill>
              </a:rPr>
              <a:t>Specific heat capacity reflects the amount of energy needed to raise the temperature of the substance, as discussed in class, and water’s specific heat is higher than most substances </a:t>
            </a:r>
            <a:r>
              <a:rPr lang="en-US" sz="2400" dirty="0" smtClean="0">
                <a:solidFill>
                  <a:srgbClr val="7030A0"/>
                </a:solidFill>
                <a:sym typeface="Wingdings" pitchFamily="2" charset="2"/>
              </a:rPr>
              <a:t> doesn’t change temperature as much..</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533400"/>
            <a:ext cx="8001000" cy="3693319"/>
          </a:xfrm>
          <a:prstGeom prst="rect">
            <a:avLst/>
          </a:prstGeom>
          <a:noFill/>
          <a:ln w="9525">
            <a:noFill/>
            <a:miter lim="800000"/>
            <a:headEnd/>
            <a:tailEnd/>
          </a:ln>
          <a:effectLst/>
        </p:spPr>
        <p:txBody>
          <a:bodyPr>
            <a:spAutoFit/>
          </a:bodyPr>
          <a:lstStyle/>
          <a:p>
            <a:r>
              <a:rPr lang="en-US" dirty="0"/>
              <a:t/>
            </a:r>
            <a:br>
              <a:rPr lang="en-US" dirty="0"/>
            </a:br>
            <a:r>
              <a:rPr lang="en-US" sz="2400" dirty="0"/>
              <a:t>If you stake out </a:t>
            </a:r>
            <a:r>
              <a:rPr lang="en-US" sz="2400" dirty="0" smtClean="0"/>
              <a:t>(measure) a </a:t>
            </a:r>
            <a:r>
              <a:rPr lang="en-US" sz="2400" dirty="0"/>
              <a:t>plot of land with a steel tape on a very hot day, the actual amount of land you will have will be </a:t>
            </a:r>
          </a:p>
          <a:p>
            <a:r>
              <a:rPr lang="en-US" sz="2400" dirty="0"/>
              <a:t/>
            </a:r>
            <a:br>
              <a:rPr lang="en-US" sz="2400" dirty="0"/>
            </a:br>
            <a:r>
              <a:rPr lang="en-US" sz="2400" dirty="0"/>
              <a:t>A) smaller than measured. </a:t>
            </a:r>
          </a:p>
          <a:p>
            <a:r>
              <a:rPr lang="en-US" sz="2400" dirty="0"/>
              <a:t/>
            </a:r>
            <a:br>
              <a:rPr lang="en-US" sz="2400" dirty="0"/>
            </a:br>
            <a:r>
              <a:rPr lang="en-US" sz="2400" dirty="0"/>
              <a:t>B) larger than measured. </a:t>
            </a:r>
          </a:p>
          <a:p>
            <a:r>
              <a:rPr lang="en-US" sz="2400" dirty="0"/>
              <a:t/>
            </a:r>
            <a:br>
              <a:rPr lang="en-US" sz="2400" dirty="0"/>
            </a:br>
            <a:r>
              <a:rPr lang="en-US" sz="2400" dirty="0"/>
              <a:t>C) correct.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533400"/>
            <a:ext cx="8001000" cy="3693319"/>
          </a:xfrm>
          <a:prstGeom prst="rect">
            <a:avLst/>
          </a:prstGeom>
          <a:noFill/>
          <a:ln w="9525">
            <a:noFill/>
            <a:miter lim="800000"/>
            <a:headEnd/>
            <a:tailEnd/>
          </a:ln>
          <a:effectLst/>
        </p:spPr>
        <p:txBody>
          <a:bodyPr>
            <a:spAutoFit/>
          </a:bodyPr>
          <a:lstStyle/>
          <a:p>
            <a:r>
              <a:rPr lang="en-US" dirty="0"/>
              <a:t/>
            </a:r>
            <a:br>
              <a:rPr lang="en-US" dirty="0"/>
            </a:br>
            <a:r>
              <a:rPr lang="en-US" sz="2400" dirty="0"/>
              <a:t>If you stake out </a:t>
            </a:r>
            <a:r>
              <a:rPr lang="en-US" sz="2400" dirty="0" smtClean="0"/>
              <a:t>(measure) a </a:t>
            </a:r>
            <a:r>
              <a:rPr lang="en-US" sz="2400" dirty="0"/>
              <a:t>plot of land with a steel tape on a very hot day, the actual amount of land you will have will be </a:t>
            </a:r>
          </a:p>
          <a:p>
            <a:r>
              <a:rPr lang="en-US" sz="2400" dirty="0"/>
              <a:t/>
            </a:r>
            <a:br>
              <a:rPr lang="en-US" sz="2400" dirty="0"/>
            </a:br>
            <a:r>
              <a:rPr lang="en-US" sz="2400" dirty="0"/>
              <a:t>A) smaller than measured. </a:t>
            </a:r>
          </a:p>
          <a:p>
            <a:r>
              <a:rPr lang="en-US" sz="2400" dirty="0"/>
              <a:t/>
            </a:r>
            <a:br>
              <a:rPr lang="en-US" sz="2400" dirty="0"/>
            </a:br>
            <a:r>
              <a:rPr lang="en-US" sz="2400" dirty="0"/>
              <a:t>B) larger than measured. </a:t>
            </a:r>
          </a:p>
          <a:p>
            <a:r>
              <a:rPr lang="en-US" sz="2400" dirty="0"/>
              <a:t/>
            </a:r>
            <a:br>
              <a:rPr lang="en-US" sz="2400" dirty="0"/>
            </a:br>
            <a:r>
              <a:rPr lang="en-US" sz="2400" dirty="0"/>
              <a:t>C) correct. </a:t>
            </a:r>
          </a:p>
        </p:txBody>
      </p:sp>
      <p:sp>
        <p:nvSpPr>
          <p:cNvPr id="6149" name="Text Box 5"/>
          <p:cNvSpPr txBox="1">
            <a:spLocks noChangeArrowheads="1"/>
          </p:cNvSpPr>
          <p:nvPr/>
        </p:nvSpPr>
        <p:spPr bwMode="auto">
          <a:xfrm>
            <a:off x="609600" y="4267200"/>
            <a:ext cx="7848600" cy="2100263"/>
          </a:xfrm>
          <a:prstGeom prst="rect">
            <a:avLst/>
          </a:prstGeom>
          <a:noFill/>
          <a:ln w="9525">
            <a:noFill/>
            <a:miter lim="800000"/>
            <a:headEnd/>
            <a:tailEnd/>
          </a:ln>
          <a:effectLst/>
        </p:spPr>
        <p:txBody>
          <a:bodyPr>
            <a:spAutoFit/>
          </a:bodyPr>
          <a:lstStyle/>
          <a:p>
            <a:pPr>
              <a:spcBef>
                <a:spcPct val="50000"/>
              </a:spcBef>
            </a:pPr>
            <a:r>
              <a:rPr lang="en-US" sz="2400" dirty="0">
                <a:solidFill>
                  <a:srgbClr val="990099"/>
                </a:solidFill>
              </a:rPr>
              <a:t>Answer: B</a:t>
            </a:r>
          </a:p>
          <a:p>
            <a:pPr>
              <a:spcBef>
                <a:spcPct val="50000"/>
              </a:spcBef>
            </a:pPr>
            <a:r>
              <a:rPr lang="en-US" sz="2400" dirty="0">
                <a:solidFill>
                  <a:srgbClr val="990099"/>
                </a:solidFill>
              </a:rPr>
              <a:t>Due to the thermal expansion of the steel, the tic marks on it would be more widely spaced than usual. So a measurement of say 10cm on the expanded tape would represent a larger distance than 10cm.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81000" y="228600"/>
            <a:ext cx="7924800" cy="4291013"/>
          </a:xfrm>
          <a:prstGeom prst="rect">
            <a:avLst/>
          </a:prstGeom>
          <a:noFill/>
          <a:ln w="9525">
            <a:noFill/>
            <a:miter lim="800000"/>
            <a:headEnd/>
            <a:tailEnd/>
          </a:ln>
        </p:spPr>
        <p:txBody>
          <a:bodyPr>
            <a:spAutoFit/>
          </a:bodyPr>
          <a:lstStyle/>
          <a:p>
            <a:pPr marL="342900" indent="-342900">
              <a:spcBef>
                <a:spcPct val="50000"/>
              </a:spcBef>
            </a:pPr>
            <a:r>
              <a:rPr lang="en-US" sz="2400"/>
              <a:t>Passengers in a high-flying jumbo jet feel their normal weight in flight, while passengers in an orbiting space-shuttle do not. This is because passengers in the space shuttle are</a:t>
            </a:r>
          </a:p>
          <a:p>
            <a:pPr marL="342900" indent="-342900">
              <a:spcBef>
                <a:spcPct val="50000"/>
              </a:spcBef>
              <a:buFontTx/>
              <a:buAutoNum type="alphaUcParenR"/>
            </a:pPr>
            <a:r>
              <a:rPr lang="en-US" sz="2400"/>
              <a:t>Beyond the main pull of earth’s gravity</a:t>
            </a:r>
          </a:p>
          <a:p>
            <a:pPr marL="342900" indent="-342900">
              <a:spcBef>
                <a:spcPct val="50000"/>
              </a:spcBef>
              <a:buFontTx/>
              <a:buAutoNum type="alphaUcParenR"/>
            </a:pPr>
            <a:r>
              <a:rPr lang="en-US" sz="2400"/>
              <a:t>Above the earth’s atmosphere</a:t>
            </a:r>
          </a:p>
          <a:p>
            <a:pPr marL="342900" indent="-342900">
              <a:spcBef>
                <a:spcPct val="50000"/>
              </a:spcBef>
              <a:buFontTx/>
              <a:buAutoNum type="alphaUcParenR"/>
            </a:pPr>
            <a:r>
              <a:rPr lang="en-US" sz="2400"/>
              <a:t>Without support forces</a:t>
            </a:r>
          </a:p>
          <a:p>
            <a:pPr marL="342900" indent="-342900">
              <a:spcBef>
                <a:spcPct val="50000"/>
              </a:spcBef>
              <a:buFontTx/>
              <a:buAutoNum type="alphaUcParenR"/>
            </a:pPr>
            <a:r>
              <a:rPr lang="en-US" sz="2400"/>
              <a:t>All of these</a:t>
            </a:r>
          </a:p>
          <a:p>
            <a:pPr marL="342900" indent="-342900">
              <a:spcBef>
                <a:spcPct val="50000"/>
              </a:spcBef>
              <a:buFontTx/>
              <a:buAutoNum type="alphaUcParenR"/>
            </a:pPr>
            <a:r>
              <a:rPr lang="en-US" sz="2400"/>
              <a:t>None of these</a:t>
            </a:r>
          </a:p>
        </p:txBody>
      </p:sp>
    </p:spTree>
    <p:extLst>
      <p:ext uri="{BB962C8B-B14F-4D97-AF65-F5344CB8AC3E}">
        <p14:creationId xmlns:p14="http://schemas.microsoft.com/office/powerpoint/2010/main" val="215656555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381000" y="457200"/>
            <a:ext cx="8229600" cy="3378200"/>
          </a:xfrm>
          <a:prstGeom prst="rect">
            <a:avLst/>
          </a:prstGeom>
          <a:noFill/>
          <a:ln w="9525">
            <a:noFill/>
            <a:miter lim="800000"/>
            <a:headEnd/>
            <a:tailEnd/>
          </a:ln>
          <a:effectLst/>
        </p:spPr>
        <p:txBody>
          <a:bodyPr anchor="ctr">
            <a:spAutoFit/>
          </a:bodyPr>
          <a:lstStyle/>
          <a:p>
            <a:r>
              <a:rPr lang="en-US" sz="2400"/>
              <a:t>When a bimetallic bar made of copper and iron strips is heated, the bar bends toward the iron strip. The reason for this is </a:t>
            </a:r>
          </a:p>
          <a:p>
            <a:endParaRPr lang="en-US" sz="2400"/>
          </a:p>
          <a:p>
            <a:r>
              <a:rPr lang="en-US" sz="2400"/>
              <a:t>A) iron expands more than copper. </a:t>
            </a:r>
          </a:p>
          <a:p>
            <a:r>
              <a:rPr lang="en-US" sz="2400"/>
              <a:t>B) copper expands more than iron. </a:t>
            </a:r>
          </a:p>
          <a:p>
            <a:r>
              <a:rPr lang="en-US" sz="2400"/>
              <a:t>C) copper gets hotter before iron. </a:t>
            </a:r>
          </a:p>
          <a:p>
            <a:r>
              <a:rPr lang="en-US" sz="2400"/>
              <a:t>D) iron gets hotter before copper. </a:t>
            </a:r>
          </a:p>
          <a:p>
            <a:r>
              <a:rPr lang="en-US" sz="2400"/>
              <a:t>E) none of these </a:t>
            </a:r>
          </a:p>
        </p:txBody>
      </p:sp>
      <p:grpSp>
        <p:nvGrpSpPr>
          <p:cNvPr id="25608" name="Group 8"/>
          <p:cNvGrpSpPr>
            <a:grpSpLocks/>
          </p:cNvGrpSpPr>
          <p:nvPr/>
        </p:nvGrpSpPr>
        <p:grpSpPr bwMode="auto">
          <a:xfrm>
            <a:off x="5181600" y="5334000"/>
            <a:ext cx="3733800" cy="1246188"/>
            <a:chOff x="3408" y="2592"/>
            <a:chExt cx="2352" cy="785"/>
          </a:xfrm>
        </p:grpSpPr>
        <p:pic>
          <p:nvPicPr>
            <p:cNvPr id="25606" name="Picture 6" descr="15-15Figure_FIG"/>
            <p:cNvPicPr>
              <a:picLocks noChangeAspect="1" noChangeArrowheads="1"/>
            </p:cNvPicPr>
            <p:nvPr/>
          </p:nvPicPr>
          <p:blipFill>
            <a:blip r:embed="rId3"/>
            <a:srcRect l="32813" t="-859"/>
            <a:stretch>
              <a:fillRect/>
            </a:stretch>
          </p:blipFill>
          <p:spPr bwMode="auto">
            <a:xfrm>
              <a:off x="3408" y="2640"/>
              <a:ext cx="2352" cy="737"/>
            </a:xfrm>
            <a:prstGeom prst="rect">
              <a:avLst/>
            </a:prstGeom>
            <a:noFill/>
            <a:ln w="9525">
              <a:noFill/>
              <a:miter lim="800000"/>
              <a:headEnd/>
              <a:tailEnd/>
            </a:ln>
          </p:spPr>
        </p:pic>
        <p:sp>
          <p:nvSpPr>
            <p:cNvPr id="25607" name="Text Box 7"/>
            <p:cNvSpPr txBox="1">
              <a:spLocks noChangeArrowheads="1"/>
            </p:cNvSpPr>
            <p:nvPr/>
          </p:nvSpPr>
          <p:spPr bwMode="auto">
            <a:xfrm>
              <a:off x="5040" y="2592"/>
              <a:ext cx="720" cy="212"/>
            </a:xfrm>
            <a:prstGeom prst="rect">
              <a:avLst/>
            </a:prstGeom>
            <a:solidFill>
              <a:schemeClr val="bg1"/>
            </a:solidFill>
            <a:ln w="9525">
              <a:noFill/>
              <a:miter lim="800000"/>
              <a:headEnd/>
              <a:tailEnd/>
            </a:ln>
            <a:effectLst/>
          </p:spPr>
          <p:txBody>
            <a:bodyPr>
              <a:spAutoFit/>
            </a:bodyPr>
            <a:lstStyle/>
            <a:p>
              <a:pPr>
                <a:spcBef>
                  <a:spcPct val="50000"/>
                </a:spcBef>
              </a:pPr>
              <a:r>
                <a:rPr lang="en-US" sz="1600">
                  <a:latin typeface="Comic Sans MS" pitchFamily="66" charset="0"/>
                </a:rPr>
                <a:t>copper</a:t>
              </a:r>
            </a:p>
          </p:txBody>
        </p:sp>
      </p:gr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381000" y="457200"/>
            <a:ext cx="8229600" cy="3378200"/>
          </a:xfrm>
          <a:prstGeom prst="rect">
            <a:avLst/>
          </a:prstGeom>
          <a:noFill/>
          <a:ln w="9525">
            <a:noFill/>
            <a:miter lim="800000"/>
            <a:headEnd/>
            <a:tailEnd/>
          </a:ln>
          <a:effectLst/>
        </p:spPr>
        <p:txBody>
          <a:bodyPr anchor="ctr">
            <a:spAutoFit/>
          </a:bodyPr>
          <a:lstStyle/>
          <a:p>
            <a:r>
              <a:rPr lang="en-US" sz="2400"/>
              <a:t>When a bimetallic bar made of copper and iron strips is heated, the bar bends toward the iron strip. The reason for this is </a:t>
            </a:r>
          </a:p>
          <a:p>
            <a:endParaRPr lang="en-US" sz="2400"/>
          </a:p>
          <a:p>
            <a:r>
              <a:rPr lang="en-US" sz="2400"/>
              <a:t>A) iron expands more than copper. </a:t>
            </a:r>
          </a:p>
          <a:p>
            <a:r>
              <a:rPr lang="en-US" sz="2400"/>
              <a:t>B) copper expands more than iron. </a:t>
            </a:r>
          </a:p>
          <a:p>
            <a:r>
              <a:rPr lang="en-US" sz="2400"/>
              <a:t>C) copper gets hotter before iron. </a:t>
            </a:r>
          </a:p>
          <a:p>
            <a:r>
              <a:rPr lang="en-US" sz="2400"/>
              <a:t>D) iron gets hotter before copper. </a:t>
            </a:r>
          </a:p>
          <a:p>
            <a:r>
              <a:rPr lang="en-US" sz="2400"/>
              <a:t>E) none of these </a:t>
            </a:r>
          </a:p>
        </p:txBody>
      </p:sp>
      <p:sp>
        <p:nvSpPr>
          <p:cNvPr id="25605" name="Text Box 5"/>
          <p:cNvSpPr txBox="1">
            <a:spLocks noChangeArrowheads="1"/>
          </p:cNvSpPr>
          <p:nvPr/>
        </p:nvSpPr>
        <p:spPr bwMode="auto">
          <a:xfrm>
            <a:off x="762000" y="3962400"/>
            <a:ext cx="78486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The copper becomes longer than the iron, but they are stuck together, so the bar bends, with the copper on the outside:</a:t>
            </a:r>
          </a:p>
        </p:txBody>
      </p:sp>
      <p:grpSp>
        <p:nvGrpSpPr>
          <p:cNvPr id="2" name="Group 8"/>
          <p:cNvGrpSpPr>
            <a:grpSpLocks/>
          </p:cNvGrpSpPr>
          <p:nvPr/>
        </p:nvGrpSpPr>
        <p:grpSpPr bwMode="auto">
          <a:xfrm>
            <a:off x="5181600" y="5334000"/>
            <a:ext cx="3733800" cy="1246188"/>
            <a:chOff x="3408" y="2592"/>
            <a:chExt cx="2352" cy="785"/>
          </a:xfrm>
        </p:grpSpPr>
        <p:pic>
          <p:nvPicPr>
            <p:cNvPr id="25606" name="Picture 6" descr="15-15Figure_FIG"/>
            <p:cNvPicPr>
              <a:picLocks noChangeAspect="1" noChangeArrowheads="1"/>
            </p:cNvPicPr>
            <p:nvPr/>
          </p:nvPicPr>
          <p:blipFill>
            <a:blip r:embed="rId3"/>
            <a:srcRect l="32813" t="-859"/>
            <a:stretch>
              <a:fillRect/>
            </a:stretch>
          </p:blipFill>
          <p:spPr bwMode="auto">
            <a:xfrm>
              <a:off x="3408" y="2640"/>
              <a:ext cx="2352" cy="737"/>
            </a:xfrm>
            <a:prstGeom prst="rect">
              <a:avLst/>
            </a:prstGeom>
            <a:noFill/>
            <a:ln w="9525">
              <a:noFill/>
              <a:miter lim="800000"/>
              <a:headEnd/>
              <a:tailEnd/>
            </a:ln>
          </p:spPr>
        </p:pic>
        <p:sp>
          <p:nvSpPr>
            <p:cNvPr id="25607" name="Text Box 7"/>
            <p:cNvSpPr txBox="1">
              <a:spLocks noChangeArrowheads="1"/>
            </p:cNvSpPr>
            <p:nvPr/>
          </p:nvSpPr>
          <p:spPr bwMode="auto">
            <a:xfrm>
              <a:off x="5040" y="2592"/>
              <a:ext cx="720" cy="212"/>
            </a:xfrm>
            <a:prstGeom prst="rect">
              <a:avLst/>
            </a:prstGeom>
            <a:solidFill>
              <a:schemeClr val="bg1"/>
            </a:solidFill>
            <a:ln w="9525">
              <a:noFill/>
              <a:miter lim="800000"/>
              <a:headEnd/>
              <a:tailEnd/>
            </a:ln>
            <a:effectLst/>
          </p:spPr>
          <p:txBody>
            <a:bodyPr>
              <a:spAutoFit/>
            </a:bodyPr>
            <a:lstStyle/>
            <a:p>
              <a:pPr>
                <a:spcBef>
                  <a:spcPct val="50000"/>
                </a:spcBef>
              </a:pPr>
              <a:r>
                <a:rPr lang="en-US" sz="1600">
                  <a:latin typeface="Comic Sans MS" pitchFamily="66" charset="0"/>
                </a:rPr>
                <a:t>copper</a:t>
              </a:r>
            </a:p>
          </p:txBody>
        </p:sp>
      </p:gr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8305800" cy="3785652"/>
          </a:xfrm>
          <a:prstGeom prst="rect">
            <a:avLst/>
          </a:prstGeom>
          <a:noFill/>
        </p:spPr>
        <p:txBody>
          <a:bodyPr wrap="square" rtlCol="0">
            <a:spAutoFit/>
          </a:bodyPr>
          <a:lstStyle/>
          <a:p>
            <a:r>
              <a:rPr lang="en-US" sz="2400" dirty="0"/>
              <a:t>When you pour a small amount of hot fudge sauce on to your large serving of </a:t>
            </a:r>
            <a:r>
              <a:rPr lang="en-US" sz="2400" dirty="0" err="1"/>
              <a:t>icecream</a:t>
            </a:r>
            <a:r>
              <a:rPr lang="en-US" sz="2400" dirty="0"/>
              <a:t>, </a:t>
            </a:r>
          </a:p>
          <a:p>
            <a:r>
              <a:rPr lang="en-US" sz="2400" dirty="0"/>
              <a:t> </a:t>
            </a:r>
          </a:p>
          <a:p>
            <a:r>
              <a:rPr lang="en-US" sz="2400" dirty="0"/>
              <a:t>A) heat will flow from the fudge to the </a:t>
            </a:r>
            <a:r>
              <a:rPr lang="en-US" sz="2400" dirty="0" err="1"/>
              <a:t>icecream</a:t>
            </a:r>
            <a:r>
              <a:rPr lang="en-US" sz="2400" dirty="0"/>
              <a:t>, as the </a:t>
            </a:r>
            <a:r>
              <a:rPr lang="en-US" sz="2400" dirty="0" err="1"/>
              <a:t>icecream</a:t>
            </a:r>
            <a:r>
              <a:rPr lang="en-US" sz="2400" dirty="0"/>
              <a:t> has a greater internal energy</a:t>
            </a:r>
          </a:p>
          <a:p>
            <a:r>
              <a:rPr lang="en-US" sz="2400" dirty="0"/>
              <a:t>B) heat will flow from the fudge  to the </a:t>
            </a:r>
            <a:r>
              <a:rPr lang="en-US" sz="2400" dirty="0" err="1"/>
              <a:t>icecream</a:t>
            </a:r>
            <a:r>
              <a:rPr lang="en-US" sz="2400" dirty="0"/>
              <a:t>, as the fudge has the higher temperature.</a:t>
            </a:r>
          </a:p>
          <a:p>
            <a:r>
              <a:rPr lang="en-US" sz="2400" dirty="0"/>
              <a:t>C) no heat will flow at all </a:t>
            </a:r>
          </a:p>
          <a:p>
            <a:r>
              <a:rPr lang="en-US" sz="2400" dirty="0"/>
              <a:t>D) none of the </a:t>
            </a:r>
            <a:r>
              <a:rPr lang="en-US" sz="2400" dirty="0" smtClean="0"/>
              <a:t>above</a:t>
            </a:r>
          </a:p>
          <a:p>
            <a:r>
              <a:rPr lang="en-US" sz="2400" dirty="0" smtClean="0"/>
              <a:t>E) More than one of the above.</a:t>
            </a:r>
            <a:endParaRPr lang="en-US" sz="2400" dirty="0"/>
          </a:p>
        </p:txBody>
      </p:sp>
    </p:spTree>
    <p:extLst>
      <p:ext uri="{BB962C8B-B14F-4D97-AF65-F5344CB8AC3E}">
        <p14:creationId xmlns:p14="http://schemas.microsoft.com/office/powerpoint/2010/main" val="241418633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8305800" cy="3785652"/>
          </a:xfrm>
          <a:prstGeom prst="rect">
            <a:avLst/>
          </a:prstGeom>
          <a:noFill/>
        </p:spPr>
        <p:txBody>
          <a:bodyPr wrap="square" rtlCol="0">
            <a:spAutoFit/>
          </a:bodyPr>
          <a:lstStyle/>
          <a:p>
            <a:r>
              <a:rPr lang="en-US" sz="2400" dirty="0"/>
              <a:t>When you pour a small amount of hot fudge sauce on to your large serving of </a:t>
            </a:r>
            <a:r>
              <a:rPr lang="en-US" sz="2400" dirty="0" err="1"/>
              <a:t>icecream</a:t>
            </a:r>
            <a:r>
              <a:rPr lang="en-US" sz="2400" dirty="0"/>
              <a:t>, </a:t>
            </a:r>
          </a:p>
          <a:p>
            <a:r>
              <a:rPr lang="en-US" sz="2400" dirty="0"/>
              <a:t> </a:t>
            </a:r>
          </a:p>
          <a:p>
            <a:r>
              <a:rPr lang="en-US" sz="2400" dirty="0"/>
              <a:t>A) heat will flow from the fudge to the </a:t>
            </a:r>
            <a:r>
              <a:rPr lang="en-US" sz="2400" dirty="0" err="1"/>
              <a:t>icecream</a:t>
            </a:r>
            <a:r>
              <a:rPr lang="en-US" sz="2400" dirty="0"/>
              <a:t>, as the </a:t>
            </a:r>
            <a:r>
              <a:rPr lang="en-US" sz="2400" dirty="0" err="1"/>
              <a:t>icecream</a:t>
            </a:r>
            <a:r>
              <a:rPr lang="en-US" sz="2400" dirty="0"/>
              <a:t> has a greater internal energy</a:t>
            </a:r>
          </a:p>
          <a:p>
            <a:r>
              <a:rPr lang="en-US" sz="2400" dirty="0"/>
              <a:t>B) heat will flow from the fudge  to the </a:t>
            </a:r>
            <a:r>
              <a:rPr lang="en-US" sz="2400" dirty="0" err="1"/>
              <a:t>icecream</a:t>
            </a:r>
            <a:r>
              <a:rPr lang="en-US" sz="2400" dirty="0"/>
              <a:t>, as the fudge has the higher temperature.</a:t>
            </a:r>
          </a:p>
          <a:p>
            <a:r>
              <a:rPr lang="en-US" sz="2400" dirty="0"/>
              <a:t>C) no heat will flow at all </a:t>
            </a:r>
          </a:p>
          <a:p>
            <a:r>
              <a:rPr lang="en-US" sz="2400" dirty="0"/>
              <a:t>D) none of the </a:t>
            </a:r>
            <a:r>
              <a:rPr lang="en-US" sz="2400" dirty="0" smtClean="0"/>
              <a:t>above</a:t>
            </a:r>
          </a:p>
          <a:p>
            <a:r>
              <a:rPr lang="en-US" sz="2400" dirty="0" smtClean="0"/>
              <a:t>E) More than one of the above</a:t>
            </a:r>
            <a:endParaRPr lang="en-US" sz="2400" dirty="0"/>
          </a:p>
        </p:txBody>
      </p:sp>
      <p:sp>
        <p:nvSpPr>
          <p:cNvPr id="3" name="TextBox 2"/>
          <p:cNvSpPr txBox="1"/>
          <p:nvPr/>
        </p:nvSpPr>
        <p:spPr>
          <a:xfrm>
            <a:off x="1295400" y="4623852"/>
            <a:ext cx="6934200" cy="1200329"/>
          </a:xfrm>
          <a:prstGeom prst="rect">
            <a:avLst/>
          </a:prstGeom>
          <a:noFill/>
        </p:spPr>
        <p:txBody>
          <a:bodyPr wrap="square" rtlCol="0">
            <a:spAutoFit/>
          </a:bodyPr>
          <a:lstStyle/>
          <a:p>
            <a:r>
              <a:rPr lang="en-US" sz="2400" dirty="0" smtClean="0">
                <a:solidFill>
                  <a:srgbClr val="7030A0"/>
                </a:solidFill>
              </a:rPr>
              <a:t>Answer: B</a:t>
            </a:r>
          </a:p>
          <a:p>
            <a:r>
              <a:rPr lang="en-US" sz="2400" dirty="0" smtClean="0">
                <a:solidFill>
                  <a:srgbClr val="7030A0"/>
                </a:solidFill>
              </a:rPr>
              <a:t>Heat always flows from the hotter object to the cooler object, regardless of internal energy </a:t>
            </a:r>
            <a:endParaRPr lang="en-US" sz="2400" dirty="0">
              <a:solidFill>
                <a:srgbClr val="7030A0"/>
              </a:solidFill>
            </a:endParaRPr>
          </a:p>
        </p:txBody>
      </p:sp>
    </p:spTree>
    <p:extLst>
      <p:ext uri="{BB962C8B-B14F-4D97-AF65-F5344CB8AC3E}">
        <p14:creationId xmlns:p14="http://schemas.microsoft.com/office/powerpoint/2010/main" val="372637135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534400" cy="3046988"/>
          </a:xfrm>
          <a:prstGeom prst="rect">
            <a:avLst/>
          </a:prstGeom>
          <a:noFill/>
        </p:spPr>
        <p:txBody>
          <a:bodyPr wrap="square" rtlCol="0">
            <a:spAutoFit/>
          </a:bodyPr>
          <a:lstStyle/>
          <a:p>
            <a:r>
              <a:rPr lang="en-US" sz="2400" dirty="0" smtClean="0"/>
              <a:t>What does temperature indicate?</a:t>
            </a:r>
          </a:p>
          <a:p>
            <a:endParaRPr lang="en-US" sz="2400" dirty="0" smtClean="0"/>
          </a:p>
          <a:p>
            <a:pPr marL="342900" indent="-342900">
              <a:buAutoNum type="alphaUcParenR"/>
            </a:pPr>
            <a:r>
              <a:rPr lang="en-US" sz="2400" dirty="0" smtClean="0"/>
              <a:t>The heat energy of a substance</a:t>
            </a:r>
          </a:p>
          <a:p>
            <a:pPr marL="342900" indent="-342900">
              <a:buAutoNum type="alphaUcParenR"/>
            </a:pPr>
            <a:r>
              <a:rPr lang="en-US" sz="2400" dirty="0" smtClean="0"/>
              <a:t>The internal energy of a substance</a:t>
            </a:r>
          </a:p>
          <a:p>
            <a:pPr marL="342900" indent="-342900">
              <a:buAutoNum type="alphaUcParenR"/>
            </a:pPr>
            <a:r>
              <a:rPr lang="en-US" sz="2400" dirty="0" smtClean="0"/>
              <a:t>The kinetic energy of all the molecules in the substance</a:t>
            </a:r>
          </a:p>
          <a:p>
            <a:pPr marL="342900" indent="-342900">
              <a:buAutoNum type="alphaUcParenR"/>
            </a:pPr>
            <a:r>
              <a:rPr lang="en-US" sz="2400" dirty="0" smtClean="0"/>
              <a:t>The average kinetic energy per molecule in the substance</a:t>
            </a:r>
          </a:p>
          <a:p>
            <a:pPr marL="342900" indent="-342900">
              <a:buAutoNum type="alphaUcParenR"/>
            </a:pPr>
            <a:r>
              <a:rPr lang="en-US" sz="2400" dirty="0" smtClean="0"/>
              <a:t>The average translation kinetic energy per molecule in the substance</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3046988"/>
          </a:xfrm>
          <a:prstGeom prst="rect">
            <a:avLst/>
          </a:prstGeom>
          <a:noFill/>
        </p:spPr>
        <p:txBody>
          <a:bodyPr wrap="square" rtlCol="0">
            <a:spAutoFit/>
          </a:bodyPr>
          <a:lstStyle/>
          <a:p>
            <a:r>
              <a:rPr lang="en-US" sz="2400" dirty="0" smtClean="0"/>
              <a:t>What does temperature indicate?</a:t>
            </a:r>
          </a:p>
          <a:p>
            <a:endParaRPr lang="en-US" sz="2400" dirty="0" smtClean="0"/>
          </a:p>
          <a:p>
            <a:pPr marL="342900" indent="-342900">
              <a:buAutoNum type="alphaUcParenR"/>
            </a:pPr>
            <a:r>
              <a:rPr lang="en-US" sz="2400" dirty="0" smtClean="0"/>
              <a:t>The heat energy of a substance</a:t>
            </a:r>
          </a:p>
          <a:p>
            <a:pPr marL="342900" indent="-342900">
              <a:buAutoNum type="alphaUcParenR"/>
            </a:pPr>
            <a:r>
              <a:rPr lang="en-US" sz="2400" dirty="0" smtClean="0"/>
              <a:t>The internal energy of a substance</a:t>
            </a:r>
          </a:p>
          <a:p>
            <a:pPr marL="342900" indent="-342900">
              <a:buAutoNum type="alphaUcParenR"/>
            </a:pPr>
            <a:r>
              <a:rPr lang="en-US" sz="2400" dirty="0" smtClean="0"/>
              <a:t>The kinetic energy of all the molecules in the substance</a:t>
            </a:r>
          </a:p>
          <a:p>
            <a:pPr marL="342900" indent="-342900">
              <a:buAutoNum type="alphaUcParenR"/>
            </a:pPr>
            <a:r>
              <a:rPr lang="en-US" sz="2400" dirty="0" smtClean="0"/>
              <a:t>The average kinetic energy per molecule in the substance</a:t>
            </a:r>
          </a:p>
          <a:p>
            <a:pPr marL="342900" indent="-342900">
              <a:buAutoNum type="alphaUcParenR"/>
            </a:pPr>
            <a:r>
              <a:rPr lang="en-US" sz="2400" dirty="0" smtClean="0"/>
              <a:t>The average translation kinetic energy per molecule in the substance</a:t>
            </a:r>
          </a:p>
        </p:txBody>
      </p:sp>
      <p:sp>
        <p:nvSpPr>
          <p:cNvPr id="3" name="TextBox 2"/>
          <p:cNvSpPr txBox="1"/>
          <p:nvPr/>
        </p:nvSpPr>
        <p:spPr>
          <a:xfrm>
            <a:off x="381000" y="3664826"/>
            <a:ext cx="7924800" cy="2677656"/>
          </a:xfrm>
          <a:prstGeom prst="rect">
            <a:avLst/>
          </a:prstGeom>
          <a:noFill/>
        </p:spPr>
        <p:txBody>
          <a:bodyPr wrap="square" rtlCol="0">
            <a:spAutoFit/>
          </a:bodyPr>
          <a:lstStyle/>
          <a:p>
            <a:r>
              <a:rPr lang="en-US" dirty="0" smtClean="0">
                <a:solidFill>
                  <a:srgbClr val="7030A0"/>
                </a:solidFill>
              </a:rPr>
              <a:t>Answer: </a:t>
            </a:r>
            <a:r>
              <a:rPr lang="en-US" sz="2400" dirty="0" smtClean="0">
                <a:solidFill>
                  <a:srgbClr val="7030A0"/>
                </a:solidFill>
              </a:rPr>
              <a:t>E</a:t>
            </a:r>
          </a:p>
          <a:p>
            <a:r>
              <a:rPr lang="en-US" sz="2400" dirty="0" smtClean="0">
                <a:solidFill>
                  <a:srgbClr val="7030A0"/>
                </a:solidFill>
              </a:rPr>
              <a:t>From lecture. </a:t>
            </a:r>
          </a:p>
          <a:p>
            <a:r>
              <a:rPr lang="en-US" sz="2400" dirty="0" smtClean="0">
                <a:solidFill>
                  <a:srgbClr val="7030A0"/>
                </a:solidFill>
              </a:rPr>
              <a:t>Note that kinetic energy includes rotational, vibrational, and translational (jiggling), but the temperature is sensitive only to the translational. Internal energy includes all the kinetic energy as well as potential from the chemical bonds etc.</a:t>
            </a:r>
          </a:p>
        </p:txBody>
      </p:sp>
    </p:spTree>
    <p:extLst>
      <p:ext uri="{BB962C8B-B14F-4D97-AF65-F5344CB8AC3E}">
        <p14:creationId xmlns:p14="http://schemas.microsoft.com/office/powerpoint/2010/main" val="375475180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457200" y="217488"/>
            <a:ext cx="7543800" cy="3378200"/>
          </a:xfrm>
          <a:prstGeom prst="rect">
            <a:avLst/>
          </a:prstGeom>
          <a:noFill/>
          <a:ln w="9525">
            <a:noFill/>
            <a:miter lim="800000"/>
            <a:headEnd/>
            <a:tailEnd/>
          </a:ln>
          <a:effectLst/>
        </p:spPr>
        <p:txBody>
          <a:bodyPr anchor="ctr">
            <a:spAutoFit/>
          </a:bodyPr>
          <a:lstStyle/>
          <a:p>
            <a:pPr marL="342900" indent="-342900" algn="ctr"/>
            <a:r>
              <a:rPr lang="en-US" sz="2400"/>
              <a:t>Consider a sample of water at 0 degrees C. If the temperature is slightly increased, the volume of the water</a:t>
            </a:r>
          </a:p>
          <a:p>
            <a:pPr marL="342900" indent="-342900" algn="ctr"/>
            <a:endParaRPr lang="en-US" sz="2400"/>
          </a:p>
          <a:p>
            <a:pPr marL="342900" indent="-342900" algn="ctr">
              <a:buFontTx/>
              <a:buAutoNum type="alphaUcParenR"/>
            </a:pPr>
            <a:r>
              <a:rPr lang="en-US" sz="2400"/>
              <a:t>increases. </a:t>
            </a:r>
          </a:p>
          <a:p>
            <a:pPr marL="342900" indent="-342900" algn="ctr">
              <a:buFontTx/>
              <a:buAutoNum type="alphaUcParenR"/>
            </a:pPr>
            <a:endParaRPr lang="en-US" sz="2400"/>
          </a:p>
          <a:p>
            <a:pPr marL="342900" indent="-342900" algn="ctr">
              <a:buFontTx/>
              <a:buAutoNum type="alphaUcParenR" startAt="2"/>
            </a:pPr>
            <a:r>
              <a:rPr lang="en-US" sz="2400"/>
              <a:t>decreases. </a:t>
            </a:r>
          </a:p>
          <a:p>
            <a:pPr marL="342900" indent="-342900" algn="ctr">
              <a:buFontTx/>
              <a:buAutoNum type="alphaUcParenR" startAt="2"/>
            </a:pPr>
            <a:endParaRPr lang="en-US" sz="2400"/>
          </a:p>
          <a:p>
            <a:pPr marL="342900" indent="-342900" algn="ctr"/>
            <a:r>
              <a:rPr lang="en-US" sz="2400"/>
              <a:t>C)  remains the same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457200" y="217488"/>
            <a:ext cx="7543800" cy="3378200"/>
          </a:xfrm>
          <a:prstGeom prst="rect">
            <a:avLst/>
          </a:prstGeom>
          <a:noFill/>
          <a:ln w="9525">
            <a:noFill/>
            <a:miter lim="800000"/>
            <a:headEnd/>
            <a:tailEnd/>
          </a:ln>
          <a:effectLst/>
        </p:spPr>
        <p:txBody>
          <a:bodyPr anchor="ctr">
            <a:spAutoFit/>
          </a:bodyPr>
          <a:lstStyle/>
          <a:p>
            <a:pPr marL="342900" indent="-342900" algn="ctr"/>
            <a:r>
              <a:rPr lang="en-US" sz="2400"/>
              <a:t>Consider a sample of water at 0 degrees C. If the temperature is slightly increased, the volume of the water</a:t>
            </a:r>
          </a:p>
          <a:p>
            <a:pPr marL="342900" indent="-342900" algn="ctr"/>
            <a:endParaRPr lang="en-US" sz="2400"/>
          </a:p>
          <a:p>
            <a:pPr marL="342900" indent="-342900" algn="ctr">
              <a:buFontTx/>
              <a:buAutoNum type="alphaUcParenR"/>
            </a:pPr>
            <a:r>
              <a:rPr lang="en-US" sz="2400"/>
              <a:t>increases. </a:t>
            </a:r>
          </a:p>
          <a:p>
            <a:pPr marL="342900" indent="-342900" algn="ctr">
              <a:buFontTx/>
              <a:buAutoNum type="alphaUcParenR"/>
            </a:pPr>
            <a:endParaRPr lang="en-US" sz="2400"/>
          </a:p>
          <a:p>
            <a:pPr marL="342900" indent="-342900" algn="ctr">
              <a:buFontTx/>
              <a:buAutoNum type="alphaUcParenR" startAt="2"/>
            </a:pPr>
            <a:r>
              <a:rPr lang="en-US" sz="2400"/>
              <a:t>decreases. </a:t>
            </a:r>
          </a:p>
          <a:p>
            <a:pPr marL="342900" indent="-342900" algn="ctr">
              <a:buFontTx/>
              <a:buAutoNum type="alphaUcParenR" startAt="2"/>
            </a:pPr>
            <a:endParaRPr lang="en-US" sz="2400"/>
          </a:p>
          <a:p>
            <a:pPr marL="342900" indent="-342900" algn="ctr"/>
            <a:r>
              <a:rPr lang="en-US" sz="2400"/>
              <a:t>C)  remains the same </a:t>
            </a:r>
          </a:p>
        </p:txBody>
      </p:sp>
      <p:sp>
        <p:nvSpPr>
          <p:cNvPr id="26629" name="Text Box 5"/>
          <p:cNvSpPr txBox="1">
            <a:spLocks noChangeArrowheads="1"/>
          </p:cNvSpPr>
          <p:nvPr/>
        </p:nvSpPr>
        <p:spPr bwMode="auto">
          <a:xfrm>
            <a:off x="762000" y="4724400"/>
            <a:ext cx="76962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 </a:t>
            </a:r>
          </a:p>
          <a:p>
            <a:pPr>
              <a:spcBef>
                <a:spcPct val="50000"/>
              </a:spcBef>
            </a:pPr>
            <a:r>
              <a:rPr lang="en-US" sz="2400" dirty="0">
                <a:solidFill>
                  <a:srgbClr val="993366"/>
                </a:solidFill>
              </a:rPr>
              <a:t>Ice-water is anomalous in that it contracts on heating. This is why ice floats on water – ponds freeze from their surface downwards.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3785652"/>
          </a:xfrm>
          <a:prstGeom prst="rect">
            <a:avLst/>
          </a:prstGeom>
        </p:spPr>
        <p:txBody>
          <a:bodyPr wrap="square">
            <a:spAutoFit/>
          </a:bodyPr>
          <a:lstStyle/>
          <a:p>
            <a:r>
              <a:rPr lang="en-US" sz="2400" dirty="0"/>
              <a:t>During cold winter months, you are most likely to find ice in a deep lake at </a:t>
            </a:r>
          </a:p>
          <a:p>
            <a:r>
              <a:rPr lang="en-US" sz="2400" dirty="0"/>
              <a:t> </a:t>
            </a:r>
          </a:p>
          <a:p>
            <a:pPr lvl="0"/>
            <a:r>
              <a:rPr lang="en-US" sz="2400" dirty="0" smtClean="0"/>
              <a:t>A) the bottom</a:t>
            </a:r>
            <a:endParaRPr lang="en-US" sz="2400" dirty="0"/>
          </a:p>
          <a:p>
            <a:pPr lvl="0"/>
            <a:r>
              <a:rPr lang="en-US" sz="2400" dirty="0" smtClean="0"/>
              <a:t>B) the </a:t>
            </a:r>
            <a:r>
              <a:rPr lang="en-US" sz="2400" dirty="0"/>
              <a:t>surface</a:t>
            </a:r>
          </a:p>
          <a:p>
            <a:pPr lvl="0"/>
            <a:r>
              <a:rPr lang="en-US" sz="2400" dirty="0" smtClean="0"/>
              <a:t>C) the </a:t>
            </a:r>
            <a:r>
              <a:rPr lang="en-US" sz="2400" dirty="0"/>
              <a:t>surface or the bottom, depending on the temperature</a:t>
            </a:r>
          </a:p>
          <a:p>
            <a:pPr lvl="0"/>
            <a:r>
              <a:rPr lang="en-US" sz="2400" dirty="0" smtClean="0"/>
              <a:t>D) at </a:t>
            </a:r>
            <a:r>
              <a:rPr lang="en-US" sz="2400" dirty="0"/>
              <a:t>a certain depth in the water, at which the water pressure is enough to hold ice crystals intact</a:t>
            </a:r>
          </a:p>
          <a:p>
            <a:pPr lvl="0"/>
            <a:r>
              <a:rPr lang="en-US" sz="2400" dirty="0" smtClean="0"/>
              <a:t>E) surface </a:t>
            </a:r>
            <a:r>
              <a:rPr lang="en-US" sz="2400" dirty="0"/>
              <a:t>of bodies of water, provided the water below is at zero Kelvin</a:t>
            </a:r>
          </a:p>
        </p:txBody>
      </p:sp>
    </p:spTree>
    <p:extLst>
      <p:ext uri="{BB962C8B-B14F-4D97-AF65-F5344CB8AC3E}">
        <p14:creationId xmlns:p14="http://schemas.microsoft.com/office/powerpoint/2010/main" val="401288884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534400" cy="3785652"/>
          </a:xfrm>
          <a:prstGeom prst="rect">
            <a:avLst/>
          </a:prstGeom>
        </p:spPr>
        <p:txBody>
          <a:bodyPr wrap="square">
            <a:spAutoFit/>
          </a:bodyPr>
          <a:lstStyle/>
          <a:p>
            <a:r>
              <a:rPr lang="en-US" sz="2400" dirty="0"/>
              <a:t>During cold winter months, you are most likely to find ice in a deep lake at </a:t>
            </a:r>
          </a:p>
          <a:p>
            <a:r>
              <a:rPr lang="en-US" sz="2400" dirty="0"/>
              <a:t> </a:t>
            </a:r>
          </a:p>
          <a:p>
            <a:pPr lvl="0"/>
            <a:r>
              <a:rPr lang="en-US" sz="2400" dirty="0" smtClean="0"/>
              <a:t>A) the bottom</a:t>
            </a:r>
            <a:endParaRPr lang="en-US" sz="2400" dirty="0"/>
          </a:p>
          <a:p>
            <a:pPr lvl="0"/>
            <a:r>
              <a:rPr lang="en-US" sz="2400" dirty="0" smtClean="0"/>
              <a:t>B) the </a:t>
            </a:r>
            <a:r>
              <a:rPr lang="en-US" sz="2400" dirty="0"/>
              <a:t>surface</a:t>
            </a:r>
          </a:p>
          <a:p>
            <a:pPr lvl="0"/>
            <a:r>
              <a:rPr lang="en-US" sz="2400" dirty="0" smtClean="0"/>
              <a:t>C) the </a:t>
            </a:r>
            <a:r>
              <a:rPr lang="en-US" sz="2400" dirty="0"/>
              <a:t>surface or the bottom, depending on the temperature</a:t>
            </a:r>
          </a:p>
          <a:p>
            <a:pPr lvl="0"/>
            <a:r>
              <a:rPr lang="en-US" sz="2400" dirty="0" smtClean="0"/>
              <a:t>D) at </a:t>
            </a:r>
            <a:r>
              <a:rPr lang="en-US" sz="2400" dirty="0"/>
              <a:t>a certain depth in the water, at which the water pressure is enough to hold ice crystals intact</a:t>
            </a:r>
          </a:p>
          <a:p>
            <a:pPr lvl="0"/>
            <a:r>
              <a:rPr lang="en-US" sz="2400" dirty="0" smtClean="0"/>
              <a:t>E) surface </a:t>
            </a:r>
            <a:r>
              <a:rPr lang="en-US" sz="2400" dirty="0"/>
              <a:t>of bodies of water, provided the water below is at zero Kelvin</a:t>
            </a:r>
          </a:p>
        </p:txBody>
      </p:sp>
      <p:sp>
        <p:nvSpPr>
          <p:cNvPr id="3" name="TextBox 2"/>
          <p:cNvSpPr txBox="1"/>
          <p:nvPr/>
        </p:nvSpPr>
        <p:spPr>
          <a:xfrm>
            <a:off x="762000" y="4267200"/>
            <a:ext cx="7696200" cy="1200329"/>
          </a:xfrm>
          <a:prstGeom prst="rect">
            <a:avLst/>
          </a:prstGeom>
          <a:noFill/>
        </p:spPr>
        <p:txBody>
          <a:bodyPr wrap="square" rtlCol="0">
            <a:spAutoFit/>
          </a:bodyPr>
          <a:lstStyle/>
          <a:p>
            <a:r>
              <a:rPr lang="en-US" sz="2400" dirty="0" smtClean="0">
                <a:solidFill>
                  <a:srgbClr val="7030A0"/>
                </a:solidFill>
              </a:rPr>
              <a:t>Answer: B</a:t>
            </a:r>
          </a:p>
          <a:p>
            <a:r>
              <a:rPr lang="en-US" sz="2400" dirty="0" smtClean="0">
                <a:solidFill>
                  <a:srgbClr val="7030A0"/>
                </a:solidFill>
              </a:rPr>
              <a:t>Because water expands upon cooling below 4 degrees Celsius, so ice is less dense than water and will float.</a:t>
            </a:r>
            <a:endParaRPr lang="en-US" sz="2400" dirty="0">
              <a:solidFill>
                <a:srgbClr val="7030A0"/>
              </a:solidFill>
            </a:endParaRPr>
          </a:p>
        </p:txBody>
      </p:sp>
    </p:spTree>
    <p:extLst>
      <p:ext uri="{BB962C8B-B14F-4D97-AF65-F5344CB8AC3E}">
        <p14:creationId xmlns:p14="http://schemas.microsoft.com/office/powerpoint/2010/main" val="1329803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81000" y="228600"/>
            <a:ext cx="7924800" cy="3323987"/>
          </a:xfrm>
          <a:prstGeom prst="rect">
            <a:avLst/>
          </a:prstGeom>
          <a:noFill/>
          <a:ln w="9525">
            <a:noFill/>
            <a:miter lim="800000"/>
            <a:headEnd/>
            <a:tailEnd/>
          </a:ln>
        </p:spPr>
        <p:txBody>
          <a:bodyPr>
            <a:spAutoFit/>
          </a:bodyPr>
          <a:lstStyle/>
          <a:p>
            <a:pPr marL="342900" indent="-342900">
              <a:spcBef>
                <a:spcPct val="50000"/>
              </a:spcBef>
            </a:pPr>
            <a:r>
              <a:rPr lang="en-US" sz="2000" dirty="0"/>
              <a:t>Passengers in a high-flying jumbo jet feel their normal weight in flight, while passengers in an orbiting space-shuttle do not. This is because passengers in the space shuttle are</a:t>
            </a:r>
          </a:p>
          <a:p>
            <a:pPr marL="342900" indent="-342900">
              <a:spcBef>
                <a:spcPct val="50000"/>
              </a:spcBef>
              <a:buFontTx/>
              <a:buAutoNum type="alphaUcParenR"/>
            </a:pPr>
            <a:r>
              <a:rPr lang="en-US" sz="2000" dirty="0"/>
              <a:t>Beyond the main pull of earth’s gravity</a:t>
            </a:r>
          </a:p>
          <a:p>
            <a:pPr marL="342900" indent="-342900">
              <a:spcBef>
                <a:spcPct val="50000"/>
              </a:spcBef>
              <a:buFontTx/>
              <a:buAutoNum type="alphaUcParenR"/>
            </a:pPr>
            <a:r>
              <a:rPr lang="en-US" sz="2000" dirty="0"/>
              <a:t>Above the earth’s atmosphere</a:t>
            </a:r>
          </a:p>
          <a:p>
            <a:pPr marL="342900" indent="-342900">
              <a:spcBef>
                <a:spcPct val="50000"/>
              </a:spcBef>
              <a:buFontTx/>
              <a:buAutoNum type="alphaUcParenR"/>
            </a:pPr>
            <a:r>
              <a:rPr lang="en-US" sz="2000" dirty="0"/>
              <a:t>Without support forces</a:t>
            </a:r>
          </a:p>
          <a:p>
            <a:pPr marL="342900" indent="-342900">
              <a:spcBef>
                <a:spcPct val="50000"/>
              </a:spcBef>
              <a:buFontTx/>
              <a:buAutoNum type="alphaUcParenR"/>
            </a:pPr>
            <a:r>
              <a:rPr lang="en-US" sz="2000" dirty="0"/>
              <a:t>All of these</a:t>
            </a:r>
          </a:p>
          <a:p>
            <a:pPr marL="342900" indent="-342900">
              <a:spcBef>
                <a:spcPct val="50000"/>
              </a:spcBef>
              <a:buFontTx/>
              <a:buAutoNum type="alphaUcParenR"/>
            </a:pPr>
            <a:r>
              <a:rPr lang="en-US" sz="2000" dirty="0"/>
              <a:t>None of these</a:t>
            </a:r>
          </a:p>
        </p:txBody>
      </p:sp>
      <p:sp>
        <p:nvSpPr>
          <p:cNvPr id="57347" name="Text Box 3"/>
          <p:cNvSpPr txBox="1">
            <a:spLocks noChangeArrowheads="1"/>
          </p:cNvSpPr>
          <p:nvPr/>
        </p:nvSpPr>
        <p:spPr bwMode="auto">
          <a:xfrm>
            <a:off x="304800" y="3810000"/>
            <a:ext cx="8534400" cy="1569660"/>
          </a:xfrm>
          <a:prstGeom prst="rect">
            <a:avLst/>
          </a:prstGeom>
          <a:noFill/>
          <a:ln w="9525">
            <a:noFill/>
            <a:miter lim="800000"/>
            <a:headEnd/>
            <a:tailEnd/>
          </a:ln>
        </p:spPr>
        <p:txBody>
          <a:bodyPr wrap="square">
            <a:spAutoFit/>
          </a:bodyPr>
          <a:lstStyle/>
          <a:p>
            <a:pPr>
              <a:spcBef>
                <a:spcPct val="50000"/>
              </a:spcBef>
            </a:pPr>
            <a:r>
              <a:rPr lang="en-US" sz="2400" dirty="0">
                <a:solidFill>
                  <a:srgbClr val="993366"/>
                </a:solidFill>
              </a:rPr>
              <a:t>Answer: C</a:t>
            </a:r>
          </a:p>
          <a:p>
            <a:pPr>
              <a:spcBef>
                <a:spcPct val="50000"/>
              </a:spcBef>
            </a:pPr>
            <a:r>
              <a:rPr lang="en-US" dirty="0">
                <a:solidFill>
                  <a:srgbClr val="7030A0"/>
                </a:solidFill>
              </a:rPr>
              <a:t>Note that Earth’s gravitational force is significant on the space </a:t>
            </a:r>
            <a:r>
              <a:rPr lang="en-US" dirty="0" smtClean="0">
                <a:solidFill>
                  <a:srgbClr val="7030A0"/>
                </a:solidFill>
              </a:rPr>
              <a:t>shuttle – this is what keeps it in orbit around us --  </a:t>
            </a:r>
            <a:r>
              <a:rPr lang="en-US" dirty="0">
                <a:solidFill>
                  <a:srgbClr val="7030A0"/>
                </a:solidFill>
              </a:rPr>
              <a:t>and </a:t>
            </a:r>
            <a:r>
              <a:rPr lang="en-US" dirty="0" smtClean="0">
                <a:solidFill>
                  <a:srgbClr val="7030A0"/>
                </a:solidFill>
              </a:rPr>
              <a:t>likewise for </a:t>
            </a:r>
            <a:r>
              <a:rPr lang="en-US" dirty="0">
                <a:solidFill>
                  <a:srgbClr val="7030A0"/>
                </a:solidFill>
              </a:rPr>
              <a:t>the moon! </a:t>
            </a:r>
            <a:endParaRPr lang="en-US" dirty="0" smtClean="0">
              <a:solidFill>
                <a:srgbClr val="7030A0"/>
              </a:solidFill>
            </a:endParaRPr>
          </a:p>
          <a:p>
            <a:pPr>
              <a:spcBef>
                <a:spcPct val="50000"/>
              </a:spcBef>
            </a:pPr>
            <a:r>
              <a:rPr lang="en-US" dirty="0" smtClean="0">
                <a:solidFill>
                  <a:srgbClr val="993366"/>
                </a:solidFill>
              </a:rPr>
              <a:t>. </a:t>
            </a:r>
            <a:endParaRPr lang="en-US" dirty="0">
              <a:solidFill>
                <a:srgbClr val="993366"/>
              </a:solidFill>
            </a:endParaRPr>
          </a:p>
        </p:txBody>
      </p:sp>
    </p:spTree>
    <p:extLst>
      <p:ext uri="{BB962C8B-B14F-4D97-AF65-F5344CB8AC3E}">
        <p14:creationId xmlns:p14="http://schemas.microsoft.com/office/powerpoint/2010/main" val="307344888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592138" y="827088"/>
            <a:ext cx="7642225" cy="2647950"/>
          </a:xfrm>
          <a:prstGeom prst="rect">
            <a:avLst/>
          </a:prstGeom>
          <a:noFill/>
          <a:ln w="9525">
            <a:noFill/>
            <a:miter lim="800000"/>
            <a:headEnd/>
            <a:tailEnd/>
          </a:ln>
          <a:effectLst/>
        </p:spPr>
        <p:txBody>
          <a:bodyPr wrap="none" anchor="ctr">
            <a:spAutoFit/>
          </a:bodyPr>
          <a:lstStyle/>
          <a:p>
            <a:pPr algn="ctr"/>
            <a:r>
              <a:rPr lang="en-US" sz="2400"/>
              <a:t>The vibrations of a transverse wave move in a direction</a:t>
            </a:r>
          </a:p>
          <a:p>
            <a:pPr algn="ctr"/>
            <a:endParaRPr lang="en-US" sz="2400"/>
          </a:p>
          <a:p>
            <a:pPr algn="ctr"/>
            <a:r>
              <a:rPr lang="en-US" sz="2400"/>
              <a:t>A) at right angles to the direction of wave travel. </a:t>
            </a:r>
          </a:p>
          <a:p>
            <a:pPr algn="ctr"/>
            <a:endParaRPr lang="en-US" sz="2400"/>
          </a:p>
          <a:p>
            <a:pPr algn="ctr"/>
            <a:r>
              <a:rPr lang="en-US" sz="2400"/>
              <a:t>B) that changes with speed. </a:t>
            </a:r>
          </a:p>
          <a:p>
            <a:pPr algn="ctr"/>
            <a:endParaRPr lang="en-US" sz="2400"/>
          </a:p>
          <a:p>
            <a:pPr algn="ctr"/>
            <a:r>
              <a:rPr lang="en-US" sz="2400"/>
              <a:t>C) along the direction of wave travel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592138" y="827088"/>
            <a:ext cx="7642225" cy="2647950"/>
          </a:xfrm>
          <a:prstGeom prst="rect">
            <a:avLst/>
          </a:prstGeom>
          <a:noFill/>
          <a:ln w="9525">
            <a:noFill/>
            <a:miter lim="800000"/>
            <a:headEnd/>
            <a:tailEnd/>
          </a:ln>
          <a:effectLst/>
        </p:spPr>
        <p:txBody>
          <a:bodyPr wrap="none" anchor="ctr">
            <a:spAutoFit/>
          </a:bodyPr>
          <a:lstStyle/>
          <a:p>
            <a:pPr algn="ctr"/>
            <a:r>
              <a:rPr lang="en-US" sz="2400"/>
              <a:t>The vibrations of a transverse wave move in a direction</a:t>
            </a:r>
          </a:p>
          <a:p>
            <a:pPr algn="ctr"/>
            <a:endParaRPr lang="en-US" sz="2400"/>
          </a:p>
          <a:p>
            <a:pPr algn="ctr"/>
            <a:r>
              <a:rPr lang="en-US" sz="2400"/>
              <a:t>A) at right angles to the direction of wave travel. </a:t>
            </a:r>
          </a:p>
          <a:p>
            <a:pPr algn="ctr"/>
            <a:endParaRPr lang="en-US" sz="2400"/>
          </a:p>
          <a:p>
            <a:pPr algn="ctr"/>
            <a:r>
              <a:rPr lang="en-US" sz="2400"/>
              <a:t>B) that changes with speed. </a:t>
            </a:r>
          </a:p>
          <a:p>
            <a:pPr algn="ctr"/>
            <a:endParaRPr lang="en-US" sz="2400"/>
          </a:p>
          <a:p>
            <a:pPr algn="ctr"/>
            <a:r>
              <a:rPr lang="en-US" sz="2400"/>
              <a:t>C) along the direction of wave travel </a:t>
            </a:r>
          </a:p>
        </p:txBody>
      </p:sp>
      <p:sp>
        <p:nvSpPr>
          <p:cNvPr id="27653" name="Text Box 5"/>
          <p:cNvSpPr txBox="1">
            <a:spLocks noChangeArrowheads="1"/>
          </p:cNvSpPr>
          <p:nvPr/>
        </p:nvSpPr>
        <p:spPr bwMode="auto">
          <a:xfrm>
            <a:off x="1066800" y="4191000"/>
            <a:ext cx="7010400" cy="228282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err="1">
                <a:solidFill>
                  <a:srgbClr val="993366"/>
                </a:solidFill>
              </a:rPr>
              <a:t>Eg</a:t>
            </a:r>
            <a:r>
              <a:rPr lang="en-US" sz="2400" dirty="0">
                <a:solidFill>
                  <a:srgbClr val="993366"/>
                </a:solidFill>
              </a:rPr>
              <a:t>. water waves, waves on a string, light…, the vibrations move at right angles to the direction of wave travel. </a:t>
            </a:r>
          </a:p>
          <a:p>
            <a:pPr>
              <a:spcBef>
                <a:spcPct val="50000"/>
              </a:spcBef>
            </a:pPr>
            <a:r>
              <a:rPr lang="en-US" sz="2400" dirty="0">
                <a:solidFill>
                  <a:srgbClr val="993366"/>
                </a:solidFill>
              </a:rPr>
              <a:t>(not like, </a:t>
            </a:r>
            <a:r>
              <a:rPr lang="en-US" sz="2400" dirty="0" err="1">
                <a:solidFill>
                  <a:srgbClr val="993366"/>
                </a:solidFill>
              </a:rPr>
              <a:t>eg</a:t>
            </a:r>
            <a:r>
              <a:rPr lang="en-US" sz="2400" dirty="0">
                <a:solidFill>
                  <a:srgbClr val="993366"/>
                </a:solidFill>
              </a:rPr>
              <a:t> sound, which is a longitudinal wave)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1951038" y="265113"/>
            <a:ext cx="5300662" cy="4108450"/>
          </a:xfrm>
          <a:prstGeom prst="rect">
            <a:avLst/>
          </a:prstGeom>
          <a:noFill/>
          <a:ln w="9525">
            <a:noFill/>
            <a:miter lim="800000"/>
            <a:headEnd/>
            <a:tailEnd/>
          </a:ln>
          <a:effectLst/>
        </p:spPr>
        <p:txBody>
          <a:bodyPr wrap="none" anchor="ctr">
            <a:spAutoFit/>
          </a:bodyPr>
          <a:lstStyle/>
          <a:p>
            <a:pPr algn="ctr"/>
            <a:r>
              <a:rPr lang="en-US" sz="2400"/>
              <a:t>The Doppler effect is characteristic of </a:t>
            </a:r>
          </a:p>
          <a:p>
            <a:pPr algn="ctr"/>
            <a:endParaRPr lang="en-US" sz="2400"/>
          </a:p>
          <a:p>
            <a:pPr algn="ctr"/>
            <a:r>
              <a:rPr lang="en-US" sz="2400"/>
              <a:t>A) water waves. </a:t>
            </a:r>
          </a:p>
          <a:p>
            <a:pPr algn="ctr"/>
            <a:endParaRPr lang="en-US" sz="2400"/>
          </a:p>
          <a:p>
            <a:pPr algn="ctr"/>
            <a:r>
              <a:rPr lang="en-US" sz="2400"/>
              <a:t>B) light waves. </a:t>
            </a:r>
          </a:p>
          <a:p>
            <a:pPr algn="ctr"/>
            <a:endParaRPr lang="en-US" sz="2400"/>
          </a:p>
          <a:p>
            <a:pPr algn="ctr"/>
            <a:r>
              <a:rPr lang="en-US" sz="2400"/>
              <a:t>C) sound waves. </a:t>
            </a:r>
          </a:p>
          <a:p>
            <a:pPr algn="ctr"/>
            <a:endParaRPr lang="en-US" sz="2400"/>
          </a:p>
          <a:p>
            <a:pPr algn="ctr"/>
            <a:r>
              <a:rPr lang="en-US" sz="2400"/>
              <a:t>D) all of the above choices </a:t>
            </a:r>
          </a:p>
          <a:p>
            <a:pPr algn="ctr"/>
            <a:endParaRPr lang="en-US" sz="2400"/>
          </a:p>
          <a:p>
            <a:pPr algn="ctr"/>
            <a:r>
              <a:rPr lang="en-US" sz="2400"/>
              <a:t>E) none of the above choices </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1951038" y="265113"/>
            <a:ext cx="5300662" cy="4108450"/>
          </a:xfrm>
          <a:prstGeom prst="rect">
            <a:avLst/>
          </a:prstGeom>
          <a:noFill/>
          <a:ln w="9525">
            <a:noFill/>
            <a:miter lim="800000"/>
            <a:headEnd/>
            <a:tailEnd/>
          </a:ln>
          <a:effectLst/>
        </p:spPr>
        <p:txBody>
          <a:bodyPr wrap="none" anchor="ctr">
            <a:spAutoFit/>
          </a:bodyPr>
          <a:lstStyle/>
          <a:p>
            <a:pPr algn="ctr"/>
            <a:r>
              <a:rPr lang="en-US" sz="2400"/>
              <a:t>The Doppler effect is characteristic of </a:t>
            </a:r>
          </a:p>
          <a:p>
            <a:pPr algn="ctr"/>
            <a:endParaRPr lang="en-US" sz="2400"/>
          </a:p>
          <a:p>
            <a:pPr algn="ctr"/>
            <a:r>
              <a:rPr lang="en-US" sz="2400"/>
              <a:t>A) water waves. </a:t>
            </a:r>
          </a:p>
          <a:p>
            <a:pPr algn="ctr"/>
            <a:endParaRPr lang="en-US" sz="2400"/>
          </a:p>
          <a:p>
            <a:pPr algn="ctr"/>
            <a:r>
              <a:rPr lang="en-US" sz="2400"/>
              <a:t>B) light waves. </a:t>
            </a:r>
          </a:p>
          <a:p>
            <a:pPr algn="ctr"/>
            <a:endParaRPr lang="en-US" sz="2400"/>
          </a:p>
          <a:p>
            <a:pPr algn="ctr"/>
            <a:r>
              <a:rPr lang="en-US" sz="2400"/>
              <a:t>C) sound waves. </a:t>
            </a:r>
          </a:p>
          <a:p>
            <a:pPr algn="ctr"/>
            <a:endParaRPr lang="en-US" sz="2400"/>
          </a:p>
          <a:p>
            <a:pPr algn="ctr"/>
            <a:r>
              <a:rPr lang="en-US" sz="2400"/>
              <a:t>D) all of the above choices </a:t>
            </a:r>
          </a:p>
          <a:p>
            <a:pPr algn="ctr"/>
            <a:endParaRPr lang="en-US" sz="2400"/>
          </a:p>
          <a:p>
            <a:pPr algn="ctr"/>
            <a:r>
              <a:rPr lang="en-US" sz="2400"/>
              <a:t>E) none of the above choices </a:t>
            </a:r>
          </a:p>
        </p:txBody>
      </p:sp>
      <p:sp>
        <p:nvSpPr>
          <p:cNvPr id="28677" name="Text Box 5"/>
          <p:cNvSpPr txBox="1">
            <a:spLocks noChangeArrowheads="1"/>
          </p:cNvSpPr>
          <p:nvPr/>
        </p:nvSpPr>
        <p:spPr bwMode="auto">
          <a:xfrm>
            <a:off x="762000" y="5029200"/>
            <a:ext cx="7543800" cy="457200"/>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D</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57200" y="381000"/>
            <a:ext cx="8382000" cy="4838700"/>
          </a:xfrm>
          <a:prstGeom prst="rect">
            <a:avLst/>
          </a:prstGeom>
          <a:noFill/>
          <a:ln w="9525">
            <a:noFill/>
            <a:miter lim="800000"/>
            <a:headEnd/>
            <a:tailEnd/>
          </a:ln>
          <a:effectLst/>
        </p:spPr>
        <p:txBody>
          <a:bodyPr anchor="ctr">
            <a:spAutoFit/>
          </a:bodyPr>
          <a:lstStyle/>
          <a:p>
            <a:pPr algn="ctr"/>
            <a:r>
              <a:rPr lang="en-US" sz="2400"/>
              <a:t>A floating object oscillates up and down 2 complete cycles in 1 second as a water wave of wavelength 5 meters passes by. The speed of the wave is </a:t>
            </a:r>
          </a:p>
          <a:p>
            <a:pPr algn="ctr"/>
            <a:endParaRPr lang="en-US" sz="2400"/>
          </a:p>
          <a:p>
            <a:pPr algn="ctr"/>
            <a:r>
              <a:rPr lang="en-US" sz="2400"/>
              <a:t>A) 15 m/s. </a:t>
            </a:r>
          </a:p>
          <a:p>
            <a:pPr algn="ctr"/>
            <a:endParaRPr lang="en-US" sz="2400"/>
          </a:p>
          <a:p>
            <a:pPr algn="ctr"/>
            <a:r>
              <a:rPr lang="en-US" sz="2400"/>
              <a:t>B) 5 m/s. </a:t>
            </a:r>
          </a:p>
          <a:p>
            <a:pPr algn="ctr"/>
            <a:endParaRPr lang="en-US" sz="2400"/>
          </a:p>
          <a:p>
            <a:pPr algn="ctr"/>
            <a:r>
              <a:rPr lang="en-US" sz="2400"/>
              <a:t>C) 2 m/s. </a:t>
            </a:r>
          </a:p>
          <a:p>
            <a:pPr algn="ctr"/>
            <a:endParaRPr lang="en-US" sz="2400"/>
          </a:p>
          <a:p>
            <a:pPr algn="ctr"/>
            <a:r>
              <a:rPr lang="en-US" sz="2400"/>
              <a:t>D) 10 m/s. </a:t>
            </a:r>
          </a:p>
          <a:p>
            <a:pPr algn="ctr"/>
            <a:endParaRPr lang="en-US" sz="2400"/>
          </a:p>
          <a:p>
            <a:pPr algn="ctr"/>
            <a:r>
              <a:rPr lang="en-US" sz="2400"/>
              <a:t>E) none of these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57200" y="381000"/>
            <a:ext cx="8382000" cy="4838700"/>
          </a:xfrm>
          <a:prstGeom prst="rect">
            <a:avLst/>
          </a:prstGeom>
          <a:noFill/>
          <a:ln w="9525">
            <a:noFill/>
            <a:miter lim="800000"/>
            <a:headEnd/>
            <a:tailEnd/>
          </a:ln>
          <a:effectLst/>
        </p:spPr>
        <p:txBody>
          <a:bodyPr anchor="ctr">
            <a:spAutoFit/>
          </a:bodyPr>
          <a:lstStyle/>
          <a:p>
            <a:pPr algn="ctr"/>
            <a:r>
              <a:rPr lang="en-US" sz="2400"/>
              <a:t>A floating object oscillates up and down 2 complete cycles in 1 second as a water wave of wavelength 5 meters passes by. The speed of the wave is </a:t>
            </a:r>
          </a:p>
          <a:p>
            <a:pPr algn="ctr"/>
            <a:endParaRPr lang="en-US" sz="2400"/>
          </a:p>
          <a:p>
            <a:pPr algn="ctr"/>
            <a:r>
              <a:rPr lang="en-US" sz="2400"/>
              <a:t>A) 15 m/s. </a:t>
            </a:r>
          </a:p>
          <a:p>
            <a:pPr algn="ctr"/>
            <a:endParaRPr lang="en-US" sz="2400"/>
          </a:p>
          <a:p>
            <a:pPr algn="ctr"/>
            <a:r>
              <a:rPr lang="en-US" sz="2400"/>
              <a:t>B) 5 m/s. </a:t>
            </a:r>
          </a:p>
          <a:p>
            <a:pPr algn="ctr"/>
            <a:endParaRPr lang="en-US" sz="2400"/>
          </a:p>
          <a:p>
            <a:pPr algn="ctr"/>
            <a:r>
              <a:rPr lang="en-US" sz="2400"/>
              <a:t>C) 2 m/s. </a:t>
            </a:r>
          </a:p>
          <a:p>
            <a:pPr algn="ctr"/>
            <a:endParaRPr lang="en-US" sz="2400"/>
          </a:p>
          <a:p>
            <a:pPr algn="ctr"/>
            <a:r>
              <a:rPr lang="en-US" sz="2400"/>
              <a:t>D) 10 m/s. </a:t>
            </a:r>
          </a:p>
          <a:p>
            <a:pPr algn="ctr"/>
            <a:endParaRPr lang="en-US" sz="2400"/>
          </a:p>
          <a:p>
            <a:pPr algn="ctr"/>
            <a:r>
              <a:rPr lang="en-US" sz="2400"/>
              <a:t>E) none of these </a:t>
            </a:r>
          </a:p>
        </p:txBody>
      </p:sp>
      <p:sp>
        <p:nvSpPr>
          <p:cNvPr id="29701" name="Text Box 5"/>
          <p:cNvSpPr txBox="1">
            <a:spLocks noChangeArrowheads="1"/>
          </p:cNvSpPr>
          <p:nvPr/>
        </p:nvSpPr>
        <p:spPr bwMode="auto">
          <a:xfrm>
            <a:off x="457200" y="5257800"/>
            <a:ext cx="7620000" cy="13112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D</a:t>
            </a:r>
          </a:p>
          <a:p>
            <a:pPr>
              <a:spcBef>
                <a:spcPct val="50000"/>
              </a:spcBef>
            </a:pPr>
            <a:r>
              <a:rPr lang="en-US" sz="2000" dirty="0">
                <a:solidFill>
                  <a:srgbClr val="993366"/>
                </a:solidFill>
              </a:rPr>
              <a:t>Freq = 2 Hz, and wavelength = 5 m. </a:t>
            </a:r>
          </a:p>
          <a:p>
            <a:pPr>
              <a:spcBef>
                <a:spcPct val="50000"/>
              </a:spcBef>
            </a:pPr>
            <a:r>
              <a:rPr lang="en-US" sz="2000" dirty="0">
                <a:solidFill>
                  <a:srgbClr val="993366"/>
                </a:solidFill>
              </a:rPr>
              <a:t>So speed = freq x wavelength = 10m/s</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620000" cy="3970318"/>
          </a:xfrm>
          <a:prstGeom prst="rect">
            <a:avLst/>
          </a:prstGeom>
          <a:noFill/>
        </p:spPr>
        <p:txBody>
          <a:bodyPr wrap="square" rtlCol="0">
            <a:spAutoFit/>
          </a:bodyPr>
          <a:lstStyle/>
          <a:p>
            <a:r>
              <a:rPr lang="en-US" sz="2400" dirty="0" smtClean="0"/>
              <a:t>An AM radio station broadcasts at 1 kHz. This means they are generated by electrons</a:t>
            </a:r>
          </a:p>
          <a:p>
            <a:r>
              <a:rPr lang="en-US" sz="2400" dirty="0" smtClean="0"/>
              <a:t> </a:t>
            </a:r>
          </a:p>
          <a:p>
            <a:r>
              <a:rPr lang="en-US" sz="2400" dirty="0" smtClean="0"/>
              <a:t>A) whose vibrations take 1,000 s per cycle</a:t>
            </a:r>
          </a:p>
          <a:p>
            <a:r>
              <a:rPr lang="en-US" sz="2400" dirty="0" smtClean="0"/>
              <a:t>B) which vibrate at 1,000 cycles per second.</a:t>
            </a:r>
          </a:p>
          <a:p>
            <a:r>
              <a:rPr lang="en-US" sz="2400" dirty="0" smtClean="0"/>
              <a:t>C) whose waves have crests separated by 10</a:t>
            </a:r>
            <a:r>
              <a:rPr lang="en-US" sz="2400" baseline="30000" dirty="0" smtClean="0"/>
              <a:t>3</a:t>
            </a:r>
            <a:r>
              <a:rPr lang="en-US" sz="2400" dirty="0" smtClean="0"/>
              <a:t> m.</a:t>
            </a:r>
          </a:p>
          <a:p>
            <a:r>
              <a:rPr lang="en-US" sz="2400" dirty="0" smtClean="0"/>
              <a:t>D) which are amplified at the source by a factor of a thousand</a:t>
            </a:r>
          </a:p>
          <a:p>
            <a:r>
              <a:rPr lang="en-US" sz="2400" dirty="0" smtClean="0"/>
              <a:t>E) none of the above</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066800"/>
            <a:ext cx="7620000" cy="3970318"/>
          </a:xfrm>
          <a:prstGeom prst="rect">
            <a:avLst/>
          </a:prstGeom>
          <a:noFill/>
        </p:spPr>
        <p:txBody>
          <a:bodyPr wrap="square" rtlCol="0">
            <a:spAutoFit/>
          </a:bodyPr>
          <a:lstStyle/>
          <a:p>
            <a:r>
              <a:rPr lang="en-US" sz="2400" dirty="0" smtClean="0"/>
              <a:t>An AM radio station broadcasts at 1 kHz. This means they are generated by electrons</a:t>
            </a:r>
          </a:p>
          <a:p>
            <a:r>
              <a:rPr lang="en-US" sz="2400" dirty="0" smtClean="0"/>
              <a:t> </a:t>
            </a:r>
          </a:p>
          <a:p>
            <a:r>
              <a:rPr lang="en-US" sz="2400" dirty="0" smtClean="0"/>
              <a:t>A) whose vibrations take 1,000 s per cycle</a:t>
            </a:r>
          </a:p>
          <a:p>
            <a:r>
              <a:rPr lang="en-US" sz="2400" dirty="0" smtClean="0"/>
              <a:t>B) which vibrate at 1,000 cycles per second.</a:t>
            </a:r>
          </a:p>
          <a:p>
            <a:r>
              <a:rPr lang="en-US" sz="2400" dirty="0" smtClean="0"/>
              <a:t>C) whose waves have crests separated by 10</a:t>
            </a:r>
            <a:r>
              <a:rPr lang="en-US" sz="2400" baseline="30000" dirty="0" smtClean="0"/>
              <a:t>3</a:t>
            </a:r>
            <a:r>
              <a:rPr lang="en-US" sz="2400" dirty="0" smtClean="0"/>
              <a:t> m.</a:t>
            </a:r>
          </a:p>
          <a:p>
            <a:r>
              <a:rPr lang="en-US" sz="2400" dirty="0" smtClean="0"/>
              <a:t>D) which are amplified at the source by a factor of a thousand</a:t>
            </a:r>
          </a:p>
          <a:p>
            <a:r>
              <a:rPr lang="en-US" sz="2400" dirty="0" smtClean="0"/>
              <a:t>E) none of the above</a:t>
            </a:r>
          </a:p>
          <a:p>
            <a:r>
              <a:rPr lang="en-US" dirty="0" smtClean="0"/>
              <a:t> </a:t>
            </a:r>
          </a:p>
          <a:p>
            <a:endParaRPr lang="en-US" dirty="0"/>
          </a:p>
        </p:txBody>
      </p:sp>
      <p:sp>
        <p:nvSpPr>
          <p:cNvPr id="4" name="TextBox 3"/>
          <p:cNvSpPr txBox="1"/>
          <p:nvPr/>
        </p:nvSpPr>
        <p:spPr>
          <a:xfrm>
            <a:off x="533400" y="4800600"/>
            <a:ext cx="8153400" cy="830997"/>
          </a:xfrm>
          <a:prstGeom prst="rect">
            <a:avLst/>
          </a:prstGeom>
          <a:noFill/>
        </p:spPr>
        <p:txBody>
          <a:bodyPr wrap="square" rtlCol="0">
            <a:spAutoFit/>
          </a:bodyPr>
          <a:lstStyle/>
          <a:p>
            <a:r>
              <a:rPr lang="en-US" sz="2400" dirty="0" smtClean="0">
                <a:solidFill>
                  <a:srgbClr val="7030A0"/>
                </a:solidFill>
              </a:rPr>
              <a:t>Answer: B</a:t>
            </a:r>
          </a:p>
          <a:p>
            <a:r>
              <a:rPr lang="en-US" sz="2400" dirty="0" smtClean="0">
                <a:solidFill>
                  <a:srgbClr val="7030A0"/>
                </a:solidFill>
              </a:rPr>
              <a:t>1kHz means 1000 Hz, i.e. 1000 cycles per second.</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457200" y="381000"/>
            <a:ext cx="8305800" cy="4838700"/>
          </a:xfrm>
          <a:prstGeom prst="rect">
            <a:avLst/>
          </a:prstGeom>
          <a:noFill/>
          <a:ln w="9525">
            <a:noFill/>
            <a:miter lim="800000"/>
            <a:headEnd/>
            <a:tailEnd/>
          </a:ln>
          <a:effectLst/>
        </p:spPr>
        <p:txBody>
          <a:bodyPr anchor="ctr">
            <a:spAutoFit/>
          </a:bodyPr>
          <a:lstStyle/>
          <a:p>
            <a:pPr algn="ctr"/>
            <a:r>
              <a:rPr lang="en-US" sz="2400"/>
              <a:t>At a concert the oboe is playing a long steady note as you walk away from the stage at an accelerating velocity toward the rest room. The pitch of the sound that you hear, is </a:t>
            </a:r>
          </a:p>
          <a:p>
            <a:pPr algn="ctr"/>
            <a:endParaRPr lang="en-US" sz="2400"/>
          </a:p>
          <a:p>
            <a:pPr algn="ctr"/>
            <a:r>
              <a:rPr lang="en-US" sz="2400"/>
              <a:t>A) continually increasing. </a:t>
            </a:r>
          </a:p>
          <a:p>
            <a:pPr algn="ctr"/>
            <a:endParaRPr lang="en-US" sz="2400"/>
          </a:p>
          <a:p>
            <a:pPr algn="ctr"/>
            <a:r>
              <a:rPr lang="en-US" sz="2400"/>
              <a:t>B) continually decreasing. </a:t>
            </a:r>
          </a:p>
          <a:p>
            <a:pPr algn="ctr"/>
            <a:endParaRPr lang="en-US" sz="2400"/>
          </a:p>
          <a:p>
            <a:pPr algn="ctr"/>
            <a:r>
              <a:rPr lang="en-US" sz="2400"/>
              <a:t>C) steady but lower than normal. </a:t>
            </a:r>
          </a:p>
          <a:p>
            <a:pPr algn="ctr"/>
            <a:endParaRPr lang="en-US" sz="2400"/>
          </a:p>
          <a:p>
            <a:pPr algn="ctr"/>
            <a:r>
              <a:rPr lang="en-US" sz="2400"/>
              <a:t>D) steady but higher than normal </a:t>
            </a:r>
          </a:p>
          <a:p>
            <a:pPr algn="ctr"/>
            <a:endParaRPr lang="en-US" sz="2400"/>
          </a:p>
          <a:p>
            <a:pPr algn="ctr"/>
            <a:r>
              <a:rPr lang="en-US" sz="2400"/>
              <a:t>E) None of the above choices are correct </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457200" y="381000"/>
            <a:ext cx="8305800" cy="4838700"/>
          </a:xfrm>
          <a:prstGeom prst="rect">
            <a:avLst/>
          </a:prstGeom>
          <a:noFill/>
          <a:ln w="9525">
            <a:noFill/>
            <a:miter lim="800000"/>
            <a:headEnd/>
            <a:tailEnd/>
          </a:ln>
          <a:effectLst/>
        </p:spPr>
        <p:txBody>
          <a:bodyPr anchor="ctr">
            <a:spAutoFit/>
          </a:bodyPr>
          <a:lstStyle/>
          <a:p>
            <a:pPr algn="ctr"/>
            <a:r>
              <a:rPr lang="en-US" sz="2400"/>
              <a:t>At a concert the oboe is playing a long steady note as you walk away from the stage at an accelerating velocity toward the rest room. The pitch of the sound that you hear, is </a:t>
            </a:r>
          </a:p>
          <a:p>
            <a:pPr algn="ctr"/>
            <a:endParaRPr lang="en-US" sz="2400"/>
          </a:p>
          <a:p>
            <a:pPr algn="ctr"/>
            <a:r>
              <a:rPr lang="en-US" sz="2400"/>
              <a:t>A) continually increasing. </a:t>
            </a:r>
          </a:p>
          <a:p>
            <a:pPr algn="ctr"/>
            <a:endParaRPr lang="en-US" sz="2400"/>
          </a:p>
          <a:p>
            <a:pPr algn="ctr"/>
            <a:r>
              <a:rPr lang="en-US" sz="2400"/>
              <a:t>B) continually decreasing. </a:t>
            </a:r>
          </a:p>
          <a:p>
            <a:pPr algn="ctr"/>
            <a:endParaRPr lang="en-US" sz="2400"/>
          </a:p>
          <a:p>
            <a:pPr algn="ctr"/>
            <a:r>
              <a:rPr lang="en-US" sz="2400"/>
              <a:t>C) steady but lower than normal. </a:t>
            </a:r>
          </a:p>
          <a:p>
            <a:pPr algn="ctr"/>
            <a:endParaRPr lang="en-US" sz="2400"/>
          </a:p>
          <a:p>
            <a:pPr algn="ctr"/>
            <a:r>
              <a:rPr lang="en-US" sz="2400"/>
              <a:t>D) steady but higher than normal </a:t>
            </a:r>
          </a:p>
          <a:p>
            <a:pPr algn="ctr"/>
            <a:endParaRPr lang="en-US" sz="2400"/>
          </a:p>
          <a:p>
            <a:pPr algn="ctr"/>
            <a:r>
              <a:rPr lang="en-US" sz="2400"/>
              <a:t>E) None of the above choices are correct </a:t>
            </a:r>
          </a:p>
        </p:txBody>
      </p:sp>
      <p:sp>
        <p:nvSpPr>
          <p:cNvPr id="30725" name="Text Box 5"/>
          <p:cNvSpPr txBox="1">
            <a:spLocks noChangeArrowheads="1"/>
          </p:cNvSpPr>
          <p:nvPr/>
        </p:nvSpPr>
        <p:spPr bwMode="auto">
          <a:xfrm>
            <a:off x="457200" y="5529263"/>
            <a:ext cx="8458200" cy="1144587"/>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dirty="0">
                <a:solidFill>
                  <a:srgbClr val="993366"/>
                </a:solidFill>
              </a:rPr>
              <a:t>Doppler effect – if moving away, pitch is lower than that emitted depending on the speed v. So if accelerating away, then it gets lower and lower.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8441</TotalTime>
  <Words>8228</Words>
  <Application>Microsoft Office PowerPoint</Application>
  <PresentationFormat>On-screen Show (4:3)</PresentationFormat>
  <Paragraphs>1231</Paragraphs>
  <Slides>133</Slides>
  <Notes>109</Notes>
  <HiddenSlides>0</HiddenSlides>
  <MMClips>0</MMClips>
  <ScaleCrop>false</ScaleCrop>
  <HeadingPairs>
    <vt:vector size="4" baseType="variant">
      <vt:variant>
        <vt:lpstr>Theme</vt:lpstr>
      </vt:variant>
      <vt:variant>
        <vt:i4>1</vt:i4>
      </vt:variant>
      <vt:variant>
        <vt:lpstr>Slide Titles</vt:lpstr>
      </vt:variant>
      <vt:variant>
        <vt:i4>133</vt:i4>
      </vt:variant>
    </vt:vector>
  </HeadingPairs>
  <TitlesOfParts>
    <vt:vector size="134" baseType="lpstr">
      <vt:lpstr>Default Design</vt:lpstr>
      <vt:lpstr>PowerPoint Presentation</vt:lpstr>
      <vt:lpstr>Review for Midterm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Everybody knows that “water seeks its own level,” but very few people know why water seeks its own level. The reason has most to do with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2: Tue Nov 15 (Chs 11, 13, 14, 15, 19, 20)</dc:title>
  <dc:creator>Neepa</dc:creator>
  <cp:lastModifiedBy>Phys100</cp:lastModifiedBy>
  <cp:revision>584</cp:revision>
  <dcterms:created xsi:type="dcterms:W3CDTF">2005-11-10T15:05:42Z</dcterms:created>
  <dcterms:modified xsi:type="dcterms:W3CDTF">2016-11-15T13:56:21Z</dcterms:modified>
</cp:coreProperties>
</file>