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79" r:id="rId3"/>
    <p:sldId id="257" r:id="rId4"/>
    <p:sldId id="280" r:id="rId5"/>
    <p:sldId id="266" r:id="rId6"/>
    <p:sldId id="265" r:id="rId7"/>
    <p:sldId id="284" r:id="rId8"/>
    <p:sldId id="286" r:id="rId9"/>
    <p:sldId id="287" r:id="rId10"/>
    <p:sldId id="270" r:id="rId11"/>
    <p:sldId id="269" r:id="rId12"/>
    <p:sldId id="268" r:id="rId13"/>
    <p:sldId id="271" r:id="rId14"/>
    <p:sldId id="281" r:id="rId15"/>
    <p:sldId id="285" r:id="rId16"/>
    <p:sldId id="282" r:id="rId17"/>
    <p:sldId id="283" r:id="rId18"/>
    <p:sldId id="275" r:id="rId19"/>
    <p:sldId id="276" r:id="rId20"/>
    <p:sldId id="277" r:id="rId21"/>
    <p:sldId id="278" r:id="rId22"/>
    <p:sldId id="258" r:id="rId23"/>
    <p:sldId id="259"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91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3315" name="Rectangle 3"/>
          <p:cNvSpPr>
            <a:spLocks noGrp="1" noChangeArrowheads="1"/>
          </p:cNvSpPr>
          <p:nvPr>
            <p:ph type="dt"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56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3317" name="Rectangle 5"/>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3318" name="Rectangle 6"/>
          <p:cNvSpPr>
            <a:spLocks noGrp="1" noChangeArrowheads="1"/>
          </p:cNvSpPr>
          <p:nvPr>
            <p:ph type="ftr" sz="quarter" idx="4"/>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3319" name="Rectangle 7"/>
          <p:cNvSpPr>
            <a:spLocks noGrp="1" noChangeArrowheads="1"/>
          </p:cNvSpPr>
          <p:nvPr>
            <p:ph type="sldNum" sz="quarter" idx="5"/>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vl1pPr>
          </a:lstStyle>
          <a:p>
            <a:pPr>
              <a:defRPr/>
            </a:pPr>
            <a:fld id="{7914945C-5077-4754-BAA1-6AD281541A82}" type="slidenum">
              <a:rPr lang="en-US"/>
              <a:pPr>
                <a:defRPr/>
              </a:pPr>
              <a:t>‹#›</a:t>
            </a:fld>
            <a:endParaRPr lang="en-US"/>
          </a:p>
        </p:txBody>
      </p:sp>
    </p:spTree>
    <p:extLst>
      <p:ext uri="{BB962C8B-B14F-4D97-AF65-F5344CB8AC3E}">
        <p14:creationId xmlns:p14="http://schemas.microsoft.com/office/powerpoint/2010/main" val="22077203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p:spPr>
        <p:txBody>
          <a:bodyPr/>
          <a:lstStyle/>
          <a:p>
            <a:endParaRPr lang="en-US" smtClean="0"/>
          </a:p>
        </p:txBody>
      </p:sp>
      <p:sp>
        <p:nvSpPr>
          <p:cNvPr id="26628" name="Slide Number Placeholder 3"/>
          <p:cNvSpPr>
            <a:spLocks noGrp="1"/>
          </p:cNvSpPr>
          <p:nvPr>
            <p:ph type="sldNum" sz="quarter" idx="5"/>
          </p:nvPr>
        </p:nvSpPr>
        <p:spPr>
          <a:noFill/>
          <a:ln>
            <a:miter lim="800000"/>
            <a:headEnd/>
            <a:tailEnd/>
          </a:ln>
        </p:spPr>
        <p:txBody>
          <a:bodyPr/>
          <a:lstStyle/>
          <a:p>
            <a:fld id="{AC5DD9BC-69D3-4B89-935A-BDDFF6CBEEFB}" type="slidenum">
              <a:rPr lang="en-US" smtClean="0"/>
              <a:pPr/>
              <a:t>1</a:t>
            </a:fld>
            <a:endParaRPr lang="en-US" smtClean="0"/>
          </a:p>
        </p:txBody>
      </p:sp>
    </p:spTree>
    <p:extLst>
      <p:ext uri="{BB962C8B-B14F-4D97-AF65-F5344CB8AC3E}">
        <p14:creationId xmlns:p14="http://schemas.microsoft.com/office/powerpoint/2010/main" val="34632372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miter lim="800000"/>
            <a:headEnd/>
            <a:tailEnd/>
          </a:ln>
        </p:spPr>
        <p:txBody>
          <a:bodyPr/>
          <a:lstStyle/>
          <a:p>
            <a:fld id="{66268C66-C21A-40E4-BC45-4A495C1BEAF4}" type="slidenum">
              <a:rPr lang="en-US" smtClean="0"/>
              <a:pPr/>
              <a:t>10</a:t>
            </a:fld>
            <a:endParaRPr 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20630151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miter lim="800000"/>
            <a:headEnd/>
            <a:tailEnd/>
          </a:ln>
        </p:spPr>
        <p:txBody>
          <a:bodyPr/>
          <a:lstStyle/>
          <a:p>
            <a:fld id="{E2127904-59F4-447D-A884-17F4CDEC17CC}" type="slidenum">
              <a:rPr lang="en-US" smtClean="0"/>
              <a:pPr/>
              <a:t>11</a:t>
            </a:fld>
            <a:endParaRPr lang="en-US"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pPr eaLnBrk="1" hangingPunct="1"/>
            <a:r>
              <a:rPr lang="en-US" smtClean="0"/>
              <a:t>Fig 5-6.5-7.5-8 from book</a:t>
            </a:r>
          </a:p>
        </p:txBody>
      </p:sp>
    </p:spTree>
    <p:extLst>
      <p:ext uri="{BB962C8B-B14F-4D97-AF65-F5344CB8AC3E}">
        <p14:creationId xmlns:p14="http://schemas.microsoft.com/office/powerpoint/2010/main" val="5465729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p:spPr>
        <p:txBody>
          <a:bodyPr/>
          <a:lstStyle/>
          <a:p>
            <a:endParaRPr lang="en-US" smtClean="0"/>
          </a:p>
        </p:txBody>
      </p:sp>
      <p:sp>
        <p:nvSpPr>
          <p:cNvPr id="37892" name="Slide Number Placeholder 3"/>
          <p:cNvSpPr>
            <a:spLocks noGrp="1"/>
          </p:cNvSpPr>
          <p:nvPr>
            <p:ph type="sldNum" sz="quarter" idx="5"/>
          </p:nvPr>
        </p:nvSpPr>
        <p:spPr>
          <a:noFill/>
          <a:ln>
            <a:miter lim="800000"/>
            <a:headEnd/>
            <a:tailEnd/>
          </a:ln>
        </p:spPr>
        <p:txBody>
          <a:bodyPr/>
          <a:lstStyle/>
          <a:p>
            <a:fld id="{1453922A-ADD6-4ECA-8E5E-5BDB1949C7DD}" type="slidenum">
              <a:rPr lang="en-US" smtClean="0"/>
              <a:pPr/>
              <a:t>12</a:t>
            </a:fld>
            <a:endParaRPr lang="en-US" smtClean="0"/>
          </a:p>
        </p:txBody>
      </p:sp>
    </p:spTree>
    <p:extLst>
      <p:ext uri="{BB962C8B-B14F-4D97-AF65-F5344CB8AC3E}">
        <p14:creationId xmlns:p14="http://schemas.microsoft.com/office/powerpoint/2010/main" val="41539905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p:spPr>
        <p:txBody>
          <a:bodyPr/>
          <a:lstStyle/>
          <a:p>
            <a:endParaRPr lang="en-US" smtClean="0"/>
          </a:p>
        </p:txBody>
      </p:sp>
      <p:sp>
        <p:nvSpPr>
          <p:cNvPr id="38916" name="Slide Number Placeholder 3"/>
          <p:cNvSpPr>
            <a:spLocks noGrp="1"/>
          </p:cNvSpPr>
          <p:nvPr>
            <p:ph type="sldNum" sz="quarter" idx="5"/>
          </p:nvPr>
        </p:nvSpPr>
        <p:spPr>
          <a:noFill/>
          <a:ln>
            <a:miter lim="800000"/>
            <a:headEnd/>
            <a:tailEnd/>
          </a:ln>
        </p:spPr>
        <p:txBody>
          <a:bodyPr/>
          <a:lstStyle/>
          <a:p>
            <a:fld id="{5DAB6C18-7D9E-4199-A54B-E559FB5B4755}" type="slidenum">
              <a:rPr lang="en-US" smtClean="0"/>
              <a:pPr/>
              <a:t>13</a:t>
            </a:fld>
            <a:endParaRPr lang="en-US" smtClean="0"/>
          </a:p>
        </p:txBody>
      </p:sp>
    </p:spTree>
    <p:extLst>
      <p:ext uri="{BB962C8B-B14F-4D97-AF65-F5344CB8AC3E}">
        <p14:creationId xmlns:p14="http://schemas.microsoft.com/office/powerpoint/2010/main" val="14248054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p:spPr>
        <p:txBody>
          <a:bodyPr/>
          <a:lstStyle/>
          <a:p>
            <a:endParaRPr lang="en-US" smtClean="0"/>
          </a:p>
        </p:txBody>
      </p:sp>
      <p:sp>
        <p:nvSpPr>
          <p:cNvPr id="39940" name="Slide Number Placeholder 3"/>
          <p:cNvSpPr>
            <a:spLocks noGrp="1"/>
          </p:cNvSpPr>
          <p:nvPr>
            <p:ph type="sldNum" sz="quarter" idx="5"/>
          </p:nvPr>
        </p:nvSpPr>
        <p:spPr>
          <a:noFill/>
          <a:ln>
            <a:miter lim="800000"/>
            <a:headEnd/>
            <a:tailEnd/>
          </a:ln>
        </p:spPr>
        <p:txBody>
          <a:bodyPr/>
          <a:lstStyle/>
          <a:p>
            <a:fld id="{F565EBEF-F7DE-488B-AB43-9B4C322E29C6}" type="slidenum">
              <a:rPr lang="en-US" smtClean="0"/>
              <a:pPr/>
              <a:t>14</a:t>
            </a:fld>
            <a:endParaRPr lang="en-US" smtClean="0"/>
          </a:p>
        </p:txBody>
      </p:sp>
    </p:spTree>
    <p:extLst>
      <p:ext uri="{BB962C8B-B14F-4D97-AF65-F5344CB8AC3E}">
        <p14:creationId xmlns:p14="http://schemas.microsoft.com/office/powerpoint/2010/main" val="32180298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p:spPr>
        <p:txBody>
          <a:bodyPr/>
          <a:lstStyle/>
          <a:p>
            <a:endParaRPr lang="en-US" smtClean="0"/>
          </a:p>
        </p:txBody>
      </p:sp>
      <p:sp>
        <p:nvSpPr>
          <p:cNvPr id="40964" name="Slide Number Placeholder 3"/>
          <p:cNvSpPr>
            <a:spLocks noGrp="1"/>
          </p:cNvSpPr>
          <p:nvPr>
            <p:ph type="sldNum" sz="quarter" idx="5"/>
          </p:nvPr>
        </p:nvSpPr>
        <p:spPr>
          <a:noFill/>
          <a:ln>
            <a:miter lim="800000"/>
            <a:headEnd/>
            <a:tailEnd/>
          </a:ln>
        </p:spPr>
        <p:txBody>
          <a:bodyPr/>
          <a:lstStyle/>
          <a:p>
            <a:fld id="{CD9A659F-6FD9-4992-A84F-7C1AB81EF23C}" type="slidenum">
              <a:rPr lang="en-US" smtClean="0"/>
              <a:pPr/>
              <a:t>15</a:t>
            </a:fld>
            <a:endParaRPr lang="en-US" smtClean="0"/>
          </a:p>
        </p:txBody>
      </p:sp>
    </p:spTree>
    <p:extLst>
      <p:ext uri="{BB962C8B-B14F-4D97-AF65-F5344CB8AC3E}">
        <p14:creationId xmlns:p14="http://schemas.microsoft.com/office/powerpoint/2010/main" val="39061801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p:spPr>
        <p:txBody>
          <a:bodyPr/>
          <a:lstStyle/>
          <a:p>
            <a:endParaRPr lang="en-US" smtClean="0"/>
          </a:p>
        </p:txBody>
      </p:sp>
      <p:sp>
        <p:nvSpPr>
          <p:cNvPr id="41988" name="Slide Number Placeholder 3"/>
          <p:cNvSpPr>
            <a:spLocks noGrp="1"/>
          </p:cNvSpPr>
          <p:nvPr>
            <p:ph type="sldNum" sz="quarter" idx="5"/>
          </p:nvPr>
        </p:nvSpPr>
        <p:spPr>
          <a:noFill/>
          <a:ln>
            <a:miter lim="800000"/>
            <a:headEnd/>
            <a:tailEnd/>
          </a:ln>
        </p:spPr>
        <p:txBody>
          <a:bodyPr/>
          <a:lstStyle/>
          <a:p>
            <a:fld id="{B5A72FC6-6807-49DC-8C2B-446978D36B7A}" type="slidenum">
              <a:rPr lang="en-US" smtClean="0"/>
              <a:pPr/>
              <a:t>16</a:t>
            </a:fld>
            <a:endParaRPr lang="en-US" smtClean="0"/>
          </a:p>
        </p:txBody>
      </p:sp>
    </p:spTree>
    <p:extLst>
      <p:ext uri="{BB962C8B-B14F-4D97-AF65-F5344CB8AC3E}">
        <p14:creationId xmlns:p14="http://schemas.microsoft.com/office/powerpoint/2010/main" val="18804976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p:spPr>
        <p:txBody>
          <a:bodyPr/>
          <a:lstStyle/>
          <a:p>
            <a:endParaRPr lang="en-US" smtClean="0"/>
          </a:p>
        </p:txBody>
      </p:sp>
      <p:sp>
        <p:nvSpPr>
          <p:cNvPr id="43012" name="Slide Number Placeholder 3"/>
          <p:cNvSpPr>
            <a:spLocks noGrp="1"/>
          </p:cNvSpPr>
          <p:nvPr>
            <p:ph type="sldNum" sz="quarter" idx="5"/>
          </p:nvPr>
        </p:nvSpPr>
        <p:spPr>
          <a:noFill/>
          <a:ln>
            <a:miter lim="800000"/>
            <a:headEnd/>
            <a:tailEnd/>
          </a:ln>
        </p:spPr>
        <p:txBody>
          <a:bodyPr/>
          <a:lstStyle/>
          <a:p>
            <a:fld id="{B488FA68-7BF6-406B-A5BE-A53C8B6D55B2}" type="slidenum">
              <a:rPr lang="en-US" smtClean="0"/>
              <a:pPr/>
              <a:t>17</a:t>
            </a:fld>
            <a:endParaRPr lang="en-US" smtClean="0"/>
          </a:p>
        </p:txBody>
      </p:sp>
    </p:spTree>
    <p:extLst>
      <p:ext uri="{BB962C8B-B14F-4D97-AF65-F5344CB8AC3E}">
        <p14:creationId xmlns:p14="http://schemas.microsoft.com/office/powerpoint/2010/main" val="1137943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p:spPr>
        <p:txBody>
          <a:bodyPr/>
          <a:lstStyle/>
          <a:p>
            <a:endParaRPr lang="en-US" smtClean="0"/>
          </a:p>
        </p:txBody>
      </p:sp>
      <p:sp>
        <p:nvSpPr>
          <p:cNvPr id="44036" name="Slide Number Placeholder 3"/>
          <p:cNvSpPr>
            <a:spLocks noGrp="1"/>
          </p:cNvSpPr>
          <p:nvPr>
            <p:ph type="sldNum" sz="quarter" idx="5"/>
          </p:nvPr>
        </p:nvSpPr>
        <p:spPr>
          <a:noFill/>
          <a:ln>
            <a:miter lim="800000"/>
            <a:headEnd/>
            <a:tailEnd/>
          </a:ln>
        </p:spPr>
        <p:txBody>
          <a:bodyPr/>
          <a:lstStyle/>
          <a:p>
            <a:fld id="{2B4434B3-9EE6-4C43-88E8-6D202C18477D}" type="slidenum">
              <a:rPr lang="en-US" smtClean="0"/>
              <a:pPr/>
              <a:t>18</a:t>
            </a:fld>
            <a:endParaRPr lang="en-US" smtClean="0"/>
          </a:p>
        </p:txBody>
      </p:sp>
    </p:spTree>
    <p:extLst>
      <p:ext uri="{BB962C8B-B14F-4D97-AF65-F5344CB8AC3E}">
        <p14:creationId xmlns:p14="http://schemas.microsoft.com/office/powerpoint/2010/main" val="4757580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p:spPr>
        <p:txBody>
          <a:bodyPr/>
          <a:lstStyle/>
          <a:p>
            <a:endParaRPr lang="en-US" smtClean="0"/>
          </a:p>
        </p:txBody>
      </p:sp>
      <p:sp>
        <p:nvSpPr>
          <p:cNvPr id="45060" name="Slide Number Placeholder 3"/>
          <p:cNvSpPr>
            <a:spLocks noGrp="1"/>
          </p:cNvSpPr>
          <p:nvPr>
            <p:ph type="sldNum" sz="quarter" idx="5"/>
          </p:nvPr>
        </p:nvSpPr>
        <p:spPr>
          <a:noFill/>
          <a:ln>
            <a:miter lim="800000"/>
            <a:headEnd/>
            <a:tailEnd/>
          </a:ln>
        </p:spPr>
        <p:txBody>
          <a:bodyPr/>
          <a:lstStyle/>
          <a:p>
            <a:fld id="{EBBE347F-E2E2-47A9-A9FC-600D77024B41}" type="slidenum">
              <a:rPr lang="en-US" smtClean="0"/>
              <a:pPr/>
              <a:t>19</a:t>
            </a:fld>
            <a:endParaRPr lang="en-US" smtClean="0"/>
          </a:p>
        </p:txBody>
      </p:sp>
    </p:spTree>
    <p:extLst>
      <p:ext uri="{BB962C8B-B14F-4D97-AF65-F5344CB8AC3E}">
        <p14:creationId xmlns:p14="http://schemas.microsoft.com/office/powerpoint/2010/main" val="27905061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p:spPr>
        <p:txBody>
          <a:bodyPr/>
          <a:lstStyle/>
          <a:p>
            <a:endParaRPr lang="en-US" smtClean="0"/>
          </a:p>
        </p:txBody>
      </p:sp>
      <p:sp>
        <p:nvSpPr>
          <p:cNvPr id="27652" name="Slide Number Placeholder 3"/>
          <p:cNvSpPr>
            <a:spLocks noGrp="1"/>
          </p:cNvSpPr>
          <p:nvPr>
            <p:ph type="sldNum" sz="quarter" idx="5"/>
          </p:nvPr>
        </p:nvSpPr>
        <p:spPr>
          <a:noFill/>
          <a:ln>
            <a:miter lim="800000"/>
            <a:headEnd/>
            <a:tailEnd/>
          </a:ln>
        </p:spPr>
        <p:txBody>
          <a:bodyPr/>
          <a:lstStyle/>
          <a:p>
            <a:fld id="{5AA0500C-FC9B-4C57-9EC2-DF49A04725AA}" type="slidenum">
              <a:rPr lang="en-US" smtClean="0"/>
              <a:pPr/>
              <a:t>2</a:t>
            </a:fld>
            <a:endParaRPr lang="en-US" smtClean="0"/>
          </a:p>
        </p:txBody>
      </p:sp>
    </p:spTree>
    <p:extLst>
      <p:ext uri="{BB962C8B-B14F-4D97-AF65-F5344CB8AC3E}">
        <p14:creationId xmlns:p14="http://schemas.microsoft.com/office/powerpoint/2010/main" val="40925858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p:spPr>
        <p:txBody>
          <a:bodyPr/>
          <a:lstStyle/>
          <a:p>
            <a:endParaRPr lang="en-US" smtClean="0"/>
          </a:p>
        </p:txBody>
      </p:sp>
      <p:sp>
        <p:nvSpPr>
          <p:cNvPr id="46084" name="Slide Number Placeholder 3"/>
          <p:cNvSpPr>
            <a:spLocks noGrp="1"/>
          </p:cNvSpPr>
          <p:nvPr>
            <p:ph type="sldNum" sz="quarter" idx="5"/>
          </p:nvPr>
        </p:nvSpPr>
        <p:spPr>
          <a:noFill/>
          <a:ln>
            <a:miter lim="800000"/>
            <a:headEnd/>
            <a:tailEnd/>
          </a:ln>
        </p:spPr>
        <p:txBody>
          <a:bodyPr/>
          <a:lstStyle/>
          <a:p>
            <a:fld id="{BF6AA098-6361-4470-9F03-9C4A6B59A24B}" type="slidenum">
              <a:rPr lang="en-US" smtClean="0"/>
              <a:pPr/>
              <a:t>20</a:t>
            </a:fld>
            <a:endParaRPr lang="en-US" smtClean="0"/>
          </a:p>
        </p:txBody>
      </p:sp>
    </p:spTree>
    <p:extLst>
      <p:ext uri="{BB962C8B-B14F-4D97-AF65-F5344CB8AC3E}">
        <p14:creationId xmlns:p14="http://schemas.microsoft.com/office/powerpoint/2010/main" val="39899273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p:spPr>
        <p:txBody>
          <a:bodyPr/>
          <a:lstStyle/>
          <a:p>
            <a:endParaRPr lang="en-US" smtClean="0"/>
          </a:p>
        </p:txBody>
      </p:sp>
      <p:sp>
        <p:nvSpPr>
          <p:cNvPr id="47108" name="Slide Number Placeholder 3"/>
          <p:cNvSpPr>
            <a:spLocks noGrp="1"/>
          </p:cNvSpPr>
          <p:nvPr>
            <p:ph type="sldNum" sz="quarter" idx="5"/>
          </p:nvPr>
        </p:nvSpPr>
        <p:spPr>
          <a:noFill/>
          <a:ln>
            <a:miter lim="800000"/>
            <a:headEnd/>
            <a:tailEnd/>
          </a:ln>
        </p:spPr>
        <p:txBody>
          <a:bodyPr/>
          <a:lstStyle/>
          <a:p>
            <a:fld id="{012BEA97-7561-4A3D-994C-CABF25E480A5}" type="slidenum">
              <a:rPr lang="en-US" smtClean="0"/>
              <a:pPr/>
              <a:t>21</a:t>
            </a:fld>
            <a:endParaRPr lang="en-US" smtClean="0"/>
          </a:p>
        </p:txBody>
      </p:sp>
    </p:spTree>
    <p:extLst>
      <p:ext uri="{BB962C8B-B14F-4D97-AF65-F5344CB8AC3E}">
        <p14:creationId xmlns:p14="http://schemas.microsoft.com/office/powerpoint/2010/main" val="28373168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p:spPr>
        <p:txBody>
          <a:bodyPr/>
          <a:lstStyle/>
          <a:p>
            <a:endParaRPr lang="en-US" smtClean="0"/>
          </a:p>
        </p:txBody>
      </p:sp>
      <p:sp>
        <p:nvSpPr>
          <p:cNvPr id="48132" name="Slide Number Placeholder 3"/>
          <p:cNvSpPr>
            <a:spLocks noGrp="1"/>
          </p:cNvSpPr>
          <p:nvPr>
            <p:ph type="sldNum" sz="quarter" idx="5"/>
          </p:nvPr>
        </p:nvSpPr>
        <p:spPr>
          <a:noFill/>
          <a:ln>
            <a:miter lim="800000"/>
            <a:headEnd/>
            <a:tailEnd/>
          </a:ln>
        </p:spPr>
        <p:txBody>
          <a:bodyPr/>
          <a:lstStyle/>
          <a:p>
            <a:fld id="{D0A4D550-5475-44A6-93B8-58D1D82AE8C5}" type="slidenum">
              <a:rPr lang="en-US" smtClean="0"/>
              <a:pPr/>
              <a:t>22</a:t>
            </a:fld>
            <a:endParaRPr lang="en-US" smtClean="0"/>
          </a:p>
        </p:txBody>
      </p:sp>
    </p:spTree>
    <p:extLst>
      <p:ext uri="{BB962C8B-B14F-4D97-AF65-F5344CB8AC3E}">
        <p14:creationId xmlns:p14="http://schemas.microsoft.com/office/powerpoint/2010/main" val="222311362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p:spPr>
        <p:txBody>
          <a:bodyPr/>
          <a:lstStyle/>
          <a:p>
            <a:endParaRPr lang="en-US" smtClean="0"/>
          </a:p>
        </p:txBody>
      </p:sp>
      <p:sp>
        <p:nvSpPr>
          <p:cNvPr id="49156" name="Slide Number Placeholder 3"/>
          <p:cNvSpPr>
            <a:spLocks noGrp="1"/>
          </p:cNvSpPr>
          <p:nvPr>
            <p:ph type="sldNum" sz="quarter" idx="5"/>
          </p:nvPr>
        </p:nvSpPr>
        <p:spPr>
          <a:noFill/>
          <a:ln>
            <a:miter lim="800000"/>
            <a:headEnd/>
            <a:tailEnd/>
          </a:ln>
        </p:spPr>
        <p:txBody>
          <a:bodyPr/>
          <a:lstStyle/>
          <a:p>
            <a:fld id="{347195F4-FCB3-456D-9E0D-9367F1D298BB}" type="slidenum">
              <a:rPr lang="en-US" smtClean="0"/>
              <a:pPr/>
              <a:t>23</a:t>
            </a:fld>
            <a:endParaRPr lang="en-US" smtClean="0"/>
          </a:p>
        </p:txBody>
      </p:sp>
    </p:spTree>
    <p:extLst>
      <p:ext uri="{BB962C8B-B14F-4D97-AF65-F5344CB8AC3E}">
        <p14:creationId xmlns:p14="http://schemas.microsoft.com/office/powerpoint/2010/main" val="2179794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miter lim="800000"/>
            <a:headEnd/>
            <a:tailEnd/>
          </a:ln>
        </p:spPr>
        <p:txBody>
          <a:bodyPr/>
          <a:lstStyle/>
          <a:p>
            <a:fld id="{FA23FFD9-9AA9-4BEC-9697-48933B3E6A15}" type="slidenum">
              <a:rPr lang="en-US" smtClean="0"/>
              <a:pPr/>
              <a:t>3</a:t>
            </a:fld>
            <a:endParaRPr 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pPr eaLnBrk="1" hangingPunct="1"/>
            <a:r>
              <a:rPr lang="en-US" smtClean="0"/>
              <a:t>Bring in a balloon?</a:t>
            </a:r>
          </a:p>
        </p:txBody>
      </p:sp>
    </p:spTree>
    <p:extLst>
      <p:ext uri="{BB962C8B-B14F-4D97-AF65-F5344CB8AC3E}">
        <p14:creationId xmlns:p14="http://schemas.microsoft.com/office/powerpoint/2010/main" val="13327705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miter lim="800000"/>
            <a:headEnd/>
            <a:tailEnd/>
          </a:ln>
        </p:spPr>
        <p:txBody>
          <a:bodyPr/>
          <a:lstStyle/>
          <a:p>
            <a:fld id="{2161E160-7FCC-4EA6-BE9E-8D9F5662EF79}" type="slidenum">
              <a:rPr lang="en-US" smtClean="0"/>
              <a:pPr/>
              <a:t>4</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pPr eaLnBrk="1" hangingPunct="1"/>
            <a:r>
              <a:rPr lang="en-US" smtClean="0"/>
              <a:t>Bring in a balloon?</a:t>
            </a:r>
          </a:p>
        </p:txBody>
      </p:sp>
    </p:spTree>
    <p:extLst>
      <p:ext uri="{BB962C8B-B14F-4D97-AF65-F5344CB8AC3E}">
        <p14:creationId xmlns:p14="http://schemas.microsoft.com/office/powerpoint/2010/main" val="2143142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p:spPr>
        <p:txBody>
          <a:bodyPr/>
          <a:lstStyle/>
          <a:p>
            <a:endParaRPr lang="en-US" smtClean="0"/>
          </a:p>
        </p:txBody>
      </p:sp>
      <p:sp>
        <p:nvSpPr>
          <p:cNvPr id="30724" name="Slide Number Placeholder 3"/>
          <p:cNvSpPr>
            <a:spLocks noGrp="1"/>
          </p:cNvSpPr>
          <p:nvPr>
            <p:ph type="sldNum" sz="quarter" idx="5"/>
          </p:nvPr>
        </p:nvSpPr>
        <p:spPr>
          <a:noFill/>
          <a:ln>
            <a:miter lim="800000"/>
            <a:headEnd/>
            <a:tailEnd/>
          </a:ln>
        </p:spPr>
        <p:txBody>
          <a:bodyPr/>
          <a:lstStyle/>
          <a:p>
            <a:fld id="{BB1F130F-7765-4D51-9AB7-B1D87F16CD4C}" type="slidenum">
              <a:rPr lang="en-US" smtClean="0"/>
              <a:pPr/>
              <a:t>5</a:t>
            </a:fld>
            <a:endParaRPr lang="en-US" smtClean="0"/>
          </a:p>
        </p:txBody>
      </p:sp>
    </p:spTree>
    <p:extLst>
      <p:ext uri="{BB962C8B-B14F-4D97-AF65-F5344CB8AC3E}">
        <p14:creationId xmlns:p14="http://schemas.microsoft.com/office/powerpoint/2010/main" val="17666132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p:spPr>
        <p:txBody>
          <a:bodyPr/>
          <a:lstStyle/>
          <a:p>
            <a:endParaRPr lang="en-US" smtClean="0"/>
          </a:p>
        </p:txBody>
      </p:sp>
      <p:sp>
        <p:nvSpPr>
          <p:cNvPr id="31748" name="Slide Number Placeholder 3"/>
          <p:cNvSpPr>
            <a:spLocks noGrp="1"/>
          </p:cNvSpPr>
          <p:nvPr>
            <p:ph type="sldNum" sz="quarter" idx="5"/>
          </p:nvPr>
        </p:nvSpPr>
        <p:spPr>
          <a:noFill/>
          <a:ln>
            <a:miter lim="800000"/>
            <a:headEnd/>
            <a:tailEnd/>
          </a:ln>
        </p:spPr>
        <p:txBody>
          <a:bodyPr/>
          <a:lstStyle/>
          <a:p>
            <a:fld id="{967755B2-9626-4CE3-84F9-C161D07CD651}" type="slidenum">
              <a:rPr lang="en-US" smtClean="0"/>
              <a:pPr/>
              <a:t>6</a:t>
            </a:fld>
            <a:endParaRPr lang="en-US" smtClean="0"/>
          </a:p>
        </p:txBody>
      </p:sp>
    </p:spTree>
    <p:extLst>
      <p:ext uri="{BB962C8B-B14F-4D97-AF65-F5344CB8AC3E}">
        <p14:creationId xmlns:p14="http://schemas.microsoft.com/office/powerpoint/2010/main" val="42586501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p:spPr>
        <p:txBody>
          <a:bodyPr/>
          <a:lstStyle/>
          <a:p>
            <a:endParaRPr lang="en-US" smtClean="0"/>
          </a:p>
        </p:txBody>
      </p:sp>
      <p:sp>
        <p:nvSpPr>
          <p:cNvPr id="32772" name="Slide Number Placeholder 3"/>
          <p:cNvSpPr>
            <a:spLocks noGrp="1"/>
          </p:cNvSpPr>
          <p:nvPr>
            <p:ph type="sldNum" sz="quarter" idx="5"/>
          </p:nvPr>
        </p:nvSpPr>
        <p:spPr>
          <a:noFill/>
          <a:ln>
            <a:miter lim="800000"/>
            <a:headEnd/>
            <a:tailEnd/>
          </a:ln>
        </p:spPr>
        <p:txBody>
          <a:bodyPr/>
          <a:lstStyle/>
          <a:p>
            <a:fld id="{76C3F668-A341-4F51-BB33-52254F78E010}" type="slidenum">
              <a:rPr lang="en-US" smtClean="0"/>
              <a:pPr/>
              <a:t>7</a:t>
            </a:fld>
            <a:endParaRPr lang="en-US" smtClean="0"/>
          </a:p>
        </p:txBody>
      </p:sp>
    </p:spTree>
    <p:extLst>
      <p:ext uri="{BB962C8B-B14F-4D97-AF65-F5344CB8AC3E}">
        <p14:creationId xmlns:p14="http://schemas.microsoft.com/office/powerpoint/2010/main" val="26735083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p:spPr>
        <p:txBody>
          <a:bodyPr/>
          <a:lstStyle/>
          <a:p>
            <a:endParaRPr lang="en-US" smtClean="0"/>
          </a:p>
        </p:txBody>
      </p:sp>
      <p:sp>
        <p:nvSpPr>
          <p:cNvPr id="33796" name="Slide Number Placeholder 3"/>
          <p:cNvSpPr>
            <a:spLocks noGrp="1"/>
          </p:cNvSpPr>
          <p:nvPr>
            <p:ph type="sldNum" sz="quarter" idx="5"/>
          </p:nvPr>
        </p:nvSpPr>
        <p:spPr>
          <a:noFill/>
          <a:ln>
            <a:miter lim="800000"/>
            <a:headEnd/>
            <a:tailEnd/>
          </a:ln>
        </p:spPr>
        <p:txBody>
          <a:bodyPr/>
          <a:lstStyle/>
          <a:p>
            <a:fld id="{A2E2C92C-D2FE-43B6-AABA-266E1E402839}" type="slidenum">
              <a:rPr lang="en-US" smtClean="0"/>
              <a:pPr/>
              <a:t>8</a:t>
            </a:fld>
            <a:endParaRPr lang="en-US" smtClean="0"/>
          </a:p>
        </p:txBody>
      </p:sp>
    </p:spTree>
    <p:extLst>
      <p:ext uri="{BB962C8B-B14F-4D97-AF65-F5344CB8AC3E}">
        <p14:creationId xmlns:p14="http://schemas.microsoft.com/office/powerpoint/2010/main" val="16795915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p:spPr>
        <p:txBody>
          <a:bodyPr/>
          <a:lstStyle/>
          <a:p>
            <a:endParaRPr lang="en-US" smtClean="0"/>
          </a:p>
        </p:txBody>
      </p:sp>
      <p:sp>
        <p:nvSpPr>
          <p:cNvPr id="34820" name="Slide Number Placeholder 3"/>
          <p:cNvSpPr>
            <a:spLocks noGrp="1"/>
          </p:cNvSpPr>
          <p:nvPr>
            <p:ph type="sldNum" sz="quarter" idx="5"/>
          </p:nvPr>
        </p:nvSpPr>
        <p:spPr>
          <a:noFill/>
          <a:ln>
            <a:miter lim="800000"/>
            <a:headEnd/>
            <a:tailEnd/>
          </a:ln>
        </p:spPr>
        <p:txBody>
          <a:bodyPr/>
          <a:lstStyle/>
          <a:p>
            <a:fld id="{BE7B785B-0CB1-46AA-8C9E-646BAEF3A6F6}" type="slidenum">
              <a:rPr lang="en-US" smtClean="0"/>
              <a:pPr/>
              <a:t>9</a:t>
            </a:fld>
            <a:endParaRPr lang="en-US" smtClean="0"/>
          </a:p>
        </p:txBody>
      </p:sp>
    </p:spTree>
    <p:extLst>
      <p:ext uri="{BB962C8B-B14F-4D97-AF65-F5344CB8AC3E}">
        <p14:creationId xmlns:p14="http://schemas.microsoft.com/office/powerpoint/2010/main" val="594743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0CE62C2-D0D0-49DD-B5CE-FF817ACFCFE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EDD4CA6-C0F1-4977-A282-D34F730C669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BD489E3-80F3-4F92-852D-153FC49F054D}"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26170CB-E784-45AC-A65A-A010D6B564B7}"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0626ABD0-8A77-483A-998C-CBD966B6925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389CF2C-A07D-4CF4-9A9C-C9F29FE1C1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F2DF6E1-7CEE-4B73-978B-1AE167D1172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96A9D5A-BE6C-42F8-BE22-90B752266AE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99453E6-AF40-458D-99B6-61E72CD8E7A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70AA5AA-B933-4619-AFE7-8624D0BE661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3E66BF0-383B-4715-9E00-3FD2B086E75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0A8917D-1F0E-4A7E-AB74-A72EEDAAE63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147A4F0-9AE2-46CA-A374-E3595CA821D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vl1pPr>
          </a:lstStyle>
          <a:p>
            <a:pPr>
              <a:defRPr/>
            </a:pPr>
            <a:fld id="{9846F5E0-B363-49CB-B0BA-48438396D95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13.xml"/><Relationship Id="rId5" Type="http://schemas.openxmlformats.org/officeDocument/2006/relationships/image" Target="../media/image6.jpeg"/><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4.xml"/><Relationship Id="rId1" Type="http://schemas.openxmlformats.org/officeDocument/2006/relationships/slideLayout" Target="../slideLayouts/slideLayout13.xml"/><Relationship Id="rId4" Type="http://schemas.openxmlformats.org/officeDocument/2006/relationships/image" Target="../media/image9.jpe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8.xml"/><Relationship Id="rId1" Type="http://schemas.openxmlformats.org/officeDocument/2006/relationships/slideLayout" Target="../slideLayouts/slideLayout13.xml"/><Relationship Id="rId5" Type="http://schemas.openxmlformats.org/officeDocument/2006/relationships/image" Target="../media/image12.jpeg"/><Relationship Id="rId4" Type="http://schemas.openxmlformats.org/officeDocument/2006/relationships/image" Target="../media/image11.jpeg"/></Relationships>
</file>

<file path=ppt/slides/_rels/slide1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9.xml"/><Relationship Id="rId1" Type="http://schemas.openxmlformats.org/officeDocument/2006/relationships/slideLayout" Target="../slideLayouts/slideLayout4.xml"/><Relationship Id="rId4" Type="http://schemas.openxmlformats.org/officeDocument/2006/relationships/image" Target="../media/image14.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1503218"/>
            <a:ext cx="8001000" cy="2286000"/>
          </a:xfrm>
        </p:spPr>
        <p:txBody>
          <a:bodyPr/>
          <a:lstStyle/>
          <a:p>
            <a:pPr algn="l" eaLnBrk="1" hangingPunct="1"/>
            <a:r>
              <a:rPr lang="en-US" sz="3600" dirty="0" smtClean="0">
                <a:solidFill>
                  <a:srgbClr val="800080"/>
                </a:solidFill>
              </a:rPr>
              <a:t>	</a:t>
            </a:r>
            <a:br>
              <a:rPr lang="en-US" sz="3600" dirty="0" smtClean="0">
                <a:solidFill>
                  <a:srgbClr val="800080"/>
                </a:solidFill>
              </a:rPr>
            </a:br>
            <a:r>
              <a:rPr lang="en-US" sz="3600" dirty="0" smtClean="0">
                <a:solidFill>
                  <a:srgbClr val="800080"/>
                </a:solidFill>
              </a:rPr>
              <a:t/>
            </a:r>
            <a:br>
              <a:rPr lang="en-US" sz="3600" dirty="0" smtClean="0">
                <a:solidFill>
                  <a:srgbClr val="800080"/>
                </a:solidFill>
              </a:rPr>
            </a:br>
            <a:endParaRPr lang="en-US" sz="4000" dirty="0" smtClean="0"/>
          </a:p>
        </p:txBody>
      </p:sp>
      <p:sp>
        <p:nvSpPr>
          <p:cNvPr id="2051" name="Rectangle 5"/>
          <p:cNvSpPr>
            <a:spLocks noChangeArrowheads="1"/>
          </p:cNvSpPr>
          <p:nvPr/>
        </p:nvSpPr>
        <p:spPr bwMode="auto">
          <a:xfrm>
            <a:off x="304800" y="914400"/>
            <a:ext cx="8610600" cy="5257800"/>
          </a:xfrm>
          <a:prstGeom prst="rect">
            <a:avLst/>
          </a:prstGeom>
          <a:noFill/>
          <a:ln w="9525">
            <a:solidFill>
              <a:schemeClr val="tx1"/>
            </a:solidFill>
            <a:miter lim="800000"/>
            <a:headEnd/>
            <a:tailEnd/>
          </a:ln>
        </p:spPr>
        <p:txBody>
          <a:bodyPr wrap="none" anchor="ctr"/>
          <a:lstStyle/>
          <a:p>
            <a:endParaRPr lang="en-US"/>
          </a:p>
        </p:txBody>
      </p:sp>
      <p:sp>
        <p:nvSpPr>
          <p:cNvPr id="2052" name="Text Box 10"/>
          <p:cNvSpPr txBox="1">
            <a:spLocks noChangeArrowheads="1"/>
          </p:cNvSpPr>
          <p:nvPr/>
        </p:nvSpPr>
        <p:spPr bwMode="auto">
          <a:xfrm>
            <a:off x="0" y="6248400"/>
            <a:ext cx="8534400" cy="366713"/>
          </a:xfrm>
          <a:prstGeom prst="rect">
            <a:avLst/>
          </a:prstGeom>
          <a:noFill/>
          <a:ln w="9525">
            <a:noFill/>
            <a:miter lim="800000"/>
            <a:headEnd/>
            <a:tailEnd/>
          </a:ln>
        </p:spPr>
        <p:txBody>
          <a:bodyPr>
            <a:spAutoFit/>
          </a:bodyPr>
          <a:lstStyle/>
          <a:p>
            <a:pPr>
              <a:spcBef>
                <a:spcPct val="50000"/>
              </a:spcBef>
            </a:pPr>
            <a:r>
              <a:rPr lang="en-US"/>
              <a:t>	</a:t>
            </a:r>
          </a:p>
        </p:txBody>
      </p:sp>
      <p:sp>
        <p:nvSpPr>
          <p:cNvPr id="2053" name="Rectangle 17"/>
          <p:cNvSpPr>
            <a:spLocks noChangeArrowheads="1"/>
          </p:cNvSpPr>
          <p:nvPr/>
        </p:nvSpPr>
        <p:spPr bwMode="auto">
          <a:xfrm>
            <a:off x="569912" y="1295400"/>
            <a:ext cx="8040688" cy="4130361"/>
          </a:xfrm>
          <a:prstGeom prst="rect">
            <a:avLst/>
          </a:prstGeom>
          <a:noFill/>
          <a:ln w="9525">
            <a:noFill/>
            <a:miter lim="800000"/>
            <a:headEnd/>
            <a:tailEnd/>
          </a:ln>
        </p:spPr>
        <p:txBody>
          <a:bodyPr>
            <a:spAutoFit/>
          </a:bodyPr>
          <a:lstStyle/>
          <a:p>
            <a:pPr algn="ctr">
              <a:spcBef>
                <a:spcPct val="20000"/>
              </a:spcBef>
            </a:pPr>
            <a:r>
              <a:rPr lang="en-US" sz="3200" b="1" u="sng" dirty="0">
                <a:solidFill>
                  <a:srgbClr val="800080"/>
                </a:solidFill>
              </a:rPr>
              <a:t>Physics </a:t>
            </a:r>
            <a:r>
              <a:rPr lang="en-US" sz="3200" b="1" u="sng" dirty="0" smtClean="0">
                <a:solidFill>
                  <a:srgbClr val="800080"/>
                </a:solidFill>
              </a:rPr>
              <a:t>100</a:t>
            </a:r>
            <a:endParaRPr lang="en-US" sz="3200" b="1" u="sng" dirty="0"/>
          </a:p>
          <a:p>
            <a:pPr algn="ctr">
              <a:spcBef>
                <a:spcPct val="20000"/>
              </a:spcBef>
            </a:pPr>
            <a:endParaRPr lang="en-US" sz="3200" u="sng" dirty="0" smtClean="0"/>
          </a:p>
          <a:p>
            <a:pPr algn="ctr">
              <a:spcBef>
                <a:spcPct val="20000"/>
              </a:spcBef>
            </a:pPr>
            <a:r>
              <a:rPr lang="en-US" sz="3200" b="1" u="sng" dirty="0" smtClean="0"/>
              <a:t>Today</a:t>
            </a:r>
          </a:p>
          <a:p>
            <a:pPr algn="ctr">
              <a:spcBef>
                <a:spcPct val="20000"/>
              </a:spcBef>
            </a:pPr>
            <a:endParaRPr lang="en-US" sz="3200" b="1" u="sng" dirty="0" smtClean="0"/>
          </a:p>
          <a:p>
            <a:pPr algn="ctr">
              <a:spcBef>
                <a:spcPct val="20000"/>
              </a:spcBef>
            </a:pPr>
            <a:r>
              <a:rPr lang="en-US" sz="3200" b="1" dirty="0" smtClean="0"/>
              <a:t>Finish Chapter 4: Newton’s Second Law</a:t>
            </a:r>
          </a:p>
          <a:p>
            <a:pPr algn="ctr">
              <a:spcBef>
                <a:spcPct val="20000"/>
              </a:spcBef>
            </a:pPr>
            <a:endParaRPr lang="en-US" sz="3200" b="1" dirty="0" smtClean="0"/>
          </a:p>
          <a:p>
            <a:pPr algn="ctr">
              <a:spcBef>
                <a:spcPct val="20000"/>
              </a:spcBef>
            </a:pPr>
            <a:r>
              <a:rPr lang="en-US" sz="3200" b="1" dirty="0" smtClean="0"/>
              <a:t>Start Chapter </a:t>
            </a:r>
            <a:r>
              <a:rPr lang="en-US" sz="3200" b="1" dirty="0"/>
              <a:t>5: Newton’s Third Law</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28600"/>
            <a:ext cx="8229600" cy="1143000"/>
          </a:xfrm>
        </p:spPr>
        <p:txBody>
          <a:bodyPr/>
          <a:lstStyle/>
          <a:p>
            <a:pPr eaLnBrk="1" hangingPunct="1"/>
            <a:r>
              <a:rPr lang="en-US" sz="2400" b="1" u="sng" smtClean="0"/>
              <a:t>Another Clicker Question</a:t>
            </a:r>
            <a:br>
              <a:rPr lang="en-US" sz="2400" b="1" u="sng" smtClean="0"/>
            </a:br>
            <a:endParaRPr lang="en-US" sz="2400" smtClean="0"/>
          </a:p>
        </p:txBody>
      </p:sp>
      <p:sp>
        <p:nvSpPr>
          <p:cNvPr id="33795" name="Rectangle 3"/>
          <p:cNvSpPr>
            <a:spLocks noGrp="1" noChangeArrowheads="1"/>
          </p:cNvSpPr>
          <p:nvPr>
            <p:ph type="body" sz="half" idx="1"/>
          </p:nvPr>
        </p:nvSpPr>
        <p:spPr>
          <a:xfrm>
            <a:off x="152400" y="4497388"/>
            <a:ext cx="7924800" cy="1524000"/>
          </a:xfrm>
        </p:spPr>
        <p:txBody>
          <a:bodyPr/>
          <a:lstStyle/>
          <a:p>
            <a:pPr eaLnBrk="1" hangingPunct="1">
              <a:lnSpc>
                <a:spcPct val="80000"/>
              </a:lnSpc>
              <a:buFontTx/>
              <a:buNone/>
            </a:pPr>
            <a:r>
              <a:rPr lang="en-US" sz="2400" b="1" dirty="0" smtClean="0">
                <a:solidFill>
                  <a:srgbClr val="7030A0"/>
                </a:solidFill>
              </a:rPr>
              <a:t>Answer C: The </a:t>
            </a:r>
            <a:r>
              <a:rPr lang="en-US" sz="2400" b="1" dirty="0">
                <a:solidFill>
                  <a:srgbClr val="7030A0"/>
                </a:solidFill>
              </a:rPr>
              <a:t>a</a:t>
            </a:r>
            <a:r>
              <a:rPr lang="en-US" sz="2400" b="1" dirty="0" smtClean="0">
                <a:solidFill>
                  <a:srgbClr val="7030A0"/>
                </a:solidFill>
              </a:rPr>
              <a:t>ction &amp; reaction</a:t>
            </a:r>
            <a:r>
              <a:rPr lang="en-US" sz="2400" b="1" dirty="0">
                <a:solidFill>
                  <a:srgbClr val="7030A0"/>
                </a:solidFill>
              </a:rPr>
              <a:t> forces </a:t>
            </a:r>
            <a:r>
              <a:rPr lang="en-US" sz="2400" b="1" dirty="0" smtClean="0">
                <a:solidFill>
                  <a:srgbClr val="7030A0"/>
                </a:solidFill>
              </a:rPr>
              <a:t>in a </a:t>
            </a:r>
            <a:r>
              <a:rPr lang="en-US" sz="2400" b="1" dirty="0">
                <a:solidFill>
                  <a:srgbClr val="7030A0"/>
                </a:solidFill>
              </a:rPr>
              <a:t>pair </a:t>
            </a:r>
            <a:r>
              <a:rPr lang="en-US" sz="2400" b="1" dirty="0" smtClean="0">
                <a:solidFill>
                  <a:srgbClr val="7030A0"/>
                </a:solidFill>
              </a:rPr>
              <a:t>al</a:t>
            </a:r>
            <a:r>
              <a:rPr lang="en-US" sz="2400" dirty="0">
                <a:solidFill>
                  <a:srgbClr val="7030A0"/>
                </a:solidFill>
              </a:rPr>
              <a:t>w</a:t>
            </a:r>
            <a:r>
              <a:rPr lang="en-US" sz="2400" b="1" dirty="0" smtClean="0">
                <a:solidFill>
                  <a:srgbClr val="7030A0"/>
                </a:solidFill>
              </a:rPr>
              <a:t>ays act on different objects. </a:t>
            </a:r>
          </a:p>
          <a:p>
            <a:pPr eaLnBrk="1" hangingPunct="1">
              <a:lnSpc>
                <a:spcPct val="80000"/>
              </a:lnSpc>
              <a:buFontTx/>
              <a:buNone/>
            </a:pPr>
            <a:endParaRPr lang="en-US" sz="2400" b="1" dirty="0" smtClean="0"/>
          </a:p>
          <a:p>
            <a:pPr eaLnBrk="1" hangingPunct="1">
              <a:lnSpc>
                <a:spcPct val="80000"/>
              </a:lnSpc>
              <a:buFontTx/>
              <a:buNone/>
            </a:pPr>
            <a:r>
              <a:rPr lang="en-US" sz="2400" dirty="0" smtClean="0"/>
              <a:t>If you define the “system” to be both objects, then action-reaction forces within the system do cancel. </a:t>
            </a:r>
          </a:p>
          <a:p>
            <a:pPr eaLnBrk="1" hangingPunct="1">
              <a:lnSpc>
                <a:spcPct val="80000"/>
              </a:lnSpc>
              <a:buFontTx/>
              <a:buNone/>
            </a:pPr>
            <a:r>
              <a:rPr lang="en-US" sz="2400" dirty="0" smtClean="0"/>
              <a:t>					</a:t>
            </a:r>
            <a:r>
              <a:rPr lang="en-US" sz="2400" i="1" dirty="0" smtClean="0"/>
              <a:t>Let’s explore this a bit more…</a:t>
            </a:r>
          </a:p>
        </p:txBody>
      </p:sp>
      <p:sp>
        <p:nvSpPr>
          <p:cNvPr id="11269" name="Text Box 8"/>
          <p:cNvSpPr txBox="1">
            <a:spLocks noChangeArrowheads="1"/>
          </p:cNvSpPr>
          <p:nvPr/>
        </p:nvSpPr>
        <p:spPr bwMode="auto">
          <a:xfrm>
            <a:off x="457200" y="5638800"/>
            <a:ext cx="8686800" cy="366713"/>
          </a:xfrm>
          <a:prstGeom prst="rect">
            <a:avLst/>
          </a:prstGeom>
          <a:noFill/>
          <a:ln w="9525">
            <a:noFill/>
            <a:miter lim="800000"/>
            <a:headEnd/>
            <a:tailEnd/>
          </a:ln>
        </p:spPr>
        <p:txBody>
          <a:bodyPr>
            <a:spAutoFit/>
          </a:bodyPr>
          <a:lstStyle/>
          <a:p>
            <a:pPr>
              <a:spcBef>
                <a:spcPct val="50000"/>
              </a:spcBef>
            </a:pPr>
            <a:r>
              <a:rPr lang="en-US"/>
              <a:t> </a:t>
            </a:r>
          </a:p>
        </p:txBody>
      </p:sp>
      <p:sp>
        <p:nvSpPr>
          <p:cNvPr id="11270" name="Text Box 10"/>
          <p:cNvSpPr txBox="1">
            <a:spLocks noChangeArrowheads="1"/>
          </p:cNvSpPr>
          <p:nvPr/>
        </p:nvSpPr>
        <p:spPr bwMode="auto">
          <a:xfrm>
            <a:off x="4533900" y="6858000"/>
            <a:ext cx="5105400" cy="366713"/>
          </a:xfrm>
          <a:prstGeom prst="rect">
            <a:avLst/>
          </a:prstGeom>
          <a:noFill/>
          <a:ln w="9525">
            <a:noFill/>
            <a:miter lim="800000"/>
            <a:headEnd/>
            <a:tailEnd/>
          </a:ln>
        </p:spPr>
        <p:txBody>
          <a:bodyPr>
            <a:spAutoFit/>
          </a:bodyPr>
          <a:lstStyle/>
          <a:p>
            <a:pPr>
              <a:spcBef>
                <a:spcPct val="50000"/>
              </a:spcBef>
            </a:pPr>
            <a:endParaRPr lang="en-US"/>
          </a:p>
        </p:txBody>
      </p:sp>
      <p:sp>
        <p:nvSpPr>
          <p:cNvPr id="11271" name="Text Box 14"/>
          <p:cNvSpPr txBox="1">
            <a:spLocks noChangeArrowheads="1"/>
          </p:cNvSpPr>
          <p:nvPr/>
        </p:nvSpPr>
        <p:spPr bwMode="auto">
          <a:xfrm>
            <a:off x="609600" y="990600"/>
            <a:ext cx="8077200" cy="3416320"/>
          </a:xfrm>
          <a:prstGeom prst="rect">
            <a:avLst/>
          </a:prstGeom>
          <a:noFill/>
          <a:ln w="9525">
            <a:noFill/>
            <a:miter lim="800000"/>
            <a:headEnd/>
            <a:tailEnd/>
          </a:ln>
        </p:spPr>
        <p:txBody>
          <a:bodyPr>
            <a:spAutoFit/>
          </a:bodyPr>
          <a:lstStyle/>
          <a:p>
            <a:pPr marL="342900" indent="-342900">
              <a:spcBef>
                <a:spcPct val="50000"/>
              </a:spcBef>
            </a:pPr>
            <a:r>
              <a:rPr lang="en-US" sz="2400" dirty="0">
                <a:solidFill>
                  <a:schemeClr val="tx2"/>
                </a:solidFill>
              </a:rPr>
              <a:t>Since action and reaction are equal and opposite, why don’t they cancel to </a:t>
            </a:r>
            <a:r>
              <a:rPr lang="en-US" sz="2400" dirty="0" smtClean="0">
                <a:solidFill>
                  <a:schemeClr val="tx2"/>
                </a:solidFill>
              </a:rPr>
              <a:t>give zero effect? </a:t>
            </a:r>
            <a:endParaRPr lang="en-US" sz="2400" dirty="0">
              <a:solidFill>
                <a:schemeClr val="tx2"/>
              </a:solidFill>
            </a:endParaRPr>
          </a:p>
          <a:p>
            <a:pPr marL="342900" indent="-342900">
              <a:spcBef>
                <a:spcPct val="50000"/>
              </a:spcBef>
            </a:pPr>
            <a:endParaRPr lang="en-US" sz="2400" dirty="0">
              <a:solidFill>
                <a:schemeClr val="tx2"/>
              </a:solidFill>
            </a:endParaRPr>
          </a:p>
          <a:p>
            <a:pPr marL="342900" indent="-342900">
              <a:spcBef>
                <a:spcPct val="50000"/>
              </a:spcBef>
              <a:buFontTx/>
              <a:buAutoNum type="alphaUcParenR"/>
            </a:pPr>
            <a:r>
              <a:rPr lang="en-US" sz="2400" dirty="0">
                <a:solidFill>
                  <a:schemeClr val="tx2"/>
                </a:solidFill>
              </a:rPr>
              <a:t>They do!</a:t>
            </a:r>
          </a:p>
          <a:p>
            <a:pPr marL="342900" indent="-342900">
              <a:spcBef>
                <a:spcPct val="50000"/>
              </a:spcBef>
              <a:buFontTx/>
              <a:buAutoNum type="alphaUcParenR"/>
            </a:pPr>
            <a:r>
              <a:rPr lang="en-US" sz="2400" dirty="0">
                <a:solidFill>
                  <a:schemeClr val="tx2"/>
                </a:solidFill>
              </a:rPr>
              <a:t>They do if the masses of the objects are the same, otherwise they don’t</a:t>
            </a:r>
          </a:p>
          <a:p>
            <a:pPr marL="342900" indent="-342900">
              <a:spcBef>
                <a:spcPct val="50000"/>
              </a:spcBef>
              <a:buFontTx/>
              <a:buAutoNum type="alphaUcParenR"/>
            </a:pPr>
            <a:r>
              <a:rPr lang="en-US" sz="2400" dirty="0">
                <a:solidFill>
                  <a:schemeClr val="tx2"/>
                </a:solidFill>
              </a:rPr>
              <a:t> They act on different objects.</a:t>
            </a:r>
          </a:p>
        </p:txBody>
      </p:sp>
      <p:sp>
        <p:nvSpPr>
          <p:cNvPr id="2" name="Oval 1"/>
          <p:cNvSpPr/>
          <p:nvPr/>
        </p:nvSpPr>
        <p:spPr>
          <a:xfrm>
            <a:off x="381000" y="3886200"/>
            <a:ext cx="762000" cy="609600"/>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7030A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795">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379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379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5"/>
          <p:cNvSpPr txBox="1">
            <a:spLocks noChangeArrowheads="1"/>
          </p:cNvSpPr>
          <p:nvPr/>
        </p:nvSpPr>
        <p:spPr bwMode="auto">
          <a:xfrm>
            <a:off x="152400" y="155875"/>
            <a:ext cx="9220200" cy="461665"/>
          </a:xfrm>
          <a:prstGeom prst="rect">
            <a:avLst/>
          </a:prstGeom>
          <a:noFill/>
          <a:ln w="9525">
            <a:noFill/>
            <a:miter lim="800000"/>
            <a:headEnd/>
            <a:tailEnd/>
          </a:ln>
        </p:spPr>
        <p:txBody>
          <a:bodyPr wrap="square">
            <a:spAutoFit/>
          </a:bodyPr>
          <a:lstStyle/>
          <a:p>
            <a:pPr>
              <a:spcBef>
                <a:spcPct val="50000"/>
              </a:spcBef>
            </a:pPr>
            <a:r>
              <a:rPr lang="en-US" sz="2400" dirty="0"/>
              <a:t>C</a:t>
            </a:r>
            <a:r>
              <a:rPr lang="en-US" sz="2400" dirty="0" smtClean="0"/>
              <a:t>onsider </a:t>
            </a:r>
            <a:r>
              <a:rPr lang="en-US" sz="2400" dirty="0"/>
              <a:t>the force pair between  the “apple” and “orange”  below:</a:t>
            </a:r>
          </a:p>
        </p:txBody>
      </p:sp>
      <p:sp>
        <p:nvSpPr>
          <p:cNvPr id="31750" name="Text Box 6"/>
          <p:cNvSpPr txBox="1">
            <a:spLocks noChangeArrowheads="1"/>
          </p:cNvSpPr>
          <p:nvPr/>
        </p:nvSpPr>
        <p:spPr bwMode="auto">
          <a:xfrm>
            <a:off x="2819400" y="914400"/>
            <a:ext cx="6324600" cy="1311275"/>
          </a:xfrm>
          <a:prstGeom prst="rect">
            <a:avLst/>
          </a:prstGeom>
          <a:noFill/>
          <a:ln w="9525">
            <a:noFill/>
            <a:miter lim="800000"/>
            <a:headEnd/>
            <a:tailEnd/>
          </a:ln>
        </p:spPr>
        <p:txBody>
          <a:bodyPr>
            <a:spAutoFit/>
          </a:bodyPr>
          <a:lstStyle/>
          <a:p>
            <a:pPr>
              <a:spcBef>
                <a:spcPct val="50000"/>
              </a:spcBef>
            </a:pPr>
            <a:r>
              <a:rPr lang="en-US" sz="2000"/>
              <a:t>Apple exerts a force F on orange, so orange accelerates. Simultaneously, orange exerts equal force in the opposite dir. on the apple  (but apple may not accelerate because of friction on his feet). </a:t>
            </a:r>
          </a:p>
        </p:txBody>
      </p:sp>
      <p:sp>
        <p:nvSpPr>
          <p:cNvPr id="31751" name="Text Box 7"/>
          <p:cNvSpPr txBox="1">
            <a:spLocks noChangeArrowheads="1"/>
          </p:cNvSpPr>
          <p:nvPr/>
        </p:nvSpPr>
        <p:spPr bwMode="auto">
          <a:xfrm>
            <a:off x="2971800" y="2590800"/>
            <a:ext cx="6172200" cy="1006475"/>
          </a:xfrm>
          <a:prstGeom prst="rect">
            <a:avLst/>
          </a:prstGeom>
          <a:noFill/>
          <a:ln w="9525">
            <a:noFill/>
            <a:miter lim="800000"/>
            <a:headEnd/>
            <a:tailEnd/>
          </a:ln>
        </p:spPr>
        <p:txBody>
          <a:bodyPr>
            <a:spAutoFit/>
          </a:bodyPr>
          <a:lstStyle/>
          <a:p>
            <a:pPr>
              <a:spcBef>
                <a:spcPct val="50000"/>
              </a:spcBef>
              <a:buFont typeface="Arial" pitchFamily="34" charset="0"/>
              <a:buChar char="•"/>
            </a:pPr>
            <a:r>
              <a:rPr lang="en-US" sz="2000" dirty="0" smtClean="0"/>
              <a:t> Consider </a:t>
            </a:r>
            <a:r>
              <a:rPr lang="en-US" sz="2000" dirty="0"/>
              <a:t>now orange as the “system”. Apple’s pull on orange, F, is an external force and accelerates the system(=orange</a:t>
            </a:r>
            <a:r>
              <a:rPr lang="en-US" sz="2000" dirty="0" smtClean="0"/>
              <a:t>) to the right.</a:t>
            </a:r>
            <a:endParaRPr lang="en-US" sz="2000" dirty="0"/>
          </a:p>
        </p:txBody>
      </p:sp>
      <p:sp>
        <p:nvSpPr>
          <p:cNvPr id="31752" name="Text Box 8"/>
          <p:cNvSpPr txBox="1">
            <a:spLocks noChangeArrowheads="1"/>
          </p:cNvSpPr>
          <p:nvPr/>
        </p:nvSpPr>
        <p:spPr bwMode="auto">
          <a:xfrm>
            <a:off x="2590800" y="3738563"/>
            <a:ext cx="6553200" cy="2554545"/>
          </a:xfrm>
          <a:prstGeom prst="rect">
            <a:avLst/>
          </a:prstGeom>
          <a:noFill/>
          <a:ln w="9525">
            <a:noFill/>
            <a:miter lim="800000"/>
            <a:headEnd/>
            <a:tailEnd/>
          </a:ln>
        </p:spPr>
        <p:txBody>
          <a:bodyPr wrap="square">
            <a:spAutoFit/>
          </a:bodyPr>
          <a:lstStyle/>
          <a:p>
            <a:pPr>
              <a:spcBef>
                <a:spcPct val="50000"/>
              </a:spcBef>
              <a:buFont typeface="Arial" pitchFamily="34" charset="0"/>
              <a:buChar char="•"/>
            </a:pPr>
            <a:r>
              <a:rPr lang="en-US" sz="2000" dirty="0" smtClean="0"/>
              <a:t> Consider now the </a:t>
            </a:r>
            <a:r>
              <a:rPr lang="en-US" sz="2000" dirty="0" err="1"/>
              <a:t>apple+orange</a:t>
            </a:r>
            <a:r>
              <a:rPr lang="en-US" sz="2000" dirty="0"/>
              <a:t> as one system. Then the only external force is friction. Action and reaction are both within the </a:t>
            </a:r>
            <a:r>
              <a:rPr lang="en-US" sz="2000" dirty="0" smtClean="0"/>
              <a:t>system &amp; cancel </a:t>
            </a:r>
            <a:r>
              <a:rPr lang="en-US" sz="2000" dirty="0"/>
              <a:t>to </a:t>
            </a:r>
            <a:r>
              <a:rPr lang="en-US" sz="2000" dirty="0" smtClean="0"/>
              <a:t>zero within system .</a:t>
            </a:r>
            <a:endParaRPr lang="en-US" sz="2000" dirty="0"/>
          </a:p>
          <a:p>
            <a:pPr>
              <a:spcBef>
                <a:spcPct val="50000"/>
              </a:spcBef>
            </a:pPr>
            <a:r>
              <a:rPr lang="en-US" sz="2000" dirty="0" smtClean="0"/>
              <a:t>System </a:t>
            </a:r>
            <a:r>
              <a:rPr lang="en-US" sz="2000" dirty="0"/>
              <a:t>accelerates to the right</a:t>
            </a:r>
            <a:r>
              <a:rPr lang="en-US" sz="2000" dirty="0" smtClean="0"/>
              <a:t>.</a:t>
            </a:r>
          </a:p>
          <a:p>
            <a:pPr>
              <a:spcBef>
                <a:spcPct val="50000"/>
              </a:spcBef>
              <a:buFont typeface="Arial" pitchFamily="34" charset="0"/>
              <a:buChar char="•"/>
            </a:pPr>
            <a:r>
              <a:rPr lang="en-US" sz="2000" dirty="0" smtClean="0"/>
              <a:t> If friction =0,  acc. of system =0 (</a:t>
            </a:r>
            <a:r>
              <a:rPr lang="en-US" sz="2000" dirty="0" err="1" smtClean="0"/>
              <a:t>eg</a:t>
            </a:r>
            <a:r>
              <a:rPr lang="en-US" sz="2000" dirty="0" smtClean="0"/>
              <a:t> if they were on ice). Apple and orange would move closer to each other but system’s center of mass wouldn’t move.</a:t>
            </a:r>
          </a:p>
        </p:txBody>
      </p:sp>
      <p:grpSp>
        <p:nvGrpSpPr>
          <p:cNvPr id="12294" name="Group 20"/>
          <p:cNvGrpSpPr>
            <a:grpSpLocks/>
          </p:cNvGrpSpPr>
          <p:nvPr/>
        </p:nvGrpSpPr>
        <p:grpSpPr bwMode="auto">
          <a:xfrm>
            <a:off x="304800" y="990600"/>
            <a:ext cx="2362200" cy="1447800"/>
            <a:chOff x="192" y="768"/>
            <a:chExt cx="1488" cy="912"/>
          </a:xfrm>
        </p:grpSpPr>
        <p:sp>
          <p:nvSpPr>
            <p:cNvPr id="12304" name="Line 15"/>
            <p:cNvSpPr>
              <a:spLocks noChangeShapeType="1"/>
            </p:cNvSpPr>
            <p:nvPr/>
          </p:nvSpPr>
          <p:spPr bwMode="auto">
            <a:xfrm>
              <a:off x="1152" y="1488"/>
              <a:ext cx="192" cy="0"/>
            </a:xfrm>
            <a:prstGeom prst="line">
              <a:avLst/>
            </a:prstGeom>
            <a:noFill/>
            <a:ln w="9525">
              <a:solidFill>
                <a:schemeClr val="tx1"/>
              </a:solidFill>
              <a:round/>
              <a:headEnd/>
              <a:tailEnd type="triangle" w="med" len="med"/>
            </a:ln>
          </p:spPr>
          <p:txBody>
            <a:bodyPr/>
            <a:lstStyle/>
            <a:p>
              <a:endParaRPr lang="en-US"/>
            </a:p>
          </p:txBody>
        </p:sp>
        <p:pic>
          <p:nvPicPr>
            <p:cNvPr id="12305" name="Picture 4" descr="fig5-6"/>
            <p:cNvPicPr>
              <a:picLocks noChangeAspect="1" noChangeArrowheads="1"/>
            </p:cNvPicPr>
            <p:nvPr/>
          </p:nvPicPr>
          <p:blipFill>
            <a:blip r:embed="rId3"/>
            <a:srcRect/>
            <a:stretch>
              <a:fillRect/>
            </a:stretch>
          </p:blipFill>
          <p:spPr bwMode="auto">
            <a:xfrm>
              <a:off x="192" y="768"/>
              <a:ext cx="1488" cy="677"/>
            </a:xfrm>
            <a:prstGeom prst="rect">
              <a:avLst/>
            </a:prstGeom>
            <a:noFill/>
            <a:ln w="9525">
              <a:noFill/>
              <a:miter lim="800000"/>
              <a:headEnd/>
              <a:tailEnd/>
            </a:ln>
          </p:spPr>
        </p:pic>
        <p:sp>
          <p:nvSpPr>
            <p:cNvPr id="12306" name="Text Box 16"/>
            <p:cNvSpPr txBox="1">
              <a:spLocks noChangeArrowheads="1"/>
            </p:cNvSpPr>
            <p:nvPr/>
          </p:nvSpPr>
          <p:spPr bwMode="auto">
            <a:xfrm>
              <a:off x="1056" y="1488"/>
              <a:ext cx="576" cy="192"/>
            </a:xfrm>
            <a:prstGeom prst="rect">
              <a:avLst/>
            </a:prstGeom>
            <a:noFill/>
            <a:ln w="9525">
              <a:noFill/>
              <a:miter lim="800000"/>
              <a:headEnd/>
              <a:tailEnd/>
            </a:ln>
          </p:spPr>
          <p:txBody>
            <a:bodyPr>
              <a:spAutoFit/>
            </a:bodyPr>
            <a:lstStyle/>
            <a:p>
              <a:pPr>
                <a:spcBef>
                  <a:spcPct val="50000"/>
                </a:spcBef>
              </a:pPr>
              <a:r>
                <a:rPr lang="en-US" sz="1400" i="1"/>
                <a:t>friction</a:t>
              </a:r>
            </a:p>
          </p:txBody>
        </p:sp>
      </p:grpSp>
      <p:sp>
        <p:nvSpPr>
          <p:cNvPr id="12295" name="Text Box 17"/>
          <p:cNvSpPr txBox="1">
            <a:spLocks noChangeArrowheads="1"/>
          </p:cNvSpPr>
          <p:nvPr/>
        </p:nvSpPr>
        <p:spPr bwMode="auto">
          <a:xfrm>
            <a:off x="1295400" y="914400"/>
            <a:ext cx="304800" cy="366713"/>
          </a:xfrm>
          <a:prstGeom prst="rect">
            <a:avLst/>
          </a:prstGeom>
          <a:noFill/>
          <a:ln w="9525">
            <a:noFill/>
            <a:miter lim="800000"/>
            <a:headEnd/>
            <a:tailEnd/>
          </a:ln>
        </p:spPr>
        <p:txBody>
          <a:bodyPr>
            <a:spAutoFit/>
          </a:bodyPr>
          <a:lstStyle/>
          <a:p>
            <a:pPr>
              <a:spcBef>
                <a:spcPct val="50000"/>
              </a:spcBef>
            </a:pPr>
            <a:r>
              <a:rPr lang="en-US"/>
              <a:t>F</a:t>
            </a:r>
          </a:p>
        </p:txBody>
      </p:sp>
      <p:sp>
        <p:nvSpPr>
          <p:cNvPr id="12296" name="Text Box 18"/>
          <p:cNvSpPr txBox="1">
            <a:spLocks noChangeArrowheads="1"/>
          </p:cNvSpPr>
          <p:nvPr/>
        </p:nvSpPr>
        <p:spPr bwMode="auto">
          <a:xfrm>
            <a:off x="1600200" y="914400"/>
            <a:ext cx="381000" cy="366713"/>
          </a:xfrm>
          <a:prstGeom prst="rect">
            <a:avLst/>
          </a:prstGeom>
          <a:noFill/>
          <a:ln w="9525">
            <a:noFill/>
            <a:miter lim="800000"/>
            <a:headEnd/>
            <a:tailEnd/>
          </a:ln>
        </p:spPr>
        <p:txBody>
          <a:bodyPr>
            <a:spAutoFit/>
          </a:bodyPr>
          <a:lstStyle/>
          <a:p>
            <a:pPr>
              <a:spcBef>
                <a:spcPct val="50000"/>
              </a:spcBef>
            </a:pPr>
            <a:r>
              <a:rPr lang="en-US"/>
              <a:t>F</a:t>
            </a:r>
          </a:p>
        </p:txBody>
      </p:sp>
      <p:grpSp>
        <p:nvGrpSpPr>
          <p:cNvPr id="3" name="Group 22"/>
          <p:cNvGrpSpPr>
            <a:grpSpLocks/>
          </p:cNvGrpSpPr>
          <p:nvPr/>
        </p:nvGrpSpPr>
        <p:grpSpPr bwMode="auto">
          <a:xfrm>
            <a:off x="0" y="2590800"/>
            <a:ext cx="2514600" cy="1119188"/>
            <a:chOff x="144" y="2016"/>
            <a:chExt cx="1440" cy="705"/>
          </a:xfrm>
        </p:grpSpPr>
        <p:pic>
          <p:nvPicPr>
            <p:cNvPr id="12302" name="Picture 9" descr="fig5-7"/>
            <p:cNvPicPr>
              <a:picLocks noChangeAspect="1" noChangeArrowheads="1"/>
            </p:cNvPicPr>
            <p:nvPr/>
          </p:nvPicPr>
          <p:blipFill>
            <a:blip r:embed="rId4"/>
            <a:srcRect/>
            <a:stretch>
              <a:fillRect/>
            </a:stretch>
          </p:blipFill>
          <p:spPr bwMode="auto">
            <a:xfrm>
              <a:off x="144" y="2016"/>
              <a:ext cx="1440" cy="705"/>
            </a:xfrm>
            <a:prstGeom prst="rect">
              <a:avLst/>
            </a:prstGeom>
            <a:noFill/>
            <a:ln w="9525">
              <a:noFill/>
              <a:miter lim="800000"/>
              <a:headEnd/>
              <a:tailEnd/>
            </a:ln>
          </p:spPr>
        </p:pic>
        <p:sp>
          <p:nvSpPr>
            <p:cNvPr id="12303" name="Text Box 21"/>
            <p:cNvSpPr txBox="1">
              <a:spLocks noChangeArrowheads="1"/>
            </p:cNvSpPr>
            <p:nvPr/>
          </p:nvSpPr>
          <p:spPr bwMode="auto">
            <a:xfrm>
              <a:off x="768" y="2112"/>
              <a:ext cx="240" cy="231"/>
            </a:xfrm>
            <a:prstGeom prst="rect">
              <a:avLst/>
            </a:prstGeom>
            <a:noFill/>
            <a:ln w="9525">
              <a:noFill/>
              <a:miter lim="800000"/>
              <a:headEnd/>
              <a:tailEnd/>
            </a:ln>
          </p:spPr>
          <p:txBody>
            <a:bodyPr>
              <a:spAutoFit/>
            </a:bodyPr>
            <a:lstStyle/>
            <a:p>
              <a:pPr>
                <a:spcBef>
                  <a:spcPct val="50000"/>
                </a:spcBef>
              </a:pPr>
              <a:r>
                <a:rPr lang="en-US"/>
                <a:t>F</a:t>
              </a:r>
            </a:p>
          </p:txBody>
        </p:sp>
      </p:grpSp>
      <p:grpSp>
        <p:nvGrpSpPr>
          <p:cNvPr id="4" name="Group 25"/>
          <p:cNvGrpSpPr>
            <a:grpSpLocks/>
          </p:cNvGrpSpPr>
          <p:nvPr/>
        </p:nvGrpSpPr>
        <p:grpSpPr bwMode="auto">
          <a:xfrm>
            <a:off x="304800" y="4191000"/>
            <a:ext cx="2209800" cy="1371600"/>
            <a:chOff x="192" y="2928"/>
            <a:chExt cx="1392" cy="864"/>
          </a:xfrm>
        </p:grpSpPr>
        <p:pic>
          <p:nvPicPr>
            <p:cNvPr id="12299" name="Picture 10" descr="fig5-8"/>
            <p:cNvPicPr>
              <a:picLocks noChangeAspect="1" noChangeArrowheads="1"/>
            </p:cNvPicPr>
            <p:nvPr/>
          </p:nvPicPr>
          <p:blipFill>
            <a:blip r:embed="rId5"/>
            <a:srcRect/>
            <a:stretch>
              <a:fillRect/>
            </a:stretch>
          </p:blipFill>
          <p:spPr bwMode="auto">
            <a:xfrm>
              <a:off x="192" y="2928"/>
              <a:ext cx="1392" cy="638"/>
            </a:xfrm>
            <a:prstGeom prst="rect">
              <a:avLst/>
            </a:prstGeom>
            <a:noFill/>
            <a:ln w="9525">
              <a:noFill/>
              <a:miter lim="800000"/>
              <a:headEnd/>
              <a:tailEnd/>
            </a:ln>
          </p:spPr>
        </p:pic>
        <p:sp>
          <p:nvSpPr>
            <p:cNvPr id="12300" name="Line 23"/>
            <p:cNvSpPr>
              <a:spLocks noChangeShapeType="1"/>
            </p:cNvSpPr>
            <p:nvPr/>
          </p:nvSpPr>
          <p:spPr bwMode="auto">
            <a:xfrm>
              <a:off x="1104" y="3600"/>
              <a:ext cx="192" cy="0"/>
            </a:xfrm>
            <a:prstGeom prst="line">
              <a:avLst/>
            </a:prstGeom>
            <a:noFill/>
            <a:ln w="9525">
              <a:solidFill>
                <a:schemeClr val="tx1"/>
              </a:solidFill>
              <a:round/>
              <a:headEnd/>
              <a:tailEnd type="triangle" w="med" len="med"/>
            </a:ln>
          </p:spPr>
          <p:txBody>
            <a:bodyPr/>
            <a:lstStyle/>
            <a:p>
              <a:endParaRPr lang="en-US"/>
            </a:p>
          </p:txBody>
        </p:sp>
        <p:sp>
          <p:nvSpPr>
            <p:cNvPr id="12301" name="Text Box 24"/>
            <p:cNvSpPr txBox="1">
              <a:spLocks noChangeArrowheads="1"/>
            </p:cNvSpPr>
            <p:nvPr/>
          </p:nvSpPr>
          <p:spPr bwMode="auto">
            <a:xfrm>
              <a:off x="960" y="3600"/>
              <a:ext cx="528" cy="192"/>
            </a:xfrm>
            <a:prstGeom prst="rect">
              <a:avLst/>
            </a:prstGeom>
            <a:noFill/>
            <a:ln w="9525">
              <a:noFill/>
              <a:miter lim="800000"/>
              <a:headEnd/>
              <a:tailEnd/>
            </a:ln>
          </p:spPr>
          <p:txBody>
            <a:bodyPr>
              <a:spAutoFit/>
            </a:bodyPr>
            <a:lstStyle/>
            <a:p>
              <a:pPr>
                <a:spcBef>
                  <a:spcPct val="50000"/>
                </a:spcBef>
              </a:pPr>
              <a:r>
                <a:rPr lang="en-US" sz="1400" i="1"/>
                <a:t>friction</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5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1751"/>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17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50" grpId="0"/>
      <p:bldP spid="31751" grpId="0"/>
      <p:bldP spid="3175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81000" y="92074"/>
            <a:ext cx="7772400" cy="563563"/>
          </a:xfrm>
        </p:spPr>
        <p:txBody>
          <a:bodyPr/>
          <a:lstStyle/>
          <a:p>
            <a:pPr eaLnBrk="1" hangingPunct="1"/>
            <a:r>
              <a:rPr lang="en-US" sz="3200" dirty="0" smtClean="0"/>
              <a:t>Questions</a:t>
            </a:r>
          </a:p>
        </p:txBody>
      </p:sp>
      <p:sp>
        <p:nvSpPr>
          <p:cNvPr id="13315" name="Text Box 4"/>
          <p:cNvSpPr txBox="1">
            <a:spLocks noChangeArrowheads="1"/>
          </p:cNvSpPr>
          <p:nvPr/>
        </p:nvSpPr>
        <p:spPr bwMode="auto">
          <a:xfrm>
            <a:off x="304800" y="685800"/>
            <a:ext cx="8229600" cy="1006475"/>
          </a:xfrm>
          <a:prstGeom prst="rect">
            <a:avLst/>
          </a:prstGeom>
          <a:noFill/>
          <a:ln w="9525">
            <a:noFill/>
            <a:miter lim="800000"/>
            <a:headEnd/>
            <a:tailEnd/>
          </a:ln>
        </p:spPr>
        <p:txBody>
          <a:bodyPr>
            <a:spAutoFit/>
          </a:bodyPr>
          <a:lstStyle/>
          <a:p>
            <a:pPr>
              <a:spcBef>
                <a:spcPct val="50000"/>
              </a:spcBef>
            </a:pPr>
            <a:r>
              <a:rPr lang="en-US"/>
              <a:t> (1</a:t>
            </a:r>
            <a:r>
              <a:rPr lang="en-US" sz="2000"/>
              <a:t>) A pen at rest. It is made up of millions of molecules, all pulling on each other  - cohesive inter-atomic forces present in any solid. Why doesn’t the pen accelerate spontaneously due to these forces?</a:t>
            </a:r>
          </a:p>
        </p:txBody>
      </p:sp>
      <p:sp>
        <p:nvSpPr>
          <p:cNvPr id="30725" name="Text Box 5"/>
          <p:cNvSpPr txBox="1">
            <a:spLocks noChangeArrowheads="1"/>
          </p:cNvSpPr>
          <p:nvPr/>
        </p:nvSpPr>
        <p:spPr bwMode="auto">
          <a:xfrm>
            <a:off x="1676400" y="1600200"/>
            <a:ext cx="7315200" cy="1006475"/>
          </a:xfrm>
          <a:prstGeom prst="rect">
            <a:avLst/>
          </a:prstGeom>
          <a:noFill/>
          <a:ln w="9525">
            <a:noFill/>
            <a:miter lim="800000"/>
            <a:headEnd/>
            <a:tailEnd/>
          </a:ln>
        </p:spPr>
        <p:txBody>
          <a:bodyPr>
            <a:spAutoFit/>
          </a:bodyPr>
          <a:lstStyle/>
          <a:p>
            <a:pPr>
              <a:spcBef>
                <a:spcPct val="50000"/>
              </a:spcBef>
            </a:pPr>
            <a:r>
              <a:rPr lang="en-US" sz="2000" dirty="0">
                <a:solidFill>
                  <a:srgbClr val="800080"/>
                </a:solidFill>
              </a:rPr>
              <a:t>Because each of these is part of an action-reaction pair within the pen. They always add to zero within the system. The pen will remain at rest unless an external force acts on it.</a:t>
            </a:r>
          </a:p>
        </p:txBody>
      </p:sp>
      <p:sp>
        <p:nvSpPr>
          <p:cNvPr id="30726" name="Text Box 6"/>
          <p:cNvSpPr txBox="1">
            <a:spLocks noChangeArrowheads="1"/>
          </p:cNvSpPr>
          <p:nvPr/>
        </p:nvSpPr>
        <p:spPr bwMode="auto">
          <a:xfrm>
            <a:off x="0" y="2621091"/>
            <a:ext cx="8839200" cy="396875"/>
          </a:xfrm>
          <a:prstGeom prst="rect">
            <a:avLst/>
          </a:prstGeom>
          <a:noFill/>
          <a:ln w="9525">
            <a:noFill/>
            <a:miter lim="800000"/>
            <a:headEnd/>
            <a:tailEnd/>
          </a:ln>
        </p:spPr>
        <p:txBody>
          <a:bodyPr>
            <a:spAutoFit/>
          </a:bodyPr>
          <a:lstStyle/>
          <a:p>
            <a:pPr>
              <a:spcBef>
                <a:spcPct val="50000"/>
              </a:spcBef>
            </a:pPr>
            <a:r>
              <a:rPr lang="en-US"/>
              <a:t>(2) </a:t>
            </a:r>
            <a:r>
              <a:rPr lang="en-US" sz="2000"/>
              <a:t>The earth’s gravity pulls on the moon. What is the reaction force to this?</a:t>
            </a:r>
          </a:p>
        </p:txBody>
      </p:sp>
      <p:sp>
        <p:nvSpPr>
          <p:cNvPr id="30727" name="Text Box 7"/>
          <p:cNvSpPr txBox="1">
            <a:spLocks noChangeArrowheads="1"/>
          </p:cNvSpPr>
          <p:nvPr/>
        </p:nvSpPr>
        <p:spPr bwMode="auto">
          <a:xfrm>
            <a:off x="2971800" y="3002091"/>
            <a:ext cx="5181600" cy="396875"/>
          </a:xfrm>
          <a:prstGeom prst="rect">
            <a:avLst/>
          </a:prstGeom>
          <a:noFill/>
          <a:ln w="9525">
            <a:noFill/>
            <a:miter lim="800000"/>
            <a:headEnd/>
            <a:tailEnd/>
          </a:ln>
        </p:spPr>
        <p:txBody>
          <a:bodyPr>
            <a:spAutoFit/>
          </a:bodyPr>
          <a:lstStyle/>
          <a:p>
            <a:pPr>
              <a:spcBef>
                <a:spcPct val="50000"/>
              </a:spcBef>
            </a:pPr>
            <a:r>
              <a:rPr lang="en-US" sz="2000">
                <a:solidFill>
                  <a:srgbClr val="800080"/>
                </a:solidFill>
              </a:rPr>
              <a:t>Ans: The moon’s pull on the earth. </a:t>
            </a:r>
          </a:p>
        </p:txBody>
      </p:sp>
      <p:sp>
        <p:nvSpPr>
          <p:cNvPr id="30728" name="Text Box 8"/>
          <p:cNvSpPr txBox="1">
            <a:spLocks noChangeArrowheads="1"/>
          </p:cNvSpPr>
          <p:nvPr/>
        </p:nvSpPr>
        <p:spPr bwMode="auto">
          <a:xfrm>
            <a:off x="304800" y="3459291"/>
            <a:ext cx="8382000" cy="1006475"/>
          </a:xfrm>
          <a:prstGeom prst="rect">
            <a:avLst/>
          </a:prstGeom>
          <a:noFill/>
          <a:ln w="9525">
            <a:noFill/>
            <a:miter lim="800000"/>
            <a:headEnd/>
            <a:tailEnd/>
          </a:ln>
        </p:spPr>
        <p:txBody>
          <a:bodyPr>
            <a:spAutoFit/>
          </a:bodyPr>
          <a:lstStyle/>
          <a:p>
            <a:pPr>
              <a:spcBef>
                <a:spcPct val="50000"/>
              </a:spcBef>
            </a:pPr>
            <a:r>
              <a:rPr lang="en-US" sz="2000" b="1" i="1" dirty="0"/>
              <a:t>Note:</a:t>
            </a:r>
            <a:r>
              <a:rPr lang="en-US" sz="2000" dirty="0"/>
              <a:t> It is </a:t>
            </a:r>
            <a:r>
              <a:rPr lang="en-US" sz="2000" dirty="0" smtClean="0"/>
              <a:t>simpler </a:t>
            </a:r>
            <a:r>
              <a:rPr lang="en-US" sz="2000" dirty="0"/>
              <a:t>to think of this as </a:t>
            </a:r>
            <a:r>
              <a:rPr lang="en-US" sz="2000" b="1" dirty="0"/>
              <a:t>one interaction </a:t>
            </a:r>
            <a:r>
              <a:rPr lang="en-US" sz="2000" dirty="0"/>
              <a:t>– the Earth and moon simultaneously pull on each other (action-reaction), each with the same amount of gravitational force.</a:t>
            </a:r>
            <a:r>
              <a:rPr lang="en-US" sz="2000" b="1" dirty="0"/>
              <a:t> </a:t>
            </a:r>
          </a:p>
        </p:txBody>
      </p:sp>
      <p:sp>
        <p:nvSpPr>
          <p:cNvPr id="30729" name="Text Box 9"/>
          <p:cNvSpPr txBox="1">
            <a:spLocks noChangeArrowheads="1"/>
          </p:cNvSpPr>
          <p:nvPr/>
        </p:nvSpPr>
        <p:spPr bwMode="auto">
          <a:xfrm>
            <a:off x="228600" y="4449891"/>
            <a:ext cx="8915400" cy="1158875"/>
          </a:xfrm>
          <a:prstGeom prst="rect">
            <a:avLst/>
          </a:prstGeom>
          <a:noFill/>
          <a:ln w="9525">
            <a:noFill/>
            <a:miter lim="800000"/>
            <a:headEnd/>
            <a:tailEnd/>
          </a:ln>
        </p:spPr>
        <p:txBody>
          <a:bodyPr>
            <a:spAutoFit/>
          </a:bodyPr>
          <a:lstStyle/>
          <a:p>
            <a:pPr>
              <a:spcBef>
                <a:spcPct val="50000"/>
              </a:spcBef>
            </a:pPr>
            <a:r>
              <a:rPr lang="en-US" sz="2000"/>
              <a:t>(3) Consider for simplicity, the earth and moon as the only bodies in the universe.</a:t>
            </a:r>
          </a:p>
          <a:p>
            <a:pPr>
              <a:spcBef>
                <a:spcPct val="50000"/>
              </a:spcBef>
            </a:pPr>
            <a:r>
              <a:rPr lang="en-US" sz="2000"/>
              <a:t>a) What is the net force on the earth? </a:t>
            </a:r>
          </a:p>
        </p:txBody>
      </p:sp>
      <p:sp>
        <p:nvSpPr>
          <p:cNvPr id="30730" name="Text Box 10"/>
          <p:cNvSpPr txBox="1">
            <a:spLocks noChangeArrowheads="1"/>
          </p:cNvSpPr>
          <p:nvPr/>
        </p:nvSpPr>
        <p:spPr bwMode="auto">
          <a:xfrm>
            <a:off x="4953000" y="5211891"/>
            <a:ext cx="4191000" cy="396875"/>
          </a:xfrm>
          <a:prstGeom prst="rect">
            <a:avLst/>
          </a:prstGeom>
          <a:noFill/>
          <a:ln w="9525">
            <a:noFill/>
            <a:miter lim="800000"/>
            <a:headEnd/>
            <a:tailEnd/>
          </a:ln>
        </p:spPr>
        <p:txBody>
          <a:bodyPr>
            <a:spAutoFit/>
          </a:bodyPr>
          <a:lstStyle/>
          <a:p>
            <a:pPr>
              <a:spcBef>
                <a:spcPct val="50000"/>
              </a:spcBef>
            </a:pPr>
            <a:r>
              <a:rPr lang="en-US" sz="2000">
                <a:solidFill>
                  <a:srgbClr val="800080"/>
                </a:solidFill>
              </a:rPr>
              <a:t>The moon’s gravitational pull</a:t>
            </a:r>
          </a:p>
        </p:txBody>
      </p:sp>
      <p:sp>
        <p:nvSpPr>
          <p:cNvPr id="30731" name="Text Box 11"/>
          <p:cNvSpPr txBox="1">
            <a:spLocks noChangeArrowheads="1"/>
          </p:cNvSpPr>
          <p:nvPr/>
        </p:nvSpPr>
        <p:spPr bwMode="auto">
          <a:xfrm>
            <a:off x="304800" y="5745291"/>
            <a:ext cx="7696200" cy="396875"/>
          </a:xfrm>
          <a:prstGeom prst="rect">
            <a:avLst/>
          </a:prstGeom>
          <a:noFill/>
          <a:ln w="9525">
            <a:noFill/>
            <a:miter lim="800000"/>
            <a:headEnd/>
            <a:tailEnd/>
          </a:ln>
        </p:spPr>
        <p:txBody>
          <a:bodyPr>
            <a:spAutoFit/>
          </a:bodyPr>
          <a:lstStyle/>
          <a:p>
            <a:pPr>
              <a:spcBef>
                <a:spcPct val="50000"/>
              </a:spcBef>
            </a:pPr>
            <a:r>
              <a:rPr lang="en-US" sz="2000"/>
              <a:t>b) What is the net force on the earth+moon system?</a:t>
            </a:r>
          </a:p>
        </p:txBody>
      </p:sp>
      <p:sp>
        <p:nvSpPr>
          <p:cNvPr id="30732" name="Text Box 12"/>
          <p:cNvSpPr txBox="1">
            <a:spLocks noChangeArrowheads="1"/>
          </p:cNvSpPr>
          <p:nvPr/>
        </p:nvSpPr>
        <p:spPr bwMode="auto">
          <a:xfrm>
            <a:off x="3124200" y="6064379"/>
            <a:ext cx="5562600" cy="396875"/>
          </a:xfrm>
          <a:prstGeom prst="rect">
            <a:avLst/>
          </a:prstGeom>
          <a:noFill/>
          <a:ln w="9525">
            <a:noFill/>
            <a:miter lim="800000"/>
            <a:headEnd/>
            <a:tailEnd/>
          </a:ln>
        </p:spPr>
        <p:txBody>
          <a:bodyPr>
            <a:spAutoFit/>
          </a:bodyPr>
          <a:lstStyle/>
          <a:p>
            <a:pPr>
              <a:spcBef>
                <a:spcPct val="50000"/>
              </a:spcBef>
            </a:pPr>
            <a:r>
              <a:rPr lang="en-US" sz="2000">
                <a:solidFill>
                  <a:srgbClr val="800080"/>
                </a:solidFill>
              </a:rPr>
              <a:t>0. Action and reaction cancel within the system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2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2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2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72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729"/>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0730"/>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0731"/>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07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6" grpId="0"/>
      <p:bldP spid="30727" grpId="0"/>
      <p:bldP spid="30728" grpId="0"/>
      <p:bldP spid="30729" grpId="0"/>
      <p:bldP spid="30730" grpId="0"/>
      <p:bldP spid="30731" grpId="0"/>
      <p:bldP spid="3073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533400"/>
            <a:ext cx="7620000" cy="563563"/>
          </a:xfrm>
        </p:spPr>
        <p:txBody>
          <a:bodyPr/>
          <a:lstStyle/>
          <a:p>
            <a:pPr eaLnBrk="1" hangingPunct="1"/>
            <a:r>
              <a:rPr lang="en-US" sz="3200" smtClean="0"/>
              <a:t>More on action-reaction… </a:t>
            </a:r>
          </a:p>
        </p:txBody>
      </p:sp>
      <p:sp>
        <p:nvSpPr>
          <p:cNvPr id="35843" name="Rectangle 3"/>
          <p:cNvSpPr>
            <a:spLocks noGrp="1" noChangeArrowheads="1"/>
          </p:cNvSpPr>
          <p:nvPr>
            <p:ph type="body" sz="half" idx="1"/>
          </p:nvPr>
        </p:nvSpPr>
        <p:spPr>
          <a:xfrm>
            <a:off x="0" y="1143000"/>
            <a:ext cx="8382000" cy="4525963"/>
          </a:xfrm>
        </p:spPr>
        <p:txBody>
          <a:bodyPr/>
          <a:lstStyle/>
          <a:p>
            <a:pPr eaLnBrk="1" hangingPunct="1"/>
            <a:r>
              <a:rPr lang="en-US" sz="2400" dirty="0" smtClean="0">
                <a:solidFill>
                  <a:srgbClr val="0070C0"/>
                </a:solidFill>
              </a:rPr>
              <a:t>If all forces come in pairs, then how come the earth doesn’t accelerate towards apples falling from trees?</a:t>
            </a:r>
          </a:p>
          <a:p>
            <a:pPr eaLnBrk="1" hangingPunct="1"/>
            <a:endParaRPr lang="en-US" sz="2400" dirty="0" smtClean="0"/>
          </a:p>
          <a:p>
            <a:pPr eaLnBrk="1" hangingPunct="1">
              <a:buFontTx/>
              <a:buNone/>
            </a:pPr>
            <a:r>
              <a:rPr lang="en-US" sz="2400" dirty="0" smtClean="0">
                <a:solidFill>
                  <a:srgbClr val="7030A0"/>
                </a:solidFill>
              </a:rPr>
              <a:t>Actually it does! But it is not noticeable or measurable because the earth’s mass is so large</a:t>
            </a:r>
            <a:r>
              <a:rPr lang="en-US" sz="2400" dirty="0" smtClean="0"/>
              <a:t> </a:t>
            </a:r>
            <a:r>
              <a:rPr lang="en-US" sz="2400" i="1" dirty="0" smtClean="0"/>
              <a:t>(</a:t>
            </a:r>
            <a:r>
              <a:rPr lang="en-US" sz="2000" i="1" dirty="0" smtClean="0"/>
              <a:t>c.f. earlier clicker question):</a:t>
            </a:r>
          </a:p>
          <a:p>
            <a:pPr eaLnBrk="1" hangingPunct="1">
              <a:buFontTx/>
              <a:buNone/>
            </a:pPr>
            <a:endParaRPr lang="en-US" sz="2400" dirty="0" smtClean="0"/>
          </a:p>
          <a:p>
            <a:pPr eaLnBrk="1" hangingPunct="1">
              <a:buFontTx/>
              <a:buNone/>
            </a:pPr>
            <a:r>
              <a:rPr lang="en-US" sz="2400" dirty="0" smtClean="0"/>
              <a:t>The earth exerts force = </a:t>
            </a:r>
            <a:r>
              <a:rPr lang="en-US" sz="2400" i="1" dirty="0" smtClean="0"/>
              <a:t>mg</a:t>
            </a:r>
            <a:r>
              <a:rPr lang="en-US" sz="2400" dirty="0" smtClean="0"/>
              <a:t> on the apple. This interaction gives apple acc = </a:t>
            </a:r>
            <a:r>
              <a:rPr lang="en-US" sz="2400" i="1" dirty="0" smtClean="0"/>
              <a:t>F/m </a:t>
            </a:r>
            <a:r>
              <a:rPr lang="en-US" sz="2400" dirty="0" smtClean="0"/>
              <a:t>= 9.8 m/s</a:t>
            </a:r>
            <a:r>
              <a:rPr lang="en-US" sz="2400" baseline="30000" dirty="0" smtClean="0"/>
              <a:t>2</a:t>
            </a:r>
            <a:r>
              <a:rPr lang="en-US" sz="2400" dirty="0" smtClean="0"/>
              <a:t>. </a:t>
            </a:r>
          </a:p>
          <a:p>
            <a:pPr eaLnBrk="1" hangingPunct="1">
              <a:buFontTx/>
              <a:buNone/>
            </a:pPr>
            <a:endParaRPr lang="en-US" sz="2400" dirty="0" smtClean="0"/>
          </a:p>
          <a:p>
            <a:pPr eaLnBrk="1" hangingPunct="1">
              <a:buFontTx/>
              <a:buNone/>
            </a:pPr>
            <a:r>
              <a:rPr lang="en-US" sz="2400" dirty="0" smtClean="0"/>
              <a:t>The apple exerts </a:t>
            </a:r>
            <a:r>
              <a:rPr lang="en-US" sz="2400" i="1" dirty="0" smtClean="0"/>
              <a:t>just as much force </a:t>
            </a:r>
            <a:r>
              <a:rPr lang="en-US" sz="2400" dirty="0" smtClean="0"/>
              <a:t>on the earth, </a:t>
            </a:r>
            <a:r>
              <a:rPr lang="en-US" sz="2400" i="1" dirty="0" smtClean="0"/>
              <a:t>mg</a:t>
            </a:r>
            <a:r>
              <a:rPr lang="en-US" sz="2400" dirty="0" smtClean="0"/>
              <a:t>. But to get acc of earth, this gets divided by </a:t>
            </a:r>
            <a:r>
              <a:rPr lang="en-US" sz="2400" i="1" dirty="0" smtClean="0"/>
              <a:t>M</a:t>
            </a:r>
            <a:r>
              <a:rPr lang="en-US" sz="2400" dirty="0" smtClean="0"/>
              <a:t>, the mass of the earth: earth’s acc. = </a:t>
            </a:r>
            <a:r>
              <a:rPr lang="en-US" sz="2400" i="1" dirty="0" smtClean="0"/>
              <a:t>(mg)/M</a:t>
            </a:r>
            <a:r>
              <a:rPr lang="en-US" sz="2400" dirty="0" smtClean="0"/>
              <a:t> ~ tiny.</a:t>
            </a:r>
          </a:p>
          <a:p>
            <a:pPr eaLnBrk="1" hangingPunct="1">
              <a:buFontTx/>
              <a:buNone/>
            </a:pPr>
            <a:endParaRPr lang="en-US" sz="2400" dirty="0" smtClean="0"/>
          </a:p>
        </p:txBody>
      </p:sp>
      <p:grpSp>
        <p:nvGrpSpPr>
          <p:cNvPr id="2" name="Group 6"/>
          <p:cNvGrpSpPr>
            <a:grpSpLocks/>
          </p:cNvGrpSpPr>
          <p:nvPr/>
        </p:nvGrpSpPr>
        <p:grpSpPr bwMode="auto">
          <a:xfrm>
            <a:off x="3657600" y="3505200"/>
            <a:ext cx="2251075" cy="457200"/>
            <a:chOff x="3295" y="3360"/>
            <a:chExt cx="962" cy="288"/>
          </a:xfrm>
        </p:grpSpPr>
        <p:sp>
          <p:nvSpPr>
            <p:cNvPr id="14342" name="Line 4"/>
            <p:cNvSpPr>
              <a:spLocks noChangeShapeType="1"/>
            </p:cNvSpPr>
            <p:nvPr/>
          </p:nvSpPr>
          <p:spPr bwMode="auto">
            <a:xfrm flipH="1">
              <a:off x="3295" y="3600"/>
              <a:ext cx="161" cy="48"/>
            </a:xfrm>
            <a:prstGeom prst="line">
              <a:avLst/>
            </a:prstGeom>
            <a:noFill/>
            <a:ln w="9525">
              <a:solidFill>
                <a:schemeClr val="tx1"/>
              </a:solidFill>
              <a:round/>
              <a:headEnd/>
              <a:tailEnd type="triangle" w="med" len="med"/>
            </a:ln>
          </p:spPr>
          <p:txBody>
            <a:bodyPr/>
            <a:lstStyle/>
            <a:p>
              <a:endParaRPr lang="en-US"/>
            </a:p>
          </p:txBody>
        </p:sp>
        <p:sp>
          <p:nvSpPr>
            <p:cNvPr id="14343" name="Text Box 5"/>
            <p:cNvSpPr txBox="1">
              <a:spLocks noChangeArrowheads="1"/>
            </p:cNvSpPr>
            <p:nvPr/>
          </p:nvSpPr>
          <p:spPr bwMode="auto">
            <a:xfrm>
              <a:off x="3393" y="3360"/>
              <a:ext cx="864" cy="231"/>
            </a:xfrm>
            <a:prstGeom prst="rect">
              <a:avLst/>
            </a:prstGeom>
            <a:noFill/>
            <a:ln w="9525">
              <a:noFill/>
              <a:miter lim="800000"/>
              <a:headEnd/>
              <a:tailEnd/>
            </a:ln>
          </p:spPr>
          <p:txBody>
            <a:bodyPr>
              <a:spAutoFit/>
            </a:bodyPr>
            <a:lstStyle/>
            <a:p>
              <a:pPr>
                <a:spcBef>
                  <a:spcPct val="50000"/>
                </a:spcBef>
              </a:pPr>
              <a:r>
                <a:rPr lang="en-US"/>
                <a:t>mass of apple</a:t>
              </a:r>
            </a:p>
          </p:txBody>
        </p:sp>
      </p:grpSp>
      <p:pic>
        <p:nvPicPr>
          <p:cNvPr id="14341" name="Picture 13" descr="fig5-9"/>
          <p:cNvPicPr>
            <a:picLocks noGrp="1" noChangeAspect="1" noChangeArrowheads="1"/>
          </p:cNvPicPr>
          <p:nvPr>
            <p:ph sz="quarter" idx="3"/>
          </p:nvPr>
        </p:nvPicPr>
        <p:blipFill>
          <a:blip r:embed="rId3"/>
          <a:srcRect l="20987" t="9445" r="26338"/>
          <a:stretch>
            <a:fillRect/>
          </a:stretch>
        </p:blipFill>
        <p:spPr>
          <a:xfrm>
            <a:off x="8194675" y="609600"/>
            <a:ext cx="949325" cy="1492250"/>
          </a:xfrm>
          <a:noFill/>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584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584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584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533400" y="228600"/>
            <a:ext cx="7620000" cy="563562"/>
          </a:xfrm>
        </p:spPr>
        <p:txBody>
          <a:bodyPr/>
          <a:lstStyle/>
          <a:p>
            <a:pPr eaLnBrk="1" hangingPunct="1"/>
            <a:r>
              <a:rPr lang="en-US" sz="3200" dirty="0" smtClean="0"/>
              <a:t>And more on action-reaction… </a:t>
            </a:r>
          </a:p>
        </p:txBody>
      </p:sp>
      <p:sp>
        <p:nvSpPr>
          <p:cNvPr id="57354" name="Text Box 10"/>
          <p:cNvSpPr txBox="1">
            <a:spLocks noChangeArrowheads="1"/>
          </p:cNvSpPr>
          <p:nvPr/>
        </p:nvSpPr>
        <p:spPr bwMode="auto">
          <a:xfrm>
            <a:off x="228600" y="4648200"/>
            <a:ext cx="2743200" cy="861774"/>
          </a:xfrm>
          <a:prstGeom prst="rect">
            <a:avLst/>
          </a:prstGeom>
          <a:noFill/>
          <a:ln w="9525">
            <a:noFill/>
            <a:miter lim="800000"/>
            <a:headEnd/>
            <a:tailEnd/>
          </a:ln>
        </p:spPr>
        <p:txBody>
          <a:bodyPr>
            <a:spAutoFit/>
          </a:bodyPr>
          <a:lstStyle/>
          <a:p>
            <a:pPr>
              <a:spcBef>
                <a:spcPct val="50000"/>
              </a:spcBef>
            </a:pPr>
            <a:r>
              <a:rPr lang="en-US" sz="2000" i="1" dirty="0" err="1"/>
              <a:t>a</a:t>
            </a:r>
            <a:r>
              <a:rPr lang="en-US" sz="2000" i="1" baseline="-25000" dirty="0" err="1"/>
              <a:t>bullet</a:t>
            </a:r>
            <a:r>
              <a:rPr lang="en-US" sz="2000" i="1" dirty="0"/>
              <a:t> = F/</a:t>
            </a:r>
            <a:r>
              <a:rPr lang="en-US" sz="2000" i="1" dirty="0" err="1"/>
              <a:t>m</a:t>
            </a:r>
            <a:r>
              <a:rPr lang="en-US" sz="2000" i="1" baseline="-25000" dirty="0" err="1"/>
              <a:t>bullet</a:t>
            </a:r>
            <a:endParaRPr lang="en-US" sz="2000" i="1" baseline="-25000" dirty="0"/>
          </a:p>
          <a:p>
            <a:pPr>
              <a:spcBef>
                <a:spcPct val="50000"/>
              </a:spcBef>
            </a:pPr>
            <a:r>
              <a:rPr lang="en-US" sz="2000" dirty="0" err="1"/>
              <a:t>a</a:t>
            </a:r>
            <a:r>
              <a:rPr lang="en-US" sz="2000" baseline="-25000" dirty="0" err="1"/>
              <a:t>rifle</a:t>
            </a:r>
            <a:r>
              <a:rPr lang="en-US" sz="2000" dirty="0"/>
              <a:t>=</a:t>
            </a:r>
            <a:r>
              <a:rPr lang="en-US" sz="2000" i="1" dirty="0"/>
              <a:t>F/</a:t>
            </a:r>
            <a:r>
              <a:rPr lang="en-US" sz="2000" i="1" dirty="0" err="1"/>
              <a:t>m</a:t>
            </a:r>
            <a:r>
              <a:rPr lang="en-US" sz="2000" i="1" baseline="-25000" dirty="0" err="1"/>
              <a:t>rifle</a:t>
            </a:r>
            <a:r>
              <a:rPr lang="en-US" sz="2000" i="1" dirty="0"/>
              <a:t> </a:t>
            </a:r>
            <a:endParaRPr lang="en-US" sz="2000" i="1" baseline="-25000" dirty="0"/>
          </a:p>
        </p:txBody>
      </p:sp>
      <p:sp>
        <p:nvSpPr>
          <p:cNvPr id="57355" name="Text Box 11"/>
          <p:cNvSpPr txBox="1">
            <a:spLocks noChangeArrowheads="1"/>
          </p:cNvSpPr>
          <p:nvPr/>
        </p:nvSpPr>
        <p:spPr bwMode="auto">
          <a:xfrm>
            <a:off x="2514600" y="4800600"/>
            <a:ext cx="6858000" cy="400110"/>
          </a:xfrm>
          <a:prstGeom prst="rect">
            <a:avLst/>
          </a:prstGeom>
          <a:noFill/>
          <a:ln w="9525">
            <a:noFill/>
            <a:miter lim="800000"/>
            <a:headEnd/>
            <a:tailEnd/>
          </a:ln>
        </p:spPr>
        <p:txBody>
          <a:bodyPr>
            <a:spAutoFit/>
          </a:bodyPr>
          <a:lstStyle/>
          <a:p>
            <a:pPr>
              <a:spcBef>
                <a:spcPct val="50000"/>
              </a:spcBef>
            </a:pPr>
            <a:r>
              <a:rPr lang="en-US" sz="2000" dirty="0"/>
              <a:t>Since  </a:t>
            </a:r>
            <a:r>
              <a:rPr lang="en-US" sz="2000" i="1" dirty="0" err="1"/>
              <a:t>m</a:t>
            </a:r>
            <a:r>
              <a:rPr lang="en-US" sz="2000" i="1" baseline="-25000" dirty="0" err="1"/>
              <a:t>rifle</a:t>
            </a:r>
            <a:r>
              <a:rPr lang="en-US" sz="2000" i="1" baseline="-25000" dirty="0"/>
              <a:t> </a:t>
            </a:r>
            <a:r>
              <a:rPr lang="en-US" sz="2000" i="1" dirty="0"/>
              <a:t>&gt;&gt; </a:t>
            </a:r>
            <a:r>
              <a:rPr lang="en-US" sz="2000" i="1" dirty="0" err="1"/>
              <a:t>m</a:t>
            </a:r>
            <a:r>
              <a:rPr lang="en-US" sz="2000" i="1" baseline="-25000" dirty="0" err="1"/>
              <a:t>bullet</a:t>
            </a:r>
            <a:r>
              <a:rPr lang="en-US" sz="2000" i="1" dirty="0"/>
              <a:t>,</a:t>
            </a:r>
            <a:r>
              <a:rPr lang="en-US" sz="2000" dirty="0"/>
              <a:t> but same </a:t>
            </a:r>
            <a:r>
              <a:rPr lang="en-US" sz="2000" i="1" dirty="0"/>
              <a:t>F,  </a:t>
            </a:r>
            <a:r>
              <a:rPr lang="en-US" sz="2000" i="1" dirty="0" err="1"/>
              <a:t>a</a:t>
            </a:r>
            <a:r>
              <a:rPr lang="en-US" sz="2000" i="1" baseline="-25000" dirty="0" err="1"/>
              <a:t>rifle</a:t>
            </a:r>
            <a:r>
              <a:rPr lang="en-US" sz="2000" i="1" dirty="0" smtClean="0"/>
              <a:t>&lt;&lt; </a:t>
            </a:r>
            <a:r>
              <a:rPr lang="en-US" sz="2000" i="1" dirty="0" err="1" smtClean="0"/>
              <a:t>a</a:t>
            </a:r>
            <a:r>
              <a:rPr lang="en-US" sz="2000" i="1" baseline="-25000" dirty="0" err="1" smtClean="0"/>
              <a:t>bullet</a:t>
            </a:r>
            <a:endParaRPr lang="en-US" sz="2000" i="1" baseline="-25000" dirty="0"/>
          </a:p>
        </p:txBody>
      </p:sp>
      <p:sp>
        <p:nvSpPr>
          <p:cNvPr id="57357" name="Text Box 13"/>
          <p:cNvSpPr txBox="1">
            <a:spLocks noChangeArrowheads="1"/>
          </p:cNvSpPr>
          <p:nvPr/>
        </p:nvSpPr>
        <p:spPr bwMode="auto">
          <a:xfrm>
            <a:off x="228600" y="5791200"/>
            <a:ext cx="9144000" cy="822325"/>
          </a:xfrm>
          <a:prstGeom prst="rect">
            <a:avLst/>
          </a:prstGeom>
          <a:noFill/>
          <a:ln w="9525">
            <a:noFill/>
            <a:miter lim="800000"/>
            <a:headEnd/>
            <a:tailEnd/>
          </a:ln>
        </p:spPr>
        <p:txBody>
          <a:bodyPr>
            <a:spAutoFit/>
          </a:bodyPr>
          <a:lstStyle/>
          <a:p>
            <a:pPr>
              <a:spcBef>
                <a:spcPct val="50000"/>
              </a:spcBef>
              <a:buFontTx/>
              <a:buChar char="•"/>
            </a:pPr>
            <a:r>
              <a:rPr lang="en-US" dirty="0"/>
              <a:t> </a:t>
            </a:r>
            <a:r>
              <a:rPr lang="en-US" sz="2400" dirty="0"/>
              <a:t>Same principle behind a rocket (or earlier balloon demo) – it continually recoils from the ejected gas. </a:t>
            </a:r>
          </a:p>
        </p:txBody>
      </p:sp>
      <p:pic>
        <p:nvPicPr>
          <p:cNvPr id="10" name="Picture 9" descr="mech10.jpg"/>
          <p:cNvPicPr>
            <a:picLocks noChangeAspect="1"/>
          </p:cNvPicPr>
          <p:nvPr/>
        </p:nvPicPr>
        <p:blipFill>
          <a:blip r:embed="rId3"/>
          <a:stretch>
            <a:fillRect/>
          </a:stretch>
        </p:blipFill>
        <p:spPr>
          <a:xfrm>
            <a:off x="1905000" y="838200"/>
            <a:ext cx="3629025" cy="2818661"/>
          </a:xfrm>
          <a:prstGeom prst="rect">
            <a:avLst/>
          </a:prstGeom>
        </p:spPr>
      </p:pic>
      <p:sp>
        <p:nvSpPr>
          <p:cNvPr id="11" name="Rectangle 10"/>
          <p:cNvSpPr/>
          <p:nvPr/>
        </p:nvSpPr>
        <p:spPr>
          <a:xfrm>
            <a:off x="5486400" y="1219200"/>
            <a:ext cx="3657600" cy="1754326"/>
          </a:xfrm>
          <a:prstGeom prst="rect">
            <a:avLst/>
          </a:prstGeom>
        </p:spPr>
        <p:txBody>
          <a:bodyPr wrap="square">
            <a:spAutoFit/>
          </a:bodyPr>
          <a:lstStyle/>
          <a:p>
            <a:r>
              <a:rPr lang="en-US" dirty="0" smtClean="0"/>
              <a:t>The force exerted on the woman is just as large as the reaction force on the man, so he also moves backwards. </a:t>
            </a:r>
          </a:p>
          <a:p>
            <a:r>
              <a:rPr lang="en-US" dirty="0" smtClean="0"/>
              <a:t>But his acceleration is les</a:t>
            </a:r>
            <a:r>
              <a:rPr lang="en-US" dirty="0"/>
              <a:t>s</a:t>
            </a:r>
            <a:r>
              <a:rPr lang="en-US" dirty="0" smtClean="0"/>
              <a:t> since his mass is larger. </a:t>
            </a:r>
            <a:endParaRPr lang="en-US" dirty="0"/>
          </a:p>
        </p:txBody>
      </p:sp>
      <p:pic>
        <p:nvPicPr>
          <p:cNvPr id="13" name="Picture 4" descr="fig5-11"/>
          <p:cNvPicPr>
            <a:picLocks noGrp="1" noChangeAspect="1" noChangeArrowheads="1"/>
          </p:cNvPicPr>
          <p:nvPr>
            <p:ph sz="quarter" idx="2"/>
          </p:nvPr>
        </p:nvPicPr>
        <p:blipFill>
          <a:blip r:embed="rId4"/>
          <a:srcRect l="16982" t="17865" r="15094" b="21246"/>
          <a:stretch>
            <a:fillRect/>
          </a:stretch>
        </p:blipFill>
        <p:spPr>
          <a:xfrm>
            <a:off x="5257800" y="3962400"/>
            <a:ext cx="2286000" cy="762000"/>
          </a:xfrm>
          <a:noFill/>
        </p:spPr>
      </p:pic>
      <p:sp>
        <p:nvSpPr>
          <p:cNvPr id="12" name="TextBox 11"/>
          <p:cNvSpPr txBox="1"/>
          <p:nvPr/>
        </p:nvSpPr>
        <p:spPr>
          <a:xfrm>
            <a:off x="228600" y="3962400"/>
            <a:ext cx="7010400" cy="461665"/>
          </a:xfrm>
          <a:prstGeom prst="rect">
            <a:avLst/>
          </a:prstGeom>
          <a:noFill/>
        </p:spPr>
        <p:txBody>
          <a:bodyPr wrap="square" rtlCol="0">
            <a:spAutoFit/>
          </a:bodyPr>
          <a:lstStyle/>
          <a:p>
            <a:pPr>
              <a:buFont typeface="Arial" pitchFamily="34" charset="0"/>
              <a:buChar char="•"/>
            </a:pPr>
            <a:r>
              <a:rPr lang="en-US" sz="2400" dirty="0" smtClean="0"/>
              <a:t>E.g. “Kick”, or recoil,  of a fired rifle:</a:t>
            </a:r>
            <a:endParaRPr lang="en-US" sz="2400" dirty="0"/>
          </a:p>
        </p:txBody>
      </p:sp>
      <p:sp>
        <p:nvSpPr>
          <p:cNvPr id="57352" name="Text Box 8"/>
          <p:cNvSpPr txBox="1">
            <a:spLocks noChangeArrowheads="1"/>
          </p:cNvSpPr>
          <p:nvPr/>
        </p:nvSpPr>
        <p:spPr bwMode="auto">
          <a:xfrm>
            <a:off x="228600" y="914400"/>
            <a:ext cx="2286000" cy="1569660"/>
          </a:xfrm>
          <a:prstGeom prst="rect">
            <a:avLst/>
          </a:prstGeom>
          <a:noFill/>
          <a:ln w="9525">
            <a:noFill/>
            <a:miter lim="800000"/>
            <a:headEnd/>
            <a:tailEnd/>
          </a:ln>
        </p:spPr>
        <p:txBody>
          <a:bodyPr wrap="square">
            <a:spAutoFit/>
          </a:bodyPr>
          <a:lstStyle/>
          <a:p>
            <a:pPr>
              <a:spcBef>
                <a:spcPct val="50000"/>
              </a:spcBef>
              <a:buFontTx/>
              <a:buChar char="•"/>
            </a:pPr>
            <a:r>
              <a:rPr lang="en-US" dirty="0"/>
              <a:t> </a:t>
            </a:r>
            <a:r>
              <a:rPr lang="en-US" sz="2400" dirty="0" smtClean="0"/>
              <a:t>E.g. A skater pushes another and recoils</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735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735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73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54" grpId="0"/>
      <p:bldP spid="57355" grpId="0"/>
      <p:bldP spid="57357" grpId="0"/>
      <p:bldP spid="1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0"/>
            <a:ext cx="8229600" cy="1143000"/>
          </a:xfrm>
        </p:spPr>
        <p:txBody>
          <a:bodyPr/>
          <a:lstStyle/>
          <a:p>
            <a:pPr eaLnBrk="1" hangingPunct="1"/>
            <a:r>
              <a:rPr lang="en-US" sz="3200" u="sng" smtClean="0"/>
              <a:t>Clicker Question</a:t>
            </a:r>
          </a:p>
        </p:txBody>
      </p:sp>
      <p:sp>
        <p:nvSpPr>
          <p:cNvPr id="16387" name="Rectangle 3"/>
          <p:cNvSpPr>
            <a:spLocks noGrp="1" noChangeArrowheads="1"/>
          </p:cNvSpPr>
          <p:nvPr>
            <p:ph type="body" idx="1"/>
          </p:nvPr>
        </p:nvSpPr>
        <p:spPr>
          <a:xfrm>
            <a:off x="457200" y="1066800"/>
            <a:ext cx="8229600" cy="4525963"/>
          </a:xfrm>
        </p:spPr>
        <p:txBody>
          <a:bodyPr/>
          <a:lstStyle/>
          <a:p>
            <a:pPr eaLnBrk="1" hangingPunct="1">
              <a:buFontTx/>
              <a:buNone/>
            </a:pPr>
            <a:r>
              <a:rPr lang="en-US" sz="2400" dirty="0" smtClean="0"/>
              <a:t>A 1900 newspaper editorial stated it is impossible to launch a rocket above the Earth’s atmosphere. Do you agree?</a:t>
            </a:r>
          </a:p>
          <a:p>
            <a:pPr eaLnBrk="1" hangingPunct="1">
              <a:buFontTx/>
              <a:buNone/>
            </a:pPr>
            <a:endParaRPr lang="en-US" sz="2400" dirty="0" smtClean="0"/>
          </a:p>
          <a:p>
            <a:pPr eaLnBrk="1" hangingPunct="1">
              <a:buFontTx/>
              <a:buNone/>
            </a:pPr>
            <a:r>
              <a:rPr lang="en-US" sz="2400" dirty="0" smtClean="0"/>
              <a:t>A) Yes, rockets need an atmosphere to push against.</a:t>
            </a:r>
          </a:p>
          <a:p>
            <a:pPr eaLnBrk="1" hangingPunct="1">
              <a:buFontTx/>
              <a:buNone/>
            </a:pPr>
            <a:r>
              <a:rPr lang="en-US" sz="2400" dirty="0" smtClean="0"/>
              <a:t>B) No, it propels forward under reaction force to the action of rocket expelling the exhaust gases.</a:t>
            </a:r>
          </a:p>
          <a:p>
            <a:pPr eaLnBrk="1" hangingPunct="1">
              <a:buFontTx/>
              <a:buNone/>
            </a:pPr>
            <a:r>
              <a:rPr lang="en-US" sz="2400" dirty="0" smtClean="0"/>
              <a:t>C) Yes, there needs to be a certain atmospheric pressure since a balance between pushing against the atmosphere and air-drag is required. </a:t>
            </a:r>
          </a:p>
        </p:txBody>
      </p:sp>
      <p:sp>
        <p:nvSpPr>
          <p:cNvPr id="62468" name="Text Box 4"/>
          <p:cNvSpPr txBox="1">
            <a:spLocks noChangeArrowheads="1"/>
          </p:cNvSpPr>
          <p:nvPr/>
        </p:nvSpPr>
        <p:spPr bwMode="auto">
          <a:xfrm>
            <a:off x="0" y="4953000"/>
            <a:ext cx="8686800" cy="1524000"/>
          </a:xfrm>
          <a:prstGeom prst="rect">
            <a:avLst/>
          </a:prstGeom>
          <a:noFill/>
          <a:ln w="9525">
            <a:noFill/>
            <a:miter lim="800000"/>
            <a:headEnd/>
            <a:tailEnd/>
          </a:ln>
        </p:spPr>
        <p:txBody>
          <a:bodyPr>
            <a:spAutoFit/>
          </a:bodyPr>
          <a:lstStyle/>
          <a:p>
            <a:pPr>
              <a:spcBef>
                <a:spcPct val="50000"/>
              </a:spcBef>
            </a:pPr>
            <a:r>
              <a:rPr lang="en-US" sz="2400">
                <a:solidFill>
                  <a:srgbClr val="800080"/>
                </a:solidFill>
              </a:rPr>
              <a:t>Answer: B </a:t>
            </a:r>
          </a:p>
          <a:p>
            <a:pPr>
              <a:spcBef>
                <a:spcPct val="50000"/>
              </a:spcBef>
            </a:pPr>
            <a:r>
              <a:rPr lang="en-US" sz="2000">
                <a:solidFill>
                  <a:srgbClr val="800080"/>
                </a:solidFill>
              </a:rPr>
              <a:t>Just like the balloon demo, or rifle recoil.  The reaction to exhaust gases does not depend on a medium for the gases. In fact, in a vacuum there is no air drag and rocket operates even better.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24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30892"/>
            <a:ext cx="8001000" cy="563563"/>
          </a:xfrm>
        </p:spPr>
        <p:txBody>
          <a:bodyPr/>
          <a:lstStyle/>
          <a:p>
            <a:pPr eaLnBrk="1" hangingPunct="1"/>
            <a:r>
              <a:rPr lang="en-US" sz="3200" u="sng" dirty="0" smtClean="0"/>
              <a:t>Summary of Newton’s Three Laws</a:t>
            </a:r>
            <a:r>
              <a:rPr lang="en-US" sz="3200" dirty="0" smtClean="0"/>
              <a:t> </a:t>
            </a:r>
          </a:p>
        </p:txBody>
      </p:sp>
      <p:sp>
        <p:nvSpPr>
          <p:cNvPr id="58371" name="Rectangle 3"/>
          <p:cNvSpPr>
            <a:spLocks noGrp="1" noChangeArrowheads="1"/>
          </p:cNvSpPr>
          <p:nvPr>
            <p:ph type="body" idx="1"/>
          </p:nvPr>
        </p:nvSpPr>
        <p:spPr>
          <a:xfrm>
            <a:off x="0" y="615050"/>
            <a:ext cx="9144000" cy="5791200"/>
          </a:xfrm>
        </p:spPr>
        <p:txBody>
          <a:bodyPr/>
          <a:lstStyle/>
          <a:p>
            <a:pPr eaLnBrk="1" hangingPunct="1"/>
            <a:r>
              <a:rPr lang="en-US" sz="2000" dirty="0" smtClean="0">
                <a:solidFill>
                  <a:schemeClr val="accent2"/>
                </a:solidFill>
              </a:rPr>
              <a:t>An object tends to remain at rest, or, if moving,  to  continue moving at constant speed in a straight line </a:t>
            </a:r>
            <a:r>
              <a:rPr lang="en-US" sz="2000" b="1" dirty="0" smtClean="0">
                <a:solidFill>
                  <a:schemeClr val="accent2"/>
                </a:solidFill>
              </a:rPr>
              <a:t>(1</a:t>
            </a:r>
            <a:r>
              <a:rPr lang="en-US" sz="2000" b="1" baseline="30000" dirty="0" smtClean="0">
                <a:solidFill>
                  <a:schemeClr val="accent2"/>
                </a:solidFill>
              </a:rPr>
              <a:t>st</a:t>
            </a:r>
            <a:r>
              <a:rPr lang="en-US" sz="2000" b="1" dirty="0" smtClean="0">
                <a:solidFill>
                  <a:schemeClr val="accent2"/>
                </a:solidFill>
              </a:rPr>
              <a:t> Law).</a:t>
            </a:r>
          </a:p>
          <a:p>
            <a:pPr eaLnBrk="1" hangingPunct="1">
              <a:buFontTx/>
              <a:buNone/>
            </a:pPr>
            <a:r>
              <a:rPr lang="en-US" sz="2000" dirty="0" smtClean="0"/>
              <a:t>     Objects tend to resist changes in motion (</a:t>
            </a:r>
            <a:r>
              <a:rPr lang="en-US" sz="2000" b="1" dirty="0" smtClean="0"/>
              <a:t>inertia</a:t>
            </a:r>
            <a:r>
              <a:rPr lang="en-US" sz="2000" dirty="0" smtClean="0"/>
              <a:t>) – </a:t>
            </a:r>
            <a:r>
              <a:rPr lang="en-US" sz="2000" b="1" dirty="0" smtClean="0"/>
              <a:t>mass </a:t>
            </a:r>
            <a:r>
              <a:rPr lang="en-US" sz="2000" dirty="0" smtClean="0"/>
              <a:t>measures this.</a:t>
            </a:r>
          </a:p>
          <a:p>
            <a:pPr eaLnBrk="1" hangingPunct="1">
              <a:buFontTx/>
              <a:buNone/>
            </a:pPr>
            <a:endParaRPr lang="en-US" sz="2000" dirty="0" smtClean="0"/>
          </a:p>
          <a:p>
            <a:pPr eaLnBrk="1" hangingPunct="1"/>
            <a:r>
              <a:rPr lang="en-US" sz="2000" b="1" dirty="0" smtClean="0">
                <a:solidFill>
                  <a:schemeClr val="accent2"/>
                </a:solidFill>
              </a:rPr>
              <a:t>(2</a:t>
            </a:r>
            <a:r>
              <a:rPr lang="en-US" sz="2000" b="1" baseline="30000" dirty="0" smtClean="0">
                <a:solidFill>
                  <a:schemeClr val="accent2"/>
                </a:solidFill>
              </a:rPr>
              <a:t>nd</a:t>
            </a:r>
            <a:r>
              <a:rPr lang="en-US" sz="2000" b="1" dirty="0" smtClean="0">
                <a:solidFill>
                  <a:schemeClr val="accent2"/>
                </a:solidFill>
              </a:rPr>
              <a:t> Law)</a:t>
            </a:r>
            <a:r>
              <a:rPr lang="en-US" sz="2000" dirty="0" smtClean="0">
                <a:solidFill>
                  <a:schemeClr val="accent2"/>
                </a:solidFill>
              </a:rPr>
              <a:t> When there is a net force on an object, it will accelerate:               </a:t>
            </a:r>
            <a:r>
              <a:rPr lang="en-US" sz="2000" b="1" i="1" dirty="0" smtClean="0">
                <a:solidFill>
                  <a:schemeClr val="accent2"/>
                </a:solidFill>
              </a:rPr>
              <a:t>a = </a:t>
            </a:r>
            <a:r>
              <a:rPr lang="en-US" sz="2000" b="1" i="1" dirty="0" err="1" smtClean="0">
                <a:solidFill>
                  <a:schemeClr val="accent2"/>
                </a:solidFill>
              </a:rPr>
              <a:t>Fnet</a:t>
            </a:r>
            <a:r>
              <a:rPr lang="en-US" sz="2000" b="1" i="1" dirty="0" smtClean="0">
                <a:solidFill>
                  <a:schemeClr val="accent2"/>
                </a:solidFill>
              </a:rPr>
              <a:t>/m,  a</a:t>
            </a:r>
            <a:r>
              <a:rPr lang="en-US" sz="2000" i="1" dirty="0" smtClean="0">
                <a:solidFill>
                  <a:schemeClr val="accent2"/>
                </a:solidFill>
              </a:rPr>
              <a:t> </a:t>
            </a:r>
            <a:r>
              <a:rPr lang="en-US" sz="2000" dirty="0" smtClean="0">
                <a:solidFill>
                  <a:schemeClr val="accent2"/>
                </a:solidFill>
              </a:rPr>
              <a:t>is in the same direction as</a:t>
            </a:r>
            <a:r>
              <a:rPr lang="en-US" sz="2000" b="1" dirty="0" smtClean="0">
                <a:solidFill>
                  <a:schemeClr val="accent2"/>
                </a:solidFill>
              </a:rPr>
              <a:t> </a:t>
            </a:r>
            <a:r>
              <a:rPr lang="en-US" sz="2000" b="1" i="1" dirty="0" err="1" smtClean="0">
                <a:solidFill>
                  <a:schemeClr val="accent2"/>
                </a:solidFill>
              </a:rPr>
              <a:t>Fnet</a:t>
            </a:r>
            <a:r>
              <a:rPr lang="en-US" sz="2000" dirty="0" smtClean="0">
                <a:solidFill>
                  <a:schemeClr val="accent2"/>
                </a:solidFill>
              </a:rPr>
              <a:t>. </a:t>
            </a:r>
          </a:p>
          <a:p>
            <a:pPr eaLnBrk="1" hangingPunct="1"/>
            <a:endParaRPr lang="en-US" sz="2000" dirty="0" smtClean="0">
              <a:solidFill>
                <a:schemeClr val="accent2"/>
              </a:solidFill>
            </a:endParaRPr>
          </a:p>
          <a:p>
            <a:pPr eaLnBrk="1" hangingPunct="1"/>
            <a:r>
              <a:rPr lang="en-US" sz="2000" dirty="0" smtClean="0"/>
              <a:t>Falling in vacuum (</a:t>
            </a:r>
            <a:r>
              <a:rPr lang="en-US" sz="2000" b="1" dirty="0" smtClean="0"/>
              <a:t>free-fall</a:t>
            </a:r>
            <a:r>
              <a:rPr lang="en-US" sz="2000" dirty="0" smtClean="0"/>
              <a:t>), the only force is gravity, </a:t>
            </a:r>
            <a:r>
              <a:rPr lang="en-US" sz="2000" i="1" dirty="0" smtClean="0"/>
              <a:t>mg</a:t>
            </a:r>
            <a:r>
              <a:rPr lang="en-US" sz="2000" dirty="0" smtClean="0"/>
              <a:t>, and every object falls at the same rate, </a:t>
            </a:r>
            <a:r>
              <a:rPr lang="en-US" sz="2000" b="1" i="1" dirty="0" smtClean="0"/>
              <a:t>g =9.8 m/s</a:t>
            </a:r>
            <a:r>
              <a:rPr lang="en-US" sz="2000" b="1" i="1" baseline="30000" dirty="0" smtClean="0"/>
              <a:t>2</a:t>
            </a:r>
          </a:p>
          <a:p>
            <a:pPr eaLnBrk="1" hangingPunct="1"/>
            <a:endParaRPr lang="en-US" sz="2000" b="1" i="1" baseline="30000" dirty="0" smtClean="0"/>
          </a:p>
          <a:p>
            <a:pPr eaLnBrk="1" hangingPunct="1"/>
            <a:r>
              <a:rPr lang="en-US" sz="2000" dirty="0" smtClean="0"/>
              <a:t>Falling in air, </a:t>
            </a:r>
            <a:r>
              <a:rPr lang="en-US" sz="2000" b="1" i="1" dirty="0" err="1" smtClean="0"/>
              <a:t>Fnet</a:t>
            </a:r>
            <a:r>
              <a:rPr lang="en-US" sz="2000" b="1" i="1" dirty="0" smtClean="0"/>
              <a:t> = mg – R</a:t>
            </a:r>
            <a:r>
              <a:rPr lang="en-US" sz="2000" dirty="0" smtClean="0"/>
              <a:t>, acceleration is </a:t>
            </a:r>
            <a:r>
              <a:rPr lang="en-US" sz="2000" i="1" dirty="0" smtClean="0"/>
              <a:t>less than g</a:t>
            </a:r>
            <a:r>
              <a:rPr lang="en-US" sz="2000" dirty="0" smtClean="0"/>
              <a:t>. R is greater for objects with more frontal area, and for larger speeds. </a:t>
            </a:r>
            <a:r>
              <a:rPr lang="en-US" sz="2000" b="1" dirty="0" smtClean="0"/>
              <a:t>Terminal speed</a:t>
            </a:r>
            <a:r>
              <a:rPr lang="en-US" sz="2000" dirty="0" smtClean="0"/>
              <a:t> is reached when R = mg, so is later for heavier objects, which therefore accelerate more and hit ground faster.</a:t>
            </a:r>
          </a:p>
          <a:p>
            <a:pPr eaLnBrk="1" hangingPunct="1"/>
            <a:endParaRPr lang="en-US" sz="2000" dirty="0" smtClean="0"/>
          </a:p>
          <a:p>
            <a:pPr eaLnBrk="1" hangingPunct="1"/>
            <a:r>
              <a:rPr lang="en-US" sz="2000" b="1" dirty="0" smtClean="0">
                <a:solidFill>
                  <a:schemeClr val="accent2"/>
                </a:solidFill>
              </a:rPr>
              <a:t>(3</a:t>
            </a:r>
            <a:r>
              <a:rPr lang="en-US" sz="2000" b="1" baseline="30000" dirty="0" smtClean="0">
                <a:solidFill>
                  <a:schemeClr val="accent2"/>
                </a:solidFill>
              </a:rPr>
              <a:t>rd</a:t>
            </a:r>
            <a:r>
              <a:rPr lang="en-US" sz="2000" b="1" dirty="0" smtClean="0">
                <a:solidFill>
                  <a:schemeClr val="accent2"/>
                </a:solidFill>
              </a:rPr>
              <a:t> Law)</a:t>
            </a:r>
            <a:r>
              <a:rPr lang="en-US" sz="2000" dirty="0" smtClean="0">
                <a:solidFill>
                  <a:schemeClr val="accent2"/>
                </a:solidFill>
              </a:rPr>
              <a:t> Whenever any object A exerts force on object B, B exerts equal and opposite force on A.</a:t>
            </a:r>
            <a:r>
              <a:rPr lang="en-US" sz="2000" dirty="0" smtClean="0"/>
              <a:t> It is a </a:t>
            </a:r>
            <a:r>
              <a:rPr lang="en-US" sz="2000" b="1" dirty="0" smtClean="0"/>
              <a:t>single interaction</a:t>
            </a:r>
            <a:r>
              <a:rPr lang="en-US" sz="2000" dirty="0" smtClean="0"/>
              <a:t>, forces come in pairs. Action and reaction always act on different objects.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8371">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58371">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58371">
                                            <p:txEl>
                                              <p:pRg st="5" end="5"/>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58371">
                                            <p:txEl>
                                              <p:pRg st="7" end="7"/>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5837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42900" y="228600"/>
            <a:ext cx="8153400" cy="563563"/>
          </a:xfrm>
        </p:spPr>
        <p:txBody>
          <a:bodyPr/>
          <a:lstStyle/>
          <a:p>
            <a:pPr eaLnBrk="1" hangingPunct="1"/>
            <a:r>
              <a:rPr lang="en-US" sz="3200" smtClean="0"/>
              <a:t>Vectors</a:t>
            </a:r>
          </a:p>
        </p:txBody>
      </p:sp>
      <p:sp>
        <p:nvSpPr>
          <p:cNvPr id="18435" name="Rectangle 3"/>
          <p:cNvSpPr>
            <a:spLocks noGrp="1" noChangeArrowheads="1"/>
          </p:cNvSpPr>
          <p:nvPr>
            <p:ph type="body" sz="half" idx="1"/>
          </p:nvPr>
        </p:nvSpPr>
        <p:spPr>
          <a:xfrm>
            <a:off x="0" y="685800"/>
            <a:ext cx="9144000" cy="1676400"/>
          </a:xfrm>
        </p:spPr>
        <p:txBody>
          <a:bodyPr/>
          <a:lstStyle/>
          <a:p>
            <a:pPr eaLnBrk="1" hangingPunct="1"/>
            <a:r>
              <a:rPr lang="en-US" sz="2400" smtClean="0"/>
              <a:t>Vector = quantity with magnitude and direction, eg velocity, force, acceleration….</a:t>
            </a:r>
          </a:p>
          <a:p>
            <a:pPr eaLnBrk="1" hangingPunct="1">
              <a:buFontTx/>
              <a:buNone/>
            </a:pPr>
            <a:r>
              <a:rPr lang="en-US" sz="2400" smtClean="0"/>
              <a:t>      Can represent by an arrow (length indicates magnitude) </a:t>
            </a:r>
          </a:p>
          <a:p>
            <a:pPr eaLnBrk="1" hangingPunct="1">
              <a:buFontTx/>
              <a:buNone/>
            </a:pPr>
            <a:endParaRPr lang="en-US" sz="2400" smtClean="0"/>
          </a:p>
          <a:p>
            <a:pPr eaLnBrk="1" hangingPunct="1"/>
            <a:r>
              <a:rPr lang="en-US" sz="2400" smtClean="0"/>
              <a:t>Scalar  - has magnitude only, eg speed, mass, volume..</a:t>
            </a:r>
          </a:p>
          <a:p>
            <a:pPr eaLnBrk="1" hangingPunct="1"/>
            <a:endParaRPr lang="en-US" sz="2400" smtClean="0"/>
          </a:p>
        </p:txBody>
      </p:sp>
      <p:sp>
        <p:nvSpPr>
          <p:cNvPr id="59396" name="Text Box 4"/>
          <p:cNvSpPr txBox="1">
            <a:spLocks noChangeArrowheads="1"/>
          </p:cNvSpPr>
          <p:nvPr/>
        </p:nvSpPr>
        <p:spPr bwMode="auto">
          <a:xfrm>
            <a:off x="0" y="3505200"/>
            <a:ext cx="8839200" cy="3013075"/>
          </a:xfrm>
          <a:prstGeom prst="rect">
            <a:avLst/>
          </a:prstGeom>
          <a:noFill/>
          <a:ln w="9525">
            <a:noFill/>
            <a:miter lim="800000"/>
            <a:headEnd/>
            <a:tailEnd/>
          </a:ln>
        </p:spPr>
        <p:txBody>
          <a:bodyPr>
            <a:spAutoFit/>
          </a:bodyPr>
          <a:lstStyle/>
          <a:p>
            <a:pPr>
              <a:spcBef>
                <a:spcPct val="50000"/>
              </a:spcBef>
              <a:buFontTx/>
              <a:buChar char="•"/>
            </a:pPr>
            <a:r>
              <a:rPr lang="en-US"/>
              <a:t>    </a:t>
            </a:r>
            <a:r>
              <a:rPr lang="en-US" sz="2400"/>
              <a:t>Often we want to add vectors: eg if want to find net force, when several forces acting, or, to find resulting velocity when a plane is headed in a certain direction, but there is a wind blowing in another..</a:t>
            </a:r>
          </a:p>
          <a:p>
            <a:pPr>
              <a:spcBef>
                <a:spcPct val="50000"/>
              </a:spcBef>
              <a:buFontTx/>
              <a:buChar char="•"/>
            </a:pPr>
            <a:r>
              <a:rPr lang="en-US" sz="2400"/>
              <a:t> If the two vectors are in the same direction – can just add. If in opposite directions, subtract.                +            = </a:t>
            </a:r>
          </a:p>
          <a:p>
            <a:pPr>
              <a:spcBef>
                <a:spcPct val="50000"/>
              </a:spcBef>
            </a:pPr>
            <a:r>
              <a:rPr lang="en-US" sz="2400"/>
              <a:t>                            +             = </a:t>
            </a:r>
          </a:p>
        </p:txBody>
      </p:sp>
      <p:grpSp>
        <p:nvGrpSpPr>
          <p:cNvPr id="2" name="Group 7"/>
          <p:cNvGrpSpPr>
            <a:grpSpLocks/>
          </p:cNvGrpSpPr>
          <p:nvPr/>
        </p:nvGrpSpPr>
        <p:grpSpPr bwMode="auto">
          <a:xfrm>
            <a:off x="4800600" y="5791200"/>
            <a:ext cx="3124200" cy="0"/>
            <a:chOff x="768" y="2592"/>
            <a:chExt cx="1968" cy="0"/>
          </a:xfrm>
        </p:grpSpPr>
        <p:sp>
          <p:nvSpPr>
            <p:cNvPr id="18442" name="Line 8"/>
            <p:cNvSpPr>
              <a:spLocks noChangeShapeType="1"/>
            </p:cNvSpPr>
            <p:nvPr/>
          </p:nvSpPr>
          <p:spPr bwMode="auto">
            <a:xfrm>
              <a:off x="768" y="2592"/>
              <a:ext cx="240" cy="0"/>
            </a:xfrm>
            <a:prstGeom prst="line">
              <a:avLst/>
            </a:prstGeom>
            <a:noFill/>
            <a:ln w="9525">
              <a:solidFill>
                <a:schemeClr val="tx1"/>
              </a:solidFill>
              <a:round/>
              <a:headEnd/>
              <a:tailEnd type="triangle" w="med" len="med"/>
            </a:ln>
          </p:spPr>
          <p:txBody>
            <a:bodyPr/>
            <a:lstStyle/>
            <a:p>
              <a:endParaRPr lang="en-US"/>
            </a:p>
          </p:txBody>
        </p:sp>
        <p:sp>
          <p:nvSpPr>
            <p:cNvPr id="18443" name="Line 9"/>
            <p:cNvSpPr>
              <a:spLocks noChangeShapeType="1"/>
            </p:cNvSpPr>
            <p:nvPr/>
          </p:nvSpPr>
          <p:spPr bwMode="auto">
            <a:xfrm>
              <a:off x="1344" y="2592"/>
              <a:ext cx="384" cy="0"/>
            </a:xfrm>
            <a:prstGeom prst="line">
              <a:avLst/>
            </a:prstGeom>
            <a:noFill/>
            <a:ln w="9525">
              <a:solidFill>
                <a:schemeClr val="tx1"/>
              </a:solidFill>
              <a:round/>
              <a:headEnd/>
              <a:tailEnd type="triangle" w="med" len="med"/>
            </a:ln>
          </p:spPr>
          <p:txBody>
            <a:bodyPr/>
            <a:lstStyle/>
            <a:p>
              <a:endParaRPr lang="en-US"/>
            </a:p>
          </p:txBody>
        </p:sp>
        <p:sp>
          <p:nvSpPr>
            <p:cNvPr id="18444" name="Line 10"/>
            <p:cNvSpPr>
              <a:spLocks noChangeShapeType="1"/>
            </p:cNvSpPr>
            <p:nvPr/>
          </p:nvSpPr>
          <p:spPr bwMode="auto">
            <a:xfrm>
              <a:off x="2016" y="2592"/>
              <a:ext cx="720" cy="0"/>
            </a:xfrm>
            <a:prstGeom prst="line">
              <a:avLst/>
            </a:prstGeom>
            <a:noFill/>
            <a:ln w="9525">
              <a:solidFill>
                <a:schemeClr val="tx1"/>
              </a:solidFill>
              <a:round/>
              <a:headEnd/>
              <a:tailEnd type="triangle" w="med" len="med"/>
            </a:ln>
          </p:spPr>
          <p:txBody>
            <a:bodyPr/>
            <a:lstStyle/>
            <a:p>
              <a:endParaRPr lang="en-US"/>
            </a:p>
          </p:txBody>
        </p:sp>
      </p:grpSp>
      <p:grpSp>
        <p:nvGrpSpPr>
          <p:cNvPr id="3" name="Group 11"/>
          <p:cNvGrpSpPr>
            <a:grpSpLocks/>
          </p:cNvGrpSpPr>
          <p:nvPr/>
        </p:nvGrpSpPr>
        <p:grpSpPr bwMode="auto">
          <a:xfrm>
            <a:off x="1981200" y="6324600"/>
            <a:ext cx="2286000" cy="0"/>
            <a:chOff x="768" y="2688"/>
            <a:chExt cx="1440" cy="0"/>
          </a:xfrm>
        </p:grpSpPr>
        <p:sp>
          <p:nvSpPr>
            <p:cNvPr id="18439" name="Line 12"/>
            <p:cNvSpPr>
              <a:spLocks noChangeShapeType="1"/>
            </p:cNvSpPr>
            <p:nvPr/>
          </p:nvSpPr>
          <p:spPr bwMode="auto">
            <a:xfrm>
              <a:off x="768" y="2688"/>
              <a:ext cx="240" cy="0"/>
            </a:xfrm>
            <a:prstGeom prst="line">
              <a:avLst/>
            </a:prstGeom>
            <a:noFill/>
            <a:ln w="9525">
              <a:solidFill>
                <a:schemeClr val="tx1"/>
              </a:solidFill>
              <a:round/>
              <a:headEnd/>
              <a:tailEnd type="triangle" w="med" len="med"/>
            </a:ln>
          </p:spPr>
          <p:txBody>
            <a:bodyPr/>
            <a:lstStyle/>
            <a:p>
              <a:endParaRPr lang="en-US"/>
            </a:p>
          </p:txBody>
        </p:sp>
        <p:sp>
          <p:nvSpPr>
            <p:cNvPr id="18440" name="Line 13"/>
            <p:cNvSpPr>
              <a:spLocks noChangeShapeType="1"/>
            </p:cNvSpPr>
            <p:nvPr/>
          </p:nvSpPr>
          <p:spPr bwMode="auto">
            <a:xfrm>
              <a:off x="1344" y="2688"/>
              <a:ext cx="384" cy="0"/>
            </a:xfrm>
            <a:prstGeom prst="line">
              <a:avLst/>
            </a:prstGeom>
            <a:noFill/>
            <a:ln w="9525">
              <a:solidFill>
                <a:schemeClr val="tx1"/>
              </a:solidFill>
              <a:round/>
              <a:headEnd type="triangle" w="med" len="med"/>
              <a:tailEnd/>
            </a:ln>
          </p:spPr>
          <p:txBody>
            <a:bodyPr/>
            <a:lstStyle/>
            <a:p>
              <a:endParaRPr lang="en-US"/>
            </a:p>
          </p:txBody>
        </p:sp>
        <p:sp>
          <p:nvSpPr>
            <p:cNvPr id="18441" name="Line 14"/>
            <p:cNvSpPr>
              <a:spLocks noChangeShapeType="1"/>
            </p:cNvSpPr>
            <p:nvPr/>
          </p:nvSpPr>
          <p:spPr bwMode="auto">
            <a:xfrm flipH="1">
              <a:off x="2064" y="2688"/>
              <a:ext cx="144" cy="0"/>
            </a:xfrm>
            <a:prstGeom prst="line">
              <a:avLst/>
            </a:prstGeom>
            <a:noFill/>
            <a:ln w="9525">
              <a:solidFill>
                <a:schemeClr val="tx1"/>
              </a:solidFill>
              <a:round/>
              <a:headEnd/>
              <a:tailEnd type="triangle" w="med" len="med"/>
            </a:ln>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939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939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9396">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6" grpId="0" build="allAtOnce"/>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type="body" sz="half" idx="1"/>
          </p:nvPr>
        </p:nvSpPr>
        <p:spPr>
          <a:xfrm>
            <a:off x="0" y="3200400"/>
            <a:ext cx="6019800" cy="990600"/>
          </a:xfrm>
        </p:spPr>
        <p:txBody>
          <a:bodyPr/>
          <a:lstStyle/>
          <a:p>
            <a:pPr eaLnBrk="1" hangingPunct="1"/>
            <a:r>
              <a:rPr lang="en-US" sz="2000" smtClean="0"/>
              <a:t> When the two vectors are at right-angles and have the same magnitude, then the parallelogram is a square:</a:t>
            </a:r>
          </a:p>
        </p:txBody>
      </p:sp>
      <p:pic>
        <p:nvPicPr>
          <p:cNvPr id="43012" name="Picture 4" descr="fig5-18"/>
          <p:cNvPicPr>
            <a:picLocks noGrp="1" noChangeAspect="1" noChangeArrowheads="1"/>
          </p:cNvPicPr>
          <p:nvPr>
            <p:ph sz="quarter" idx="2"/>
          </p:nvPr>
        </p:nvPicPr>
        <p:blipFill>
          <a:blip r:embed="rId3"/>
          <a:srcRect l="28889" t="18982" r="26666" b="23238"/>
          <a:stretch>
            <a:fillRect/>
          </a:stretch>
        </p:blipFill>
        <p:spPr>
          <a:xfrm>
            <a:off x="6248400" y="2590800"/>
            <a:ext cx="1905000" cy="1600200"/>
          </a:xfrm>
          <a:noFill/>
        </p:spPr>
      </p:pic>
      <p:sp>
        <p:nvSpPr>
          <p:cNvPr id="43015" name="Text Box 7"/>
          <p:cNvSpPr txBox="1">
            <a:spLocks noChangeArrowheads="1"/>
          </p:cNvSpPr>
          <p:nvPr/>
        </p:nvSpPr>
        <p:spPr bwMode="auto">
          <a:xfrm>
            <a:off x="0" y="4343400"/>
            <a:ext cx="5867400" cy="1311275"/>
          </a:xfrm>
          <a:prstGeom prst="rect">
            <a:avLst/>
          </a:prstGeom>
          <a:noFill/>
          <a:ln w="9525">
            <a:noFill/>
            <a:miter lim="800000"/>
            <a:headEnd/>
            <a:tailEnd/>
          </a:ln>
        </p:spPr>
        <p:txBody>
          <a:bodyPr>
            <a:spAutoFit/>
          </a:bodyPr>
          <a:lstStyle/>
          <a:p>
            <a:pPr>
              <a:spcBef>
                <a:spcPct val="50000"/>
              </a:spcBef>
              <a:buFontTx/>
              <a:buChar char="•"/>
            </a:pPr>
            <a:r>
              <a:rPr lang="en-US"/>
              <a:t> </a:t>
            </a:r>
            <a:r>
              <a:rPr lang="en-US" sz="2000"/>
              <a:t>Pythagorean triples can also simplify addition: eg. Top view of 30 N and 40 N horizontal forces pulling on a box, gives a resultant force of 50 N in direction shown:</a:t>
            </a:r>
          </a:p>
        </p:txBody>
      </p:sp>
      <p:pic>
        <p:nvPicPr>
          <p:cNvPr id="43017" name="Picture 9" descr="fig5-19"/>
          <p:cNvPicPr>
            <a:picLocks noGrp="1" noChangeAspect="1" noChangeArrowheads="1"/>
          </p:cNvPicPr>
          <p:nvPr>
            <p:ph sz="quarter" idx="3"/>
          </p:nvPr>
        </p:nvPicPr>
        <p:blipFill>
          <a:blip r:embed="rId4"/>
          <a:srcRect/>
          <a:stretch>
            <a:fillRect/>
          </a:stretch>
        </p:blipFill>
        <p:spPr>
          <a:xfrm>
            <a:off x="6096000" y="4191000"/>
            <a:ext cx="2133600" cy="1654175"/>
          </a:xfrm>
          <a:noFill/>
        </p:spPr>
      </p:pic>
      <p:sp>
        <p:nvSpPr>
          <p:cNvPr id="19462" name="Text Box 12"/>
          <p:cNvSpPr txBox="1">
            <a:spLocks noChangeArrowheads="1"/>
          </p:cNvSpPr>
          <p:nvPr/>
        </p:nvSpPr>
        <p:spPr bwMode="auto">
          <a:xfrm>
            <a:off x="457200" y="6096000"/>
            <a:ext cx="8458200" cy="366713"/>
          </a:xfrm>
          <a:prstGeom prst="rect">
            <a:avLst/>
          </a:prstGeom>
          <a:noFill/>
          <a:ln w="9525">
            <a:noFill/>
            <a:miter lim="800000"/>
            <a:headEnd/>
            <a:tailEnd/>
          </a:ln>
        </p:spPr>
        <p:txBody>
          <a:bodyPr>
            <a:spAutoFit/>
          </a:bodyPr>
          <a:lstStyle/>
          <a:p>
            <a:pPr>
              <a:spcBef>
                <a:spcPct val="50000"/>
              </a:spcBef>
            </a:pPr>
            <a:endParaRPr lang="en-US"/>
          </a:p>
        </p:txBody>
      </p:sp>
      <p:sp>
        <p:nvSpPr>
          <p:cNvPr id="43022" name="Text Box 14"/>
          <p:cNvSpPr txBox="1">
            <a:spLocks noChangeArrowheads="1"/>
          </p:cNvSpPr>
          <p:nvPr/>
        </p:nvSpPr>
        <p:spPr bwMode="auto">
          <a:xfrm>
            <a:off x="0" y="5851525"/>
            <a:ext cx="8686800" cy="946150"/>
          </a:xfrm>
          <a:prstGeom prst="rect">
            <a:avLst/>
          </a:prstGeom>
          <a:noFill/>
          <a:ln w="9525">
            <a:noFill/>
            <a:miter lim="800000"/>
            <a:headEnd/>
            <a:tailEnd/>
          </a:ln>
        </p:spPr>
        <p:txBody>
          <a:bodyPr>
            <a:spAutoFit/>
          </a:bodyPr>
          <a:lstStyle/>
          <a:p>
            <a:pPr>
              <a:spcBef>
                <a:spcPct val="50000"/>
              </a:spcBef>
              <a:buFontTx/>
              <a:buChar char="•"/>
            </a:pPr>
            <a:r>
              <a:rPr lang="en-US"/>
              <a:t> </a:t>
            </a:r>
            <a:r>
              <a:rPr lang="en-US" sz="2000"/>
              <a:t>Vector components: </a:t>
            </a:r>
            <a:r>
              <a:rPr lang="en-US"/>
              <a:t>“resolve” any vector into two components at right-angles to each other. We won’t study this in this course, but do read about it in your book if you are interested! </a:t>
            </a:r>
          </a:p>
        </p:txBody>
      </p:sp>
      <p:sp>
        <p:nvSpPr>
          <p:cNvPr id="19464" name="Rectangle 21"/>
          <p:cNvSpPr>
            <a:spLocks noChangeArrowheads="1"/>
          </p:cNvSpPr>
          <p:nvPr/>
        </p:nvSpPr>
        <p:spPr bwMode="auto">
          <a:xfrm>
            <a:off x="381000" y="304800"/>
            <a:ext cx="8763000" cy="1768475"/>
          </a:xfrm>
          <a:prstGeom prst="rect">
            <a:avLst/>
          </a:prstGeom>
          <a:noFill/>
          <a:ln w="9525">
            <a:noFill/>
            <a:miter lim="800000"/>
            <a:headEnd/>
            <a:tailEnd/>
          </a:ln>
        </p:spPr>
        <p:txBody>
          <a:bodyPr>
            <a:spAutoFit/>
          </a:bodyPr>
          <a:lstStyle/>
          <a:p>
            <a:r>
              <a:rPr lang="en-US" sz="2000" dirty="0"/>
              <a:t>More generally, use </a:t>
            </a:r>
            <a:r>
              <a:rPr lang="en-US" sz="2000" b="1" dirty="0" err="1"/>
              <a:t>parallellogram</a:t>
            </a:r>
            <a:r>
              <a:rPr lang="en-US" sz="2000" b="1" dirty="0"/>
              <a:t> rule</a:t>
            </a:r>
            <a:r>
              <a:rPr lang="en-US" sz="2000" dirty="0"/>
              <a:t> to add to get the</a:t>
            </a:r>
            <a:r>
              <a:rPr lang="en-US" sz="2000" b="1" dirty="0"/>
              <a:t> resultant</a:t>
            </a:r>
            <a:r>
              <a:rPr lang="en-US" sz="2000" dirty="0"/>
              <a:t>: construct such that two adjacent sides are the two vectors – the diagonal shows the resultant</a:t>
            </a:r>
            <a:r>
              <a:rPr lang="en-US" sz="2000"/>
              <a:t>. </a:t>
            </a:r>
            <a:endParaRPr lang="en-US" sz="2000" smtClean="0"/>
          </a:p>
          <a:p>
            <a:r>
              <a:rPr lang="en-US" sz="2000" smtClean="0"/>
              <a:t>Simplest </a:t>
            </a:r>
            <a:r>
              <a:rPr lang="en-US" sz="2000" dirty="0"/>
              <a:t>case: when the two vectors to be added are at right angles:</a:t>
            </a:r>
          </a:p>
          <a:p>
            <a:pPr>
              <a:spcBef>
                <a:spcPct val="50000"/>
              </a:spcBef>
            </a:pPr>
            <a:endParaRPr lang="en-US" sz="2000" dirty="0"/>
          </a:p>
        </p:txBody>
      </p:sp>
      <p:pic>
        <p:nvPicPr>
          <p:cNvPr id="43030" name="Picture 22" descr="fig5-17"/>
          <p:cNvPicPr>
            <a:picLocks noChangeAspect="1" noChangeArrowheads="1"/>
          </p:cNvPicPr>
          <p:nvPr/>
        </p:nvPicPr>
        <p:blipFill>
          <a:blip r:embed="rId5"/>
          <a:srcRect l="7547" t="27350" r="7108" b="32811"/>
          <a:stretch>
            <a:fillRect/>
          </a:stretch>
        </p:blipFill>
        <p:spPr bwMode="auto">
          <a:xfrm>
            <a:off x="533400" y="1676400"/>
            <a:ext cx="4495800" cy="1447800"/>
          </a:xfrm>
          <a:prstGeom prst="rect">
            <a:avLst/>
          </a:prstGeom>
          <a:noFill/>
          <a:ln w="9525">
            <a:noFill/>
            <a:miter lim="800000"/>
            <a:headEnd/>
            <a:tailEnd/>
          </a:ln>
        </p:spPr>
      </p:pic>
      <p:sp>
        <p:nvSpPr>
          <p:cNvPr id="43031" name="Text Box 23"/>
          <p:cNvSpPr txBox="1">
            <a:spLocks noChangeArrowheads="1"/>
          </p:cNvSpPr>
          <p:nvPr/>
        </p:nvSpPr>
        <p:spPr bwMode="auto">
          <a:xfrm>
            <a:off x="5257800" y="1905000"/>
            <a:ext cx="3581400" cy="641350"/>
          </a:xfrm>
          <a:prstGeom prst="rect">
            <a:avLst/>
          </a:prstGeom>
          <a:noFill/>
          <a:ln w="9525">
            <a:noFill/>
            <a:miter lim="800000"/>
            <a:headEnd/>
            <a:tailEnd/>
          </a:ln>
        </p:spPr>
        <p:txBody>
          <a:bodyPr>
            <a:spAutoFit/>
          </a:bodyPr>
          <a:lstStyle/>
          <a:p>
            <a:pPr>
              <a:spcBef>
                <a:spcPct val="50000"/>
              </a:spcBef>
            </a:pPr>
            <a:r>
              <a:rPr lang="en-US"/>
              <a:t>The parallelogram is a rectangle in this case.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03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3030"/>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3011">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301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301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3017"/>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30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p:bldP spid="43015" grpId="0"/>
      <p:bldP spid="43022" grpId="0"/>
      <p:bldP spid="4303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0"/>
            <a:ext cx="8229600" cy="1143000"/>
          </a:xfrm>
        </p:spPr>
        <p:txBody>
          <a:bodyPr/>
          <a:lstStyle/>
          <a:p>
            <a:pPr eaLnBrk="1" hangingPunct="1"/>
            <a:r>
              <a:rPr lang="en-US" sz="3200" smtClean="0"/>
              <a:t>Example</a:t>
            </a:r>
          </a:p>
        </p:txBody>
      </p:sp>
      <p:pic>
        <p:nvPicPr>
          <p:cNvPr id="20483" name="Picture 4" descr="fig5-20"/>
          <p:cNvPicPr>
            <a:picLocks noGrp="1" noChangeAspect="1" noChangeArrowheads="1"/>
          </p:cNvPicPr>
          <p:nvPr>
            <p:ph sz="half" idx="1"/>
          </p:nvPr>
        </p:nvPicPr>
        <p:blipFill>
          <a:blip r:embed="rId3"/>
          <a:srcRect/>
          <a:stretch>
            <a:fillRect/>
          </a:stretch>
        </p:blipFill>
        <p:spPr>
          <a:xfrm>
            <a:off x="6096000" y="457200"/>
            <a:ext cx="2514600" cy="2078038"/>
          </a:xfrm>
          <a:noFill/>
        </p:spPr>
      </p:pic>
      <p:sp>
        <p:nvSpPr>
          <p:cNvPr id="20484" name="Text Box 6"/>
          <p:cNvSpPr txBox="1">
            <a:spLocks noChangeArrowheads="1"/>
          </p:cNvSpPr>
          <p:nvPr/>
        </p:nvSpPr>
        <p:spPr bwMode="auto">
          <a:xfrm>
            <a:off x="381000" y="1066800"/>
            <a:ext cx="4495800" cy="1187450"/>
          </a:xfrm>
          <a:prstGeom prst="rect">
            <a:avLst/>
          </a:prstGeom>
          <a:noFill/>
          <a:ln w="9525">
            <a:noFill/>
            <a:miter lim="800000"/>
            <a:headEnd/>
            <a:tailEnd/>
          </a:ln>
        </p:spPr>
        <p:txBody>
          <a:bodyPr>
            <a:spAutoFit/>
          </a:bodyPr>
          <a:lstStyle/>
          <a:p>
            <a:pPr>
              <a:spcBef>
                <a:spcPct val="50000"/>
              </a:spcBef>
            </a:pPr>
            <a:r>
              <a:rPr lang="en-US" sz="2400"/>
              <a:t>The girl is hanging, at rest, from a clothes line. Which side of the line is more likely to break? </a:t>
            </a:r>
          </a:p>
        </p:txBody>
      </p:sp>
      <p:sp>
        <p:nvSpPr>
          <p:cNvPr id="46087" name="Text Box 7"/>
          <p:cNvSpPr txBox="1">
            <a:spLocks noChangeArrowheads="1"/>
          </p:cNvSpPr>
          <p:nvPr/>
        </p:nvSpPr>
        <p:spPr bwMode="auto">
          <a:xfrm>
            <a:off x="533400" y="2590800"/>
            <a:ext cx="8610600" cy="1006475"/>
          </a:xfrm>
          <a:prstGeom prst="rect">
            <a:avLst/>
          </a:prstGeom>
          <a:noFill/>
          <a:ln w="9525">
            <a:noFill/>
            <a:miter lim="800000"/>
            <a:headEnd/>
            <a:tailEnd/>
          </a:ln>
        </p:spPr>
        <p:txBody>
          <a:bodyPr>
            <a:spAutoFit/>
          </a:bodyPr>
          <a:lstStyle/>
          <a:p>
            <a:pPr>
              <a:spcBef>
                <a:spcPct val="50000"/>
              </a:spcBef>
            </a:pPr>
            <a:r>
              <a:rPr lang="en-US" sz="2000"/>
              <a:t>First, identify forces: Three forces are acting on her – downward weight, tension in left line, and tension in right line. The question is asking, which tension is greater. </a:t>
            </a:r>
          </a:p>
        </p:txBody>
      </p:sp>
      <p:sp>
        <p:nvSpPr>
          <p:cNvPr id="46088" name="Text Box 8"/>
          <p:cNvSpPr txBox="1">
            <a:spLocks noChangeArrowheads="1"/>
          </p:cNvSpPr>
          <p:nvPr/>
        </p:nvSpPr>
        <p:spPr bwMode="auto">
          <a:xfrm>
            <a:off x="457200" y="3657600"/>
            <a:ext cx="8382000" cy="1006475"/>
          </a:xfrm>
          <a:prstGeom prst="rect">
            <a:avLst/>
          </a:prstGeom>
          <a:noFill/>
          <a:ln w="9525">
            <a:noFill/>
            <a:miter lim="800000"/>
            <a:headEnd/>
            <a:tailEnd/>
          </a:ln>
        </p:spPr>
        <p:txBody>
          <a:bodyPr>
            <a:spAutoFit/>
          </a:bodyPr>
          <a:lstStyle/>
          <a:p>
            <a:pPr>
              <a:spcBef>
                <a:spcPct val="50000"/>
              </a:spcBef>
            </a:pPr>
            <a:r>
              <a:rPr lang="en-US" sz="2000"/>
              <a:t>Because she’s at rest, the net force must be 0. The upward tensions must sum to her weight. Make parallelogram with sides along the rope tensions, whose diagonal is the desired upward resultant: </a:t>
            </a:r>
          </a:p>
        </p:txBody>
      </p:sp>
      <p:pic>
        <p:nvPicPr>
          <p:cNvPr id="46089" name="Picture 9" descr="fig5-21"/>
          <p:cNvPicPr>
            <a:picLocks noGrp="1" noChangeAspect="1" noChangeArrowheads="1"/>
          </p:cNvPicPr>
          <p:nvPr>
            <p:ph sz="half" idx="2"/>
          </p:nvPr>
        </p:nvPicPr>
        <p:blipFill>
          <a:blip r:embed="rId4"/>
          <a:srcRect t="5899" b="24600"/>
          <a:stretch>
            <a:fillRect/>
          </a:stretch>
        </p:blipFill>
        <p:spPr>
          <a:xfrm>
            <a:off x="1219200" y="4648200"/>
            <a:ext cx="4876800" cy="2209800"/>
          </a:xfrm>
          <a:noFill/>
        </p:spPr>
      </p:pic>
      <p:sp>
        <p:nvSpPr>
          <p:cNvPr id="46091" name="Text Box 11"/>
          <p:cNvSpPr txBox="1">
            <a:spLocks noChangeArrowheads="1"/>
          </p:cNvSpPr>
          <p:nvPr/>
        </p:nvSpPr>
        <p:spPr bwMode="auto">
          <a:xfrm>
            <a:off x="6400800" y="5029200"/>
            <a:ext cx="2743200" cy="1311275"/>
          </a:xfrm>
          <a:prstGeom prst="rect">
            <a:avLst/>
          </a:prstGeom>
          <a:noFill/>
          <a:ln w="9525">
            <a:noFill/>
            <a:miter lim="800000"/>
            <a:headEnd/>
            <a:tailEnd/>
          </a:ln>
        </p:spPr>
        <p:txBody>
          <a:bodyPr>
            <a:spAutoFit/>
          </a:bodyPr>
          <a:lstStyle/>
          <a:p>
            <a:pPr>
              <a:spcBef>
                <a:spcPct val="50000"/>
              </a:spcBef>
            </a:pPr>
            <a:r>
              <a:rPr lang="en-US" sz="2000"/>
              <a:t>So, larger tension in the right line (more vertical), so it is more likely to break.</a:t>
            </a:r>
            <a:r>
              <a:rPr lang="en-US"/>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08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608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6089"/>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60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7" grpId="0"/>
      <p:bldP spid="46088" grpId="0"/>
      <p:bldP spid="4609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33400" y="228600"/>
            <a:ext cx="8001000" cy="2286000"/>
          </a:xfrm>
        </p:spPr>
        <p:txBody>
          <a:bodyPr/>
          <a:lstStyle/>
          <a:p>
            <a:pPr algn="l" eaLnBrk="1" hangingPunct="1"/>
            <a:r>
              <a:rPr lang="en-US" sz="4000" smtClean="0">
                <a:solidFill>
                  <a:srgbClr val="800080"/>
                </a:solidFill>
              </a:rPr>
              <a:t>			</a:t>
            </a:r>
            <a:endParaRPr lang="en-US" smtClean="0"/>
          </a:p>
        </p:txBody>
      </p:sp>
      <p:sp>
        <p:nvSpPr>
          <p:cNvPr id="3075" name="Text Box 5"/>
          <p:cNvSpPr txBox="1">
            <a:spLocks noChangeArrowheads="1"/>
          </p:cNvSpPr>
          <p:nvPr/>
        </p:nvSpPr>
        <p:spPr bwMode="auto">
          <a:xfrm>
            <a:off x="304800" y="609600"/>
            <a:ext cx="8305800" cy="3600986"/>
          </a:xfrm>
          <a:prstGeom prst="rect">
            <a:avLst/>
          </a:prstGeom>
          <a:noFill/>
          <a:ln w="9525">
            <a:noFill/>
            <a:miter lim="800000"/>
            <a:headEnd/>
            <a:tailEnd/>
          </a:ln>
        </p:spPr>
        <p:txBody>
          <a:bodyPr>
            <a:spAutoFit/>
          </a:bodyPr>
          <a:lstStyle/>
          <a:p>
            <a:pPr>
              <a:spcBef>
                <a:spcPct val="50000"/>
              </a:spcBef>
            </a:pPr>
            <a:r>
              <a:rPr lang="en-US" sz="2400" b="1" u="sng" dirty="0"/>
              <a:t>First, let’s clarify notion of a force</a:t>
            </a:r>
            <a:r>
              <a:rPr lang="en-US" sz="2400" dirty="0"/>
              <a:t>:</a:t>
            </a:r>
          </a:p>
          <a:p>
            <a:pPr>
              <a:spcBef>
                <a:spcPct val="50000"/>
              </a:spcBef>
            </a:pPr>
            <a:r>
              <a:rPr lang="en-US" sz="2400" dirty="0"/>
              <a:t>Previously defined force as a push or pull. Better to think of force as an </a:t>
            </a:r>
            <a:r>
              <a:rPr lang="en-US" sz="2400" b="1" dirty="0"/>
              <a:t>interaction</a:t>
            </a:r>
            <a:r>
              <a:rPr lang="en-US" sz="2400" dirty="0"/>
              <a:t> between two objects. </a:t>
            </a:r>
          </a:p>
          <a:p>
            <a:pPr>
              <a:spcBef>
                <a:spcPct val="50000"/>
              </a:spcBef>
            </a:pPr>
            <a:r>
              <a:rPr lang="en-US" sz="2400" i="1" dirty="0" smtClean="0"/>
              <a:t>E.g</a:t>
            </a:r>
            <a:r>
              <a:rPr lang="en-US" sz="2400" dirty="0"/>
              <a:t>. I push on the table, it pushes back on me with an equal and opposite force on me. If on ice (no friction), I’d slide backwards. This </a:t>
            </a:r>
            <a:r>
              <a:rPr lang="en-US" sz="2400" i="1" dirty="0"/>
              <a:t>force pair constitutes a single interaction. </a:t>
            </a:r>
            <a:r>
              <a:rPr lang="en-US" sz="2400" dirty="0">
                <a:solidFill>
                  <a:srgbClr val="800080"/>
                </a:solidFill>
              </a:rPr>
              <a:t>(More examples very soon)</a:t>
            </a:r>
          </a:p>
          <a:p>
            <a:pPr>
              <a:spcBef>
                <a:spcPct val="50000"/>
              </a:spcBef>
            </a:pPr>
            <a:r>
              <a:rPr lang="en-US" sz="2400" dirty="0"/>
              <a:t>You can’t push anything without it pushing back on you ! </a:t>
            </a:r>
          </a:p>
        </p:txBody>
      </p:sp>
      <p:grpSp>
        <p:nvGrpSpPr>
          <p:cNvPr id="2" name="Group 11"/>
          <p:cNvGrpSpPr>
            <a:grpSpLocks/>
          </p:cNvGrpSpPr>
          <p:nvPr/>
        </p:nvGrpSpPr>
        <p:grpSpPr bwMode="auto">
          <a:xfrm>
            <a:off x="248443" y="4419600"/>
            <a:ext cx="8570913" cy="1219200"/>
            <a:chOff x="121" y="3120"/>
            <a:chExt cx="5399" cy="768"/>
          </a:xfrm>
        </p:grpSpPr>
        <p:sp>
          <p:nvSpPr>
            <p:cNvPr id="3079" name="Text Box 7"/>
            <p:cNvSpPr txBox="1">
              <a:spLocks noChangeArrowheads="1"/>
            </p:cNvSpPr>
            <p:nvPr/>
          </p:nvSpPr>
          <p:spPr bwMode="auto">
            <a:xfrm>
              <a:off x="121" y="3120"/>
              <a:ext cx="5376" cy="756"/>
            </a:xfrm>
            <a:prstGeom prst="rect">
              <a:avLst/>
            </a:prstGeom>
            <a:noFill/>
            <a:ln w="9525">
              <a:noFill/>
              <a:miter lim="800000"/>
              <a:headEnd/>
              <a:tailEnd/>
            </a:ln>
          </p:spPr>
          <p:txBody>
            <a:bodyPr>
              <a:spAutoFit/>
            </a:bodyPr>
            <a:lstStyle/>
            <a:p>
              <a:r>
                <a:rPr lang="en-US" sz="2400" b="1" dirty="0">
                  <a:solidFill>
                    <a:srgbClr val="00B050"/>
                  </a:solidFill>
                </a:rPr>
                <a:t>Whenever one object exerts a force on a second object, the second object exerts an equal and opposite force on the first. </a:t>
              </a:r>
            </a:p>
          </p:txBody>
        </p:sp>
        <p:sp>
          <p:nvSpPr>
            <p:cNvPr id="3080" name="Rectangle 8"/>
            <p:cNvSpPr>
              <a:spLocks noChangeArrowheads="1"/>
            </p:cNvSpPr>
            <p:nvPr/>
          </p:nvSpPr>
          <p:spPr bwMode="auto">
            <a:xfrm>
              <a:off x="144" y="3120"/>
              <a:ext cx="5376" cy="768"/>
            </a:xfrm>
            <a:prstGeom prst="rect">
              <a:avLst/>
            </a:prstGeom>
            <a:noFill/>
            <a:ln w="9525">
              <a:solidFill>
                <a:schemeClr val="tx1"/>
              </a:solidFill>
              <a:miter lim="800000"/>
              <a:headEnd/>
              <a:tailEnd/>
            </a:ln>
          </p:spPr>
          <p:txBody>
            <a:bodyPr wrap="none" anchor="ctr"/>
            <a:lstStyle/>
            <a:p>
              <a:endParaRPr lang="en-US"/>
            </a:p>
          </p:txBody>
        </p:sp>
      </p:grpSp>
      <p:sp>
        <p:nvSpPr>
          <p:cNvPr id="3077" name="Text Box 9"/>
          <p:cNvSpPr txBox="1">
            <a:spLocks noChangeArrowheads="1"/>
          </p:cNvSpPr>
          <p:nvPr/>
        </p:nvSpPr>
        <p:spPr bwMode="auto">
          <a:xfrm>
            <a:off x="35717" y="5854702"/>
            <a:ext cx="8534400" cy="366713"/>
          </a:xfrm>
          <a:prstGeom prst="rect">
            <a:avLst/>
          </a:prstGeom>
          <a:noFill/>
          <a:ln w="9525">
            <a:noFill/>
            <a:miter lim="800000"/>
            <a:headEnd/>
            <a:tailEnd/>
          </a:ln>
        </p:spPr>
        <p:txBody>
          <a:bodyPr>
            <a:spAutoFit/>
          </a:bodyPr>
          <a:lstStyle/>
          <a:p>
            <a:pPr>
              <a:spcBef>
                <a:spcPct val="50000"/>
              </a:spcBef>
            </a:pPr>
            <a:r>
              <a:rPr lang="en-US"/>
              <a:t>	</a:t>
            </a:r>
          </a:p>
        </p:txBody>
      </p:sp>
      <p:sp>
        <p:nvSpPr>
          <p:cNvPr id="54282" name="Text Box 10"/>
          <p:cNvSpPr txBox="1">
            <a:spLocks noChangeArrowheads="1"/>
          </p:cNvSpPr>
          <p:nvPr/>
        </p:nvSpPr>
        <p:spPr bwMode="auto">
          <a:xfrm>
            <a:off x="1026317" y="5675315"/>
            <a:ext cx="6858000" cy="457200"/>
          </a:xfrm>
          <a:prstGeom prst="rect">
            <a:avLst/>
          </a:prstGeom>
          <a:noFill/>
          <a:ln w="9525">
            <a:noFill/>
            <a:miter lim="800000"/>
            <a:headEnd/>
            <a:tailEnd/>
          </a:ln>
        </p:spPr>
        <p:txBody>
          <a:bodyPr>
            <a:spAutoFit/>
          </a:bodyPr>
          <a:lstStyle/>
          <a:p>
            <a:pPr>
              <a:spcBef>
                <a:spcPct val="50000"/>
              </a:spcBef>
            </a:pPr>
            <a:r>
              <a:rPr lang="en-US" sz="2400" dirty="0">
                <a:solidFill>
                  <a:srgbClr val="002060"/>
                </a:solidFill>
              </a:rPr>
              <a:t>Newton’s 3</a:t>
            </a:r>
            <a:r>
              <a:rPr lang="en-US" sz="2400" baseline="30000" dirty="0">
                <a:solidFill>
                  <a:srgbClr val="002060"/>
                </a:solidFill>
              </a:rPr>
              <a:t>rd</a:t>
            </a:r>
            <a:r>
              <a:rPr lang="en-US" sz="2400" dirty="0">
                <a:solidFill>
                  <a:srgbClr val="002060"/>
                </a:solidFill>
              </a:rPr>
              <a:t> Law - often called “</a:t>
            </a:r>
            <a:r>
              <a:rPr lang="en-US" sz="2400" b="1" dirty="0">
                <a:solidFill>
                  <a:srgbClr val="002060"/>
                </a:solidFill>
              </a:rPr>
              <a:t>action-reaction</a:t>
            </a:r>
            <a:r>
              <a:rPr lang="en-US" dirty="0">
                <a:solidFill>
                  <a:srgbClr val="002060"/>
                </a:solidFill>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42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8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228600"/>
            <a:ext cx="8001000" cy="639763"/>
          </a:xfrm>
        </p:spPr>
        <p:txBody>
          <a:bodyPr/>
          <a:lstStyle/>
          <a:p>
            <a:pPr eaLnBrk="1" hangingPunct="1"/>
            <a:r>
              <a:rPr lang="en-US" sz="3200" u="sng" smtClean="0"/>
              <a:t>Clicker Question</a:t>
            </a:r>
          </a:p>
        </p:txBody>
      </p:sp>
      <p:pic>
        <p:nvPicPr>
          <p:cNvPr id="21507" name="Picture 4"/>
          <p:cNvPicPr>
            <a:picLocks noGrp="1" noChangeAspect="1" noChangeArrowheads="1"/>
          </p:cNvPicPr>
          <p:nvPr>
            <p:ph idx="1"/>
          </p:nvPr>
        </p:nvPicPr>
        <p:blipFill>
          <a:blip r:embed="rId3"/>
          <a:srcRect r="1042" b="4167"/>
          <a:stretch>
            <a:fillRect/>
          </a:stretch>
        </p:blipFill>
        <p:spPr>
          <a:xfrm>
            <a:off x="952500" y="990600"/>
            <a:ext cx="7239000" cy="5257800"/>
          </a:xfrm>
          <a:noFill/>
          <a:ln>
            <a:solidFill>
              <a:srgbClr val="000000"/>
            </a:solidFill>
          </a:ln>
        </p:spPr>
      </p:pic>
      <p:sp>
        <p:nvSpPr>
          <p:cNvPr id="21508" name="Text Box 6"/>
          <p:cNvSpPr txBox="1">
            <a:spLocks noChangeArrowheads="1"/>
          </p:cNvSpPr>
          <p:nvPr/>
        </p:nvSpPr>
        <p:spPr bwMode="auto">
          <a:xfrm>
            <a:off x="457200" y="6248400"/>
            <a:ext cx="8229600" cy="396875"/>
          </a:xfrm>
          <a:prstGeom prst="rect">
            <a:avLst/>
          </a:prstGeom>
          <a:noFill/>
          <a:ln w="9525">
            <a:noFill/>
            <a:miter lim="800000"/>
            <a:headEnd/>
            <a:tailEnd/>
          </a:ln>
        </p:spPr>
        <p:txBody>
          <a:bodyPr>
            <a:spAutoFit/>
          </a:bodyPr>
          <a:lstStyle/>
          <a:p>
            <a:pPr>
              <a:spcBef>
                <a:spcPct val="50000"/>
              </a:spcBef>
            </a:pPr>
            <a:r>
              <a:rPr lang="en-US" sz="2000" i="1" dirty="0">
                <a:solidFill>
                  <a:srgbClr val="800080"/>
                </a:solidFill>
              </a:rPr>
              <a:t>Hint: note, this is asking a “time” question, not a “where” question.</a:t>
            </a:r>
            <a:r>
              <a:rPr lang="en-US" i="1" dirty="0">
                <a:solidFill>
                  <a:srgbClr val="800080"/>
                </a:solidFill>
              </a:rPr>
              <a:t>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4"/>
          <p:cNvPicPr>
            <a:picLocks noGrp="1" noChangeAspect="1" noChangeArrowheads="1"/>
          </p:cNvPicPr>
          <p:nvPr>
            <p:ph idx="1"/>
          </p:nvPr>
        </p:nvPicPr>
        <p:blipFill>
          <a:blip r:embed="rId3"/>
          <a:srcRect/>
          <a:stretch>
            <a:fillRect/>
          </a:stretch>
        </p:blipFill>
        <p:spPr>
          <a:xfrm>
            <a:off x="4495800" y="0"/>
            <a:ext cx="4648200" cy="3486150"/>
          </a:xfrm>
          <a:noFill/>
          <a:ln>
            <a:solidFill>
              <a:srgbClr val="000000"/>
            </a:solidFill>
          </a:ln>
        </p:spPr>
      </p:pic>
      <p:sp>
        <p:nvSpPr>
          <p:cNvPr id="22531" name="Text Box 7"/>
          <p:cNvSpPr txBox="1">
            <a:spLocks noChangeArrowheads="1"/>
          </p:cNvSpPr>
          <p:nvPr/>
        </p:nvSpPr>
        <p:spPr bwMode="auto">
          <a:xfrm>
            <a:off x="533400" y="1143000"/>
            <a:ext cx="3810000" cy="2073275"/>
          </a:xfrm>
          <a:prstGeom prst="rect">
            <a:avLst/>
          </a:prstGeom>
          <a:noFill/>
          <a:ln w="9525">
            <a:noFill/>
            <a:miter lim="800000"/>
            <a:headEnd/>
            <a:tailEnd/>
          </a:ln>
        </p:spPr>
        <p:txBody>
          <a:bodyPr>
            <a:spAutoFit/>
          </a:bodyPr>
          <a:lstStyle/>
          <a:p>
            <a:pPr>
              <a:spcBef>
                <a:spcPct val="50000"/>
              </a:spcBef>
            </a:pPr>
            <a:r>
              <a:rPr lang="en-US" sz="2000" b="1">
                <a:solidFill>
                  <a:srgbClr val="800080"/>
                </a:solidFill>
              </a:rPr>
              <a:t>Answer: b, </a:t>
            </a:r>
            <a:r>
              <a:rPr lang="en-US" sz="2000">
                <a:solidFill>
                  <a:srgbClr val="800080"/>
                </a:solidFill>
              </a:rPr>
              <a:t>the one headed </a:t>
            </a:r>
          </a:p>
          <a:p>
            <a:pPr>
              <a:spcBef>
                <a:spcPct val="50000"/>
              </a:spcBef>
            </a:pPr>
            <a:r>
              <a:rPr lang="en-US" sz="2000">
                <a:solidFill>
                  <a:srgbClr val="800080"/>
                </a:solidFill>
              </a:rPr>
              <a:t>straight across, since the velocity of the motor is entirely straight across, not “wasted” by going up or down the river. Note that it will end up downstream.</a:t>
            </a:r>
          </a:p>
        </p:txBody>
      </p:sp>
      <p:sp>
        <p:nvSpPr>
          <p:cNvPr id="51208" name="Text Box 8"/>
          <p:cNvSpPr txBox="1">
            <a:spLocks noChangeArrowheads="1"/>
          </p:cNvSpPr>
          <p:nvPr/>
        </p:nvSpPr>
        <p:spPr bwMode="auto">
          <a:xfrm>
            <a:off x="304800" y="3962400"/>
            <a:ext cx="8534400" cy="457200"/>
          </a:xfrm>
          <a:prstGeom prst="rect">
            <a:avLst/>
          </a:prstGeom>
          <a:noFill/>
          <a:ln w="9525">
            <a:noFill/>
            <a:miter lim="800000"/>
            <a:headEnd/>
            <a:tailEnd/>
          </a:ln>
        </p:spPr>
        <p:txBody>
          <a:bodyPr>
            <a:spAutoFit/>
          </a:bodyPr>
          <a:lstStyle/>
          <a:p>
            <a:pPr>
              <a:spcBef>
                <a:spcPct val="50000"/>
              </a:spcBef>
            </a:pPr>
            <a:r>
              <a:rPr lang="en-US" sz="2400" b="1"/>
              <a:t>Another question: Which boat provides the fastest ride? </a:t>
            </a:r>
          </a:p>
        </p:txBody>
      </p:sp>
      <p:sp>
        <p:nvSpPr>
          <p:cNvPr id="51209" name="Text Box 9"/>
          <p:cNvSpPr txBox="1">
            <a:spLocks noChangeArrowheads="1"/>
          </p:cNvSpPr>
          <p:nvPr/>
        </p:nvSpPr>
        <p:spPr bwMode="auto">
          <a:xfrm>
            <a:off x="1066800" y="4572000"/>
            <a:ext cx="7696200" cy="701675"/>
          </a:xfrm>
          <a:prstGeom prst="rect">
            <a:avLst/>
          </a:prstGeom>
          <a:noFill/>
          <a:ln w="9525">
            <a:noFill/>
            <a:miter lim="800000"/>
            <a:headEnd/>
            <a:tailEnd/>
          </a:ln>
        </p:spPr>
        <p:txBody>
          <a:bodyPr>
            <a:spAutoFit/>
          </a:bodyPr>
          <a:lstStyle/>
          <a:p>
            <a:pPr>
              <a:spcBef>
                <a:spcPct val="50000"/>
              </a:spcBef>
            </a:pPr>
            <a:r>
              <a:rPr lang="en-US" sz="2000" b="1">
                <a:solidFill>
                  <a:srgbClr val="800080"/>
                </a:solidFill>
              </a:rPr>
              <a:t>Answer: c</a:t>
            </a:r>
            <a:r>
              <a:rPr lang="en-US" sz="2000">
                <a:solidFill>
                  <a:srgbClr val="800080"/>
                </a:solidFill>
              </a:rPr>
              <a:t>, because it has the largest resultant velocity vector (sketch the parallelograms to see)</a:t>
            </a:r>
          </a:p>
        </p:txBody>
      </p:sp>
      <p:sp>
        <p:nvSpPr>
          <p:cNvPr id="51210" name="Text Box 10"/>
          <p:cNvSpPr txBox="1">
            <a:spLocks noChangeArrowheads="1"/>
          </p:cNvSpPr>
          <p:nvPr/>
        </p:nvSpPr>
        <p:spPr bwMode="auto">
          <a:xfrm>
            <a:off x="304800" y="5334000"/>
            <a:ext cx="8534400" cy="822325"/>
          </a:xfrm>
          <a:prstGeom prst="rect">
            <a:avLst/>
          </a:prstGeom>
          <a:noFill/>
          <a:ln w="9525">
            <a:noFill/>
            <a:miter lim="800000"/>
            <a:headEnd/>
            <a:tailEnd/>
          </a:ln>
        </p:spPr>
        <p:txBody>
          <a:bodyPr>
            <a:spAutoFit/>
          </a:bodyPr>
          <a:lstStyle/>
          <a:p>
            <a:pPr>
              <a:spcBef>
                <a:spcPct val="50000"/>
              </a:spcBef>
            </a:pPr>
            <a:r>
              <a:rPr lang="en-US" sz="2400" b="1"/>
              <a:t>Yet another question: Which boat ends up straight across from where it started? </a:t>
            </a:r>
          </a:p>
        </p:txBody>
      </p:sp>
      <p:sp>
        <p:nvSpPr>
          <p:cNvPr id="51211" name="Text Box 11"/>
          <p:cNvSpPr txBox="1">
            <a:spLocks noChangeArrowheads="1"/>
          </p:cNvSpPr>
          <p:nvPr/>
        </p:nvSpPr>
        <p:spPr bwMode="auto">
          <a:xfrm>
            <a:off x="1066800" y="6096000"/>
            <a:ext cx="7467600" cy="701675"/>
          </a:xfrm>
          <a:prstGeom prst="rect">
            <a:avLst/>
          </a:prstGeom>
          <a:noFill/>
          <a:ln w="9525">
            <a:noFill/>
            <a:miter lim="800000"/>
            <a:headEnd/>
            <a:tailEnd/>
          </a:ln>
        </p:spPr>
        <p:txBody>
          <a:bodyPr>
            <a:spAutoFit/>
          </a:bodyPr>
          <a:lstStyle/>
          <a:p>
            <a:pPr>
              <a:spcBef>
                <a:spcPct val="50000"/>
              </a:spcBef>
            </a:pPr>
            <a:r>
              <a:rPr lang="en-US" sz="2000" b="1">
                <a:solidFill>
                  <a:srgbClr val="800080"/>
                </a:solidFill>
              </a:rPr>
              <a:t>Answer: a,</a:t>
            </a:r>
            <a:r>
              <a:rPr lang="en-US" sz="2000">
                <a:solidFill>
                  <a:srgbClr val="800080"/>
                </a:solidFill>
              </a:rPr>
              <a:t> the resultant velocity vector is straight across, perpendicular to the current.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0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1209">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21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2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8" grpId="0"/>
      <p:bldP spid="51210" grpId="0"/>
      <p:bldP spid="5121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4"/>
          <p:cNvPicPr>
            <a:picLocks noGrp="1" noChangeAspect="1" noChangeArrowheads="1"/>
          </p:cNvPicPr>
          <p:nvPr>
            <p:ph idx="1"/>
          </p:nvPr>
        </p:nvPicPr>
        <p:blipFill>
          <a:blip r:embed="rId3"/>
          <a:srcRect t="4347" r="4347" b="4347"/>
          <a:stretch>
            <a:fillRect/>
          </a:stretch>
        </p:blipFill>
        <p:spPr>
          <a:xfrm>
            <a:off x="1447800" y="914400"/>
            <a:ext cx="6705600" cy="4800600"/>
          </a:xfrm>
          <a:ln>
            <a:solidFill>
              <a:srgbClr val="000000"/>
            </a:solidFill>
          </a:ln>
        </p:spPr>
      </p:pic>
      <p:sp>
        <p:nvSpPr>
          <p:cNvPr id="23555" name="Text Box 7"/>
          <p:cNvSpPr txBox="1">
            <a:spLocks noChangeArrowheads="1"/>
          </p:cNvSpPr>
          <p:nvPr/>
        </p:nvSpPr>
        <p:spPr bwMode="auto">
          <a:xfrm>
            <a:off x="293688" y="5791200"/>
            <a:ext cx="8382000" cy="701675"/>
          </a:xfrm>
          <a:prstGeom prst="rect">
            <a:avLst/>
          </a:prstGeom>
          <a:noFill/>
          <a:ln w="9525">
            <a:noFill/>
            <a:miter lim="800000"/>
            <a:headEnd/>
            <a:tailEnd/>
          </a:ln>
        </p:spPr>
        <p:txBody>
          <a:bodyPr>
            <a:spAutoFit/>
          </a:bodyPr>
          <a:lstStyle/>
          <a:p>
            <a:pPr>
              <a:spcBef>
                <a:spcPct val="50000"/>
              </a:spcBef>
            </a:pPr>
            <a:r>
              <a:rPr lang="en-US" sz="2000" i="1" dirty="0">
                <a:solidFill>
                  <a:srgbClr val="800080"/>
                </a:solidFill>
              </a:rPr>
              <a:t>Hint: first, draw a sketch showing the forces acting on the book. These should sum to the net force on the </a:t>
            </a:r>
            <a:r>
              <a:rPr lang="en-US" sz="2000" i="1" dirty="0" smtClean="0">
                <a:solidFill>
                  <a:srgbClr val="800080"/>
                </a:solidFill>
              </a:rPr>
              <a:t>book </a:t>
            </a:r>
            <a:r>
              <a:rPr lang="en-US" sz="2000" i="1" dirty="0">
                <a:solidFill>
                  <a:srgbClr val="800080"/>
                </a:solidFill>
              </a:rPr>
              <a:t>- what should this net force be?</a:t>
            </a:r>
          </a:p>
        </p:txBody>
      </p:sp>
      <p:sp>
        <p:nvSpPr>
          <p:cNvPr id="23556" name="Text Box 8"/>
          <p:cNvSpPr txBox="1">
            <a:spLocks noChangeArrowheads="1"/>
          </p:cNvSpPr>
          <p:nvPr/>
        </p:nvSpPr>
        <p:spPr bwMode="auto">
          <a:xfrm>
            <a:off x="1676400" y="228600"/>
            <a:ext cx="6019800" cy="579438"/>
          </a:xfrm>
          <a:prstGeom prst="rect">
            <a:avLst/>
          </a:prstGeom>
          <a:noFill/>
          <a:ln w="9525">
            <a:noFill/>
            <a:miter lim="800000"/>
            <a:headEnd/>
            <a:tailEnd/>
          </a:ln>
        </p:spPr>
        <p:txBody>
          <a:bodyPr>
            <a:spAutoFit/>
          </a:bodyPr>
          <a:lstStyle/>
          <a:p>
            <a:pPr algn="ctr">
              <a:spcBef>
                <a:spcPct val="50000"/>
              </a:spcBef>
            </a:pPr>
            <a:r>
              <a:rPr lang="en-US" sz="3200"/>
              <a:t>Example</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6"/>
          <p:cNvSpPr>
            <a:spLocks noChangeArrowheads="1"/>
          </p:cNvSpPr>
          <p:nvPr/>
        </p:nvSpPr>
        <p:spPr bwMode="auto">
          <a:xfrm>
            <a:off x="0" y="457200"/>
            <a:ext cx="8839200" cy="2838450"/>
          </a:xfrm>
          <a:prstGeom prst="rect">
            <a:avLst/>
          </a:prstGeom>
          <a:noFill/>
          <a:ln w="9525">
            <a:noFill/>
            <a:miter lim="800000"/>
            <a:headEnd/>
            <a:tailEnd/>
          </a:ln>
        </p:spPr>
        <p:txBody>
          <a:bodyPr>
            <a:spAutoFit/>
          </a:bodyPr>
          <a:lstStyle/>
          <a:p>
            <a:r>
              <a:rPr lang="en-US" b="1">
                <a:solidFill>
                  <a:srgbClr val="800080"/>
                </a:solidFill>
              </a:rPr>
              <a:t>Answer: 3. can’t say</a:t>
            </a:r>
          </a:p>
          <a:p>
            <a:endParaRPr lang="en-US" b="1">
              <a:solidFill>
                <a:srgbClr val="800080"/>
              </a:solidFill>
            </a:endParaRPr>
          </a:p>
          <a:p>
            <a:r>
              <a:rPr lang="en-US">
                <a:solidFill>
                  <a:srgbClr val="800080"/>
                </a:solidFill>
              </a:rPr>
              <a:t>If she barely pushes the book so that the vertical component of her push is less than the book’s weight, then friction acts upward to keep the book stationary. If she pushes so that the vertical component of her push equals the book’s weight, then there’s zero wall friction on the book. If she pushes harder so that the vertical component of her push exceeds the book’s weight, then friction acts downward. So unless we know how the vertical component of her push compares with the weight of the book, we can’t specify the direction of friction between the book and the wall.</a:t>
            </a:r>
          </a:p>
          <a:p>
            <a:pPr>
              <a:spcBef>
                <a:spcPct val="50000"/>
              </a:spcBef>
            </a:pPr>
            <a:endParaRPr lang="en-US" sz="1200">
              <a:solidFill>
                <a:srgbClr val="800080"/>
              </a:solidFill>
              <a:latin typeface="Times New Roman" pitchFamily="18" charset="0"/>
            </a:endParaRPr>
          </a:p>
        </p:txBody>
      </p:sp>
      <p:pic>
        <p:nvPicPr>
          <p:cNvPr id="24579" name="Picture 7"/>
          <p:cNvPicPr>
            <a:picLocks noGrp="1" noChangeAspect="1" noChangeArrowheads="1"/>
          </p:cNvPicPr>
          <p:nvPr>
            <p:ph sz="half" idx="2"/>
          </p:nvPr>
        </p:nvPicPr>
        <p:blipFill>
          <a:blip r:embed="rId3">
            <a:clrChange>
              <a:clrFrom>
                <a:srgbClr val="FFFFFF"/>
              </a:clrFrom>
              <a:clrTo>
                <a:srgbClr val="FFFFFF">
                  <a:alpha val="0"/>
                </a:srgbClr>
              </a:clrTo>
            </a:clrChange>
          </a:blip>
          <a:srcRect/>
          <a:stretch>
            <a:fillRect/>
          </a:stretch>
        </p:blipFill>
        <p:spPr>
          <a:xfrm>
            <a:off x="0" y="3190875"/>
            <a:ext cx="9144000" cy="3435350"/>
          </a:xfr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sz="half" idx="1"/>
          </p:nvPr>
        </p:nvSpPr>
        <p:spPr>
          <a:xfrm>
            <a:off x="304800" y="495300"/>
            <a:ext cx="7772400" cy="533400"/>
          </a:xfrm>
        </p:spPr>
        <p:txBody>
          <a:bodyPr/>
          <a:lstStyle/>
          <a:p>
            <a:pPr eaLnBrk="1" hangingPunct="1">
              <a:buFontTx/>
              <a:buNone/>
            </a:pPr>
            <a:r>
              <a:rPr lang="en-US" sz="2400" smtClean="0"/>
              <a:t>Eg. Leaning against a wall.  </a:t>
            </a:r>
          </a:p>
        </p:txBody>
      </p:sp>
      <p:pic>
        <p:nvPicPr>
          <p:cNvPr id="4099" name="Picture 4" descr="05-01Figure_FIG"/>
          <p:cNvPicPr>
            <a:picLocks noGrp="1" noChangeAspect="1" noChangeArrowheads="1"/>
          </p:cNvPicPr>
          <p:nvPr>
            <p:ph sz="half" idx="2"/>
          </p:nvPr>
        </p:nvPicPr>
        <p:blipFill>
          <a:blip r:embed="rId3"/>
          <a:srcRect/>
          <a:stretch>
            <a:fillRect/>
          </a:stretch>
        </p:blipFill>
        <p:spPr>
          <a:xfrm>
            <a:off x="304800" y="1676400"/>
            <a:ext cx="2146300" cy="2438400"/>
          </a:xfrm>
          <a:noFill/>
        </p:spPr>
      </p:pic>
      <p:sp>
        <p:nvSpPr>
          <p:cNvPr id="4100" name="Text Box 7"/>
          <p:cNvSpPr txBox="1">
            <a:spLocks noChangeArrowheads="1"/>
          </p:cNvSpPr>
          <p:nvPr/>
        </p:nvSpPr>
        <p:spPr bwMode="auto">
          <a:xfrm>
            <a:off x="2362200" y="914400"/>
            <a:ext cx="5715000" cy="366713"/>
          </a:xfrm>
          <a:prstGeom prst="rect">
            <a:avLst/>
          </a:prstGeom>
          <a:noFill/>
          <a:ln w="9525">
            <a:noFill/>
            <a:miter lim="800000"/>
            <a:headEnd/>
            <a:tailEnd/>
          </a:ln>
        </p:spPr>
        <p:txBody>
          <a:bodyPr>
            <a:spAutoFit/>
          </a:bodyPr>
          <a:lstStyle/>
          <a:p>
            <a:pPr>
              <a:spcBef>
                <a:spcPct val="50000"/>
              </a:spcBef>
            </a:pPr>
            <a:endParaRPr lang="en-US"/>
          </a:p>
        </p:txBody>
      </p:sp>
      <p:sp>
        <p:nvSpPr>
          <p:cNvPr id="4101" name="Text Box 8"/>
          <p:cNvSpPr txBox="1">
            <a:spLocks noChangeArrowheads="1"/>
          </p:cNvSpPr>
          <p:nvPr/>
        </p:nvSpPr>
        <p:spPr bwMode="auto">
          <a:xfrm>
            <a:off x="2286000" y="990600"/>
            <a:ext cx="6477000" cy="1187450"/>
          </a:xfrm>
          <a:prstGeom prst="rect">
            <a:avLst/>
          </a:prstGeom>
          <a:noFill/>
          <a:ln w="9525">
            <a:noFill/>
            <a:miter lim="800000"/>
            <a:headEnd/>
            <a:tailEnd/>
          </a:ln>
        </p:spPr>
        <p:txBody>
          <a:bodyPr>
            <a:spAutoFit/>
          </a:bodyPr>
          <a:lstStyle/>
          <a:p>
            <a:pPr>
              <a:spcBef>
                <a:spcPct val="50000"/>
              </a:spcBef>
            </a:pPr>
            <a:r>
              <a:rPr lang="en-US" sz="2400"/>
              <a:t>You push against the wall. The wall is also pushing on you, equally hard – normal/support force.</a:t>
            </a:r>
          </a:p>
        </p:txBody>
      </p:sp>
      <p:grpSp>
        <p:nvGrpSpPr>
          <p:cNvPr id="2" name="Group 16"/>
          <p:cNvGrpSpPr>
            <a:grpSpLocks/>
          </p:cNvGrpSpPr>
          <p:nvPr/>
        </p:nvGrpSpPr>
        <p:grpSpPr bwMode="auto">
          <a:xfrm>
            <a:off x="2514600" y="2743200"/>
            <a:ext cx="6629400" cy="3195638"/>
            <a:chOff x="1392" y="1920"/>
            <a:chExt cx="4176" cy="2013"/>
          </a:xfrm>
        </p:grpSpPr>
        <p:sp>
          <p:nvSpPr>
            <p:cNvPr id="4103" name="Text Box 9"/>
            <p:cNvSpPr txBox="1">
              <a:spLocks noChangeArrowheads="1"/>
            </p:cNvSpPr>
            <p:nvPr/>
          </p:nvSpPr>
          <p:spPr bwMode="auto">
            <a:xfrm>
              <a:off x="1392" y="1920"/>
              <a:ext cx="4176" cy="2013"/>
            </a:xfrm>
            <a:prstGeom prst="rect">
              <a:avLst/>
            </a:prstGeom>
            <a:noFill/>
            <a:ln w="9525">
              <a:noFill/>
              <a:miter lim="800000"/>
              <a:headEnd/>
              <a:tailEnd/>
            </a:ln>
          </p:spPr>
          <p:txBody>
            <a:bodyPr>
              <a:spAutoFit/>
            </a:bodyPr>
            <a:lstStyle/>
            <a:p>
              <a:pPr>
                <a:spcBef>
                  <a:spcPct val="50000"/>
                </a:spcBef>
              </a:pPr>
              <a:r>
                <a:rPr lang="en-US" sz="2400"/>
                <a:t>Now place a piece of paper between the wall and hand. Push on it – it doesn’t accelerate     must be zero net force. The wall is pushing equally as hard (normal force) on the paper in the opposite direction to your hand, resulting in zero </a:t>
              </a:r>
              <a:r>
                <a:rPr lang="en-US" sz="2400" i="1"/>
                <a:t>Fnet</a:t>
              </a:r>
              <a:r>
                <a:rPr lang="en-US" sz="2400"/>
                <a:t>. </a:t>
              </a:r>
            </a:p>
            <a:p>
              <a:pPr>
                <a:spcBef>
                  <a:spcPct val="50000"/>
                </a:spcBef>
              </a:pPr>
              <a:r>
                <a:rPr lang="en-US" sz="2400"/>
                <a:t>This is more evident when hold a balloon against the wall – it is squashed on both sides. </a:t>
              </a:r>
            </a:p>
          </p:txBody>
        </p:sp>
        <p:sp>
          <p:nvSpPr>
            <p:cNvPr id="4104" name="Line 14"/>
            <p:cNvSpPr>
              <a:spLocks noChangeShapeType="1"/>
            </p:cNvSpPr>
            <p:nvPr/>
          </p:nvSpPr>
          <p:spPr bwMode="auto">
            <a:xfrm>
              <a:off x="5136" y="2304"/>
              <a:ext cx="144" cy="0"/>
            </a:xfrm>
            <a:prstGeom prst="line">
              <a:avLst/>
            </a:prstGeom>
            <a:noFill/>
            <a:ln w="9525">
              <a:solidFill>
                <a:schemeClr val="tx1"/>
              </a:solidFill>
              <a:round/>
              <a:headEnd/>
              <a:tailEnd type="triangle" w="med" len="med"/>
            </a:ln>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4"/>
          <p:cNvSpPr txBox="1">
            <a:spLocks noChangeArrowheads="1"/>
          </p:cNvSpPr>
          <p:nvPr/>
        </p:nvSpPr>
        <p:spPr bwMode="auto">
          <a:xfrm>
            <a:off x="2362200" y="914400"/>
            <a:ext cx="5715000" cy="366713"/>
          </a:xfrm>
          <a:prstGeom prst="rect">
            <a:avLst/>
          </a:prstGeom>
          <a:noFill/>
          <a:ln w="9525">
            <a:noFill/>
            <a:miter lim="800000"/>
            <a:headEnd/>
            <a:tailEnd/>
          </a:ln>
        </p:spPr>
        <p:txBody>
          <a:bodyPr>
            <a:spAutoFit/>
          </a:bodyPr>
          <a:lstStyle/>
          <a:p>
            <a:pPr>
              <a:spcBef>
                <a:spcPct val="50000"/>
              </a:spcBef>
            </a:pPr>
            <a:endParaRPr lang="en-US"/>
          </a:p>
        </p:txBody>
      </p:sp>
      <p:sp>
        <p:nvSpPr>
          <p:cNvPr id="55302" name="Text Box 6"/>
          <p:cNvSpPr txBox="1">
            <a:spLocks noChangeArrowheads="1"/>
          </p:cNvSpPr>
          <p:nvPr/>
        </p:nvSpPr>
        <p:spPr bwMode="auto">
          <a:xfrm>
            <a:off x="381000" y="609600"/>
            <a:ext cx="8382000" cy="1754326"/>
          </a:xfrm>
          <a:prstGeom prst="rect">
            <a:avLst/>
          </a:prstGeom>
          <a:noFill/>
          <a:ln w="9525">
            <a:noFill/>
            <a:miter lim="800000"/>
            <a:headEnd/>
            <a:tailEnd/>
          </a:ln>
        </p:spPr>
        <p:txBody>
          <a:bodyPr wrap="square">
            <a:spAutoFit/>
          </a:bodyPr>
          <a:lstStyle/>
          <a:p>
            <a:pPr>
              <a:spcBef>
                <a:spcPct val="50000"/>
              </a:spcBef>
            </a:pPr>
            <a:r>
              <a:rPr lang="en-US" sz="2400" dirty="0" smtClean="0"/>
              <a:t>E.g</a:t>
            </a:r>
            <a:r>
              <a:rPr lang="en-US" sz="2400" dirty="0"/>
              <a:t>. You pull on a cart. It accelerates. The cart pulls back on you (you </a:t>
            </a:r>
            <a:r>
              <a:rPr lang="en-US" sz="2400" dirty="0" smtClean="0"/>
              <a:t>feel </a:t>
            </a:r>
            <a:r>
              <a:rPr lang="en-US" sz="2400" dirty="0"/>
              <a:t>the rope get tighter). </a:t>
            </a:r>
            <a:endParaRPr lang="en-US" sz="2400" dirty="0" smtClean="0"/>
          </a:p>
          <a:p>
            <a:pPr>
              <a:spcBef>
                <a:spcPct val="50000"/>
              </a:spcBef>
            </a:pPr>
            <a:r>
              <a:rPr lang="en-US" sz="2400" dirty="0" smtClean="0"/>
              <a:t>Can call </a:t>
            </a:r>
            <a:r>
              <a:rPr lang="en-US" sz="2400" dirty="0"/>
              <a:t>your pull the “</a:t>
            </a:r>
            <a:r>
              <a:rPr lang="en-US" sz="2400" dirty="0">
                <a:solidFill>
                  <a:srgbClr val="0070C0"/>
                </a:solidFill>
              </a:rPr>
              <a:t>action</a:t>
            </a:r>
            <a:r>
              <a:rPr lang="en-US" sz="2400" dirty="0"/>
              <a:t>” and cart’s pull the “</a:t>
            </a:r>
            <a:r>
              <a:rPr lang="en-US" sz="2400" dirty="0">
                <a:solidFill>
                  <a:srgbClr val="0070C0"/>
                </a:solidFill>
              </a:rPr>
              <a:t>reaction</a:t>
            </a:r>
            <a:r>
              <a:rPr lang="en-US" sz="2400" dirty="0"/>
              <a:t>”. Or, the other way around.</a:t>
            </a:r>
          </a:p>
        </p:txBody>
      </p:sp>
      <p:sp>
        <p:nvSpPr>
          <p:cNvPr id="55303" name="Rectangle 7"/>
          <p:cNvSpPr>
            <a:spLocks noChangeArrowheads="1"/>
          </p:cNvSpPr>
          <p:nvPr/>
        </p:nvSpPr>
        <p:spPr bwMode="auto">
          <a:xfrm>
            <a:off x="304800" y="2895600"/>
            <a:ext cx="8458200" cy="1200329"/>
          </a:xfrm>
          <a:prstGeom prst="rect">
            <a:avLst/>
          </a:prstGeom>
          <a:noFill/>
          <a:ln w="9525">
            <a:noFill/>
            <a:miter lim="800000"/>
            <a:headEnd/>
            <a:tailEnd/>
          </a:ln>
        </p:spPr>
        <p:txBody>
          <a:bodyPr>
            <a:spAutoFit/>
          </a:bodyPr>
          <a:lstStyle/>
          <a:p>
            <a:pPr>
              <a:spcBef>
                <a:spcPct val="50000"/>
              </a:spcBef>
              <a:buFontTx/>
              <a:buChar char="•"/>
            </a:pPr>
            <a:r>
              <a:rPr lang="en-US" dirty="0"/>
              <a:t> </a:t>
            </a:r>
            <a:r>
              <a:rPr lang="en-US" sz="2400" dirty="0"/>
              <a:t>Newton’s 3</a:t>
            </a:r>
            <a:r>
              <a:rPr lang="en-US" sz="2400" baseline="30000" dirty="0"/>
              <a:t>rd</a:t>
            </a:r>
            <a:r>
              <a:rPr lang="en-US" sz="2400" dirty="0"/>
              <a:t> law means that </a:t>
            </a:r>
            <a:r>
              <a:rPr lang="en-US" sz="2400" b="1" dirty="0">
                <a:solidFill>
                  <a:srgbClr val="0070C0"/>
                </a:solidFill>
              </a:rPr>
              <a:t>forces always come in action-reaction pairs</a:t>
            </a:r>
            <a:r>
              <a:rPr lang="en-US" sz="2400" dirty="0">
                <a:solidFill>
                  <a:srgbClr val="0070C0"/>
                </a:solidFill>
              </a:rPr>
              <a:t>. </a:t>
            </a:r>
            <a:r>
              <a:rPr lang="en-US" sz="2400" dirty="0"/>
              <a:t>It doesn’t matter which is called the action and which is called the reaction. </a:t>
            </a:r>
          </a:p>
        </p:txBody>
      </p:sp>
      <p:sp>
        <p:nvSpPr>
          <p:cNvPr id="55304" name="Text Box 8"/>
          <p:cNvSpPr txBox="1">
            <a:spLocks noChangeArrowheads="1"/>
          </p:cNvSpPr>
          <p:nvPr/>
        </p:nvSpPr>
        <p:spPr bwMode="auto">
          <a:xfrm>
            <a:off x="368643" y="4343400"/>
            <a:ext cx="8610600" cy="2677656"/>
          </a:xfrm>
          <a:prstGeom prst="rect">
            <a:avLst/>
          </a:prstGeom>
          <a:noFill/>
          <a:ln w="9525">
            <a:noFill/>
            <a:miter lim="800000"/>
            <a:headEnd/>
            <a:tailEnd/>
          </a:ln>
        </p:spPr>
        <p:txBody>
          <a:bodyPr wrap="square">
            <a:spAutoFit/>
          </a:bodyPr>
          <a:lstStyle/>
          <a:p>
            <a:pPr>
              <a:spcBef>
                <a:spcPct val="50000"/>
              </a:spcBef>
              <a:buFontTx/>
              <a:buChar char="•"/>
            </a:pPr>
            <a:r>
              <a:rPr lang="en-US" dirty="0" smtClean="0"/>
              <a:t> </a:t>
            </a:r>
            <a:r>
              <a:rPr lang="en-US" sz="2400" u="sng" dirty="0" smtClean="0"/>
              <a:t>Important </a:t>
            </a:r>
            <a:r>
              <a:rPr lang="en-US" sz="2400" u="sng" dirty="0" smtClean="0"/>
              <a:t>Note</a:t>
            </a:r>
            <a:r>
              <a:rPr lang="en-US" sz="2400" u="sng" dirty="0"/>
              <a:t>!</a:t>
            </a:r>
            <a:r>
              <a:rPr lang="en-US" sz="2400" u="sng" dirty="0" smtClean="0"/>
              <a:t> </a:t>
            </a:r>
            <a:r>
              <a:rPr lang="en-US" sz="2400" dirty="0">
                <a:solidFill>
                  <a:srgbClr val="00B050"/>
                </a:solidFill>
              </a:rPr>
              <a:t>Action-reaction pairs </a:t>
            </a:r>
            <a:r>
              <a:rPr lang="en-US" sz="2400" i="1" dirty="0">
                <a:solidFill>
                  <a:srgbClr val="00B050"/>
                </a:solidFill>
              </a:rPr>
              <a:t>never</a:t>
            </a:r>
            <a:r>
              <a:rPr lang="en-US" sz="2400" dirty="0">
                <a:solidFill>
                  <a:srgbClr val="00B050"/>
                </a:solidFill>
              </a:rPr>
              <a:t> act on the same </a:t>
            </a:r>
            <a:r>
              <a:rPr lang="en-US" sz="2400" dirty="0" smtClean="0">
                <a:solidFill>
                  <a:srgbClr val="00B050"/>
                </a:solidFill>
              </a:rPr>
              <a:t>object. </a:t>
            </a:r>
          </a:p>
          <a:p>
            <a:pPr>
              <a:spcBef>
                <a:spcPct val="50000"/>
              </a:spcBef>
            </a:pPr>
            <a:r>
              <a:rPr lang="en-US" sz="2400" dirty="0" smtClean="0"/>
              <a:t>So you </a:t>
            </a:r>
            <a:r>
              <a:rPr lang="en-US" sz="2400" i="1" dirty="0" smtClean="0"/>
              <a:t>can’t </a:t>
            </a:r>
            <a:r>
              <a:rPr lang="en-US" sz="2400" dirty="0" smtClean="0"/>
              <a:t>use their equal-but-opposite nature to conclude something is in equilibrium: </a:t>
            </a:r>
            <a:r>
              <a:rPr lang="en-US" sz="2400" dirty="0" smtClean="0"/>
              <a:t>when we say</a:t>
            </a:r>
            <a:r>
              <a:rPr lang="en-US" sz="2400" dirty="0" smtClean="0"/>
              <a:t> </a:t>
            </a:r>
            <a:r>
              <a:rPr lang="en-US" sz="2400" dirty="0" err="1" smtClean="0"/>
              <a:t>Fnet</a:t>
            </a:r>
            <a:r>
              <a:rPr lang="en-US" sz="2400" dirty="0" smtClean="0"/>
              <a:t>=0 we’re talking about forces </a:t>
            </a:r>
            <a:r>
              <a:rPr lang="en-US" sz="2400" dirty="0" smtClean="0"/>
              <a:t>acting on the </a:t>
            </a:r>
            <a:r>
              <a:rPr lang="en-US" sz="2400" i="1" dirty="0" smtClean="0"/>
              <a:t>same</a:t>
            </a:r>
            <a:r>
              <a:rPr lang="en-US" sz="2400" dirty="0" smtClean="0"/>
              <a:t> object</a:t>
            </a:r>
            <a:r>
              <a:rPr lang="en-US" sz="2400" dirty="0" smtClean="0">
                <a:solidFill>
                  <a:srgbClr val="00B050"/>
                </a:solidFill>
              </a:rPr>
              <a:t>. </a:t>
            </a:r>
            <a:endParaRPr lang="en-US" sz="2400" dirty="0">
              <a:solidFill>
                <a:srgbClr val="00B050"/>
              </a:solidFill>
            </a:endParaRPr>
          </a:p>
          <a:p>
            <a:pPr>
              <a:spcBef>
                <a:spcPct val="50000"/>
              </a:spcBef>
            </a:pPr>
            <a:endParaRPr lang="en-US" sz="2400" dirty="0">
              <a:solidFill>
                <a:srgbClr val="00B05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530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530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53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2" grpId="0"/>
      <p:bldP spid="55303" grpId="0"/>
      <p:bldP spid="5530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4" descr="05-07Figure_FIG"/>
          <p:cNvPicPr>
            <a:picLocks noGrp="1" noChangeAspect="1" noChangeArrowheads="1"/>
          </p:cNvPicPr>
          <p:nvPr>
            <p:ph sz="half" idx="1"/>
          </p:nvPr>
        </p:nvPicPr>
        <p:blipFill>
          <a:blip r:embed="rId3"/>
          <a:srcRect/>
          <a:stretch>
            <a:fillRect/>
          </a:stretch>
        </p:blipFill>
        <p:spPr>
          <a:xfrm>
            <a:off x="0" y="771525"/>
            <a:ext cx="5241925" cy="6086475"/>
          </a:xfrm>
          <a:noFill/>
        </p:spPr>
      </p:pic>
      <p:sp>
        <p:nvSpPr>
          <p:cNvPr id="6147" name="Text Box 6"/>
          <p:cNvSpPr txBox="1">
            <a:spLocks noChangeArrowheads="1"/>
          </p:cNvSpPr>
          <p:nvPr/>
        </p:nvSpPr>
        <p:spPr bwMode="auto">
          <a:xfrm>
            <a:off x="381000" y="228600"/>
            <a:ext cx="6858000" cy="457200"/>
          </a:xfrm>
          <a:prstGeom prst="rect">
            <a:avLst/>
          </a:prstGeom>
          <a:noFill/>
          <a:ln w="9525">
            <a:noFill/>
            <a:miter lim="800000"/>
            <a:headEnd/>
            <a:tailEnd/>
          </a:ln>
        </p:spPr>
        <p:txBody>
          <a:bodyPr>
            <a:spAutoFit/>
          </a:bodyPr>
          <a:lstStyle/>
          <a:p>
            <a:pPr>
              <a:spcBef>
                <a:spcPct val="50000"/>
              </a:spcBef>
            </a:pPr>
            <a:r>
              <a:rPr lang="en-US" sz="2400" u="sng"/>
              <a:t>Examples of action-reaction force pairs</a:t>
            </a:r>
          </a:p>
        </p:txBody>
      </p:sp>
      <p:grpSp>
        <p:nvGrpSpPr>
          <p:cNvPr id="2" name="Group 11"/>
          <p:cNvGrpSpPr>
            <a:grpSpLocks/>
          </p:cNvGrpSpPr>
          <p:nvPr/>
        </p:nvGrpSpPr>
        <p:grpSpPr bwMode="auto">
          <a:xfrm>
            <a:off x="4572000" y="838200"/>
            <a:ext cx="4572000" cy="3046413"/>
            <a:chOff x="2640" y="768"/>
            <a:chExt cx="2640" cy="1919"/>
          </a:xfrm>
        </p:grpSpPr>
        <p:sp>
          <p:nvSpPr>
            <p:cNvPr id="6152" name="Text Box 7"/>
            <p:cNvSpPr txBox="1">
              <a:spLocks noChangeArrowheads="1"/>
            </p:cNvSpPr>
            <p:nvPr/>
          </p:nvSpPr>
          <p:spPr bwMode="auto">
            <a:xfrm>
              <a:off x="3408" y="768"/>
              <a:ext cx="1872" cy="1919"/>
            </a:xfrm>
            <a:prstGeom prst="rect">
              <a:avLst/>
            </a:prstGeom>
            <a:noFill/>
            <a:ln w="9525">
              <a:noFill/>
              <a:miter lim="800000"/>
              <a:headEnd/>
              <a:tailEnd/>
            </a:ln>
          </p:spPr>
          <p:txBody>
            <a:bodyPr>
              <a:spAutoFit/>
            </a:bodyPr>
            <a:lstStyle/>
            <a:p>
              <a:pPr>
                <a:spcBef>
                  <a:spcPct val="50000"/>
                </a:spcBef>
              </a:pPr>
              <a:r>
                <a:rPr lang="en-US" sz="2400" dirty="0"/>
                <a:t>In fact it is the road’s push that makes the car go forward. Same when we walk – push back on floor, floor pushes us forward. (These forces are frictional).</a:t>
              </a:r>
            </a:p>
          </p:txBody>
        </p:sp>
        <p:sp>
          <p:nvSpPr>
            <p:cNvPr id="6153" name="Line 8"/>
            <p:cNvSpPr>
              <a:spLocks noChangeShapeType="1"/>
            </p:cNvSpPr>
            <p:nvPr/>
          </p:nvSpPr>
          <p:spPr bwMode="auto">
            <a:xfrm flipH="1">
              <a:off x="2640" y="864"/>
              <a:ext cx="768" cy="48"/>
            </a:xfrm>
            <a:prstGeom prst="line">
              <a:avLst/>
            </a:prstGeom>
            <a:noFill/>
            <a:ln w="9525">
              <a:solidFill>
                <a:schemeClr val="tx1"/>
              </a:solidFill>
              <a:round/>
              <a:headEnd/>
              <a:tailEnd type="triangle" w="med" len="med"/>
            </a:ln>
          </p:spPr>
          <p:txBody>
            <a:bodyPr/>
            <a:lstStyle/>
            <a:p>
              <a:endParaRPr lang="en-US"/>
            </a:p>
          </p:txBody>
        </p:sp>
      </p:grpSp>
      <p:sp>
        <p:nvSpPr>
          <p:cNvPr id="21513" name="Text Box 9"/>
          <p:cNvSpPr txBox="1">
            <a:spLocks noChangeArrowheads="1"/>
          </p:cNvSpPr>
          <p:nvPr/>
        </p:nvSpPr>
        <p:spPr bwMode="auto">
          <a:xfrm>
            <a:off x="5468938" y="4038600"/>
            <a:ext cx="3675062" cy="1200150"/>
          </a:xfrm>
          <a:prstGeom prst="rect">
            <a:avLst/>
          </a:prstGeom>
          <a:noFill/>
          <a:ln w="9525">
            <a:noFill/>
            <a:miter lim="800000"/>
            <a:headEnd/>
            <a:tailEnd/>
          </a:ln>
        </p:spPr>
        <p:txBody>
          <a:bodyPr>
            <a:spAutoFit/>
          </a:bodyPr>
          <a:lstStyle/>
          <a:p>
            <a:pPr>
              <a:spcBef>
                <a:spcPct val="50000"/>
              </a:spcBef>
            </a:pPr>
            <a:r>
              <a:rPr lang="en-US" sz="2400" b="1" dirty="0">
                <a:solidFill>
                  <a:srgbClr val="0070C0"/>
                </a:solidFill>
              </a:rPr>
              <a:t>Demo</a:t>
            </a:r>
            <a:r>
              <a:rPr lang="en-US" sz="2400" dirty="0">
                <a:solidFill>
                  <a:srgbClr val="0070C0"/>
                </a:solidFill>
              </a:rPr>
              <a:t>:</a:t>
            </a:r>
            <a:r>
              <a:rPr lang="en-US" sz="2400" dirty="0"/>
              <a:t> blow up a balloon and release it. Same principle as rocket </a:t>
            </a:r>
          </a:p>
        </p:txBody>
      </p:sp>
      <p:pic>
        <p:nvPicPr>
          <p:cNvPr id="21517" name="Picture 13" descr="05-17Figure_FIG"/>
          <p:cNvPicPr>
            <a:picLocks noGrp="1" noChangeAspect="1" noChangeArrowheads="1"/>
          </p:cNvPicPr>
          <p:nvPr>
            <p:ph sz="half" idx="2"/>
          </p:nvPr>
        </p:nvPicPr>
        <p:blipFill>
          <a:blip r:embed="rId4"/>
          <a:srcRect/>
          <a:stretch>
            <a:fillRect/>
          </a:stretch>
        </p:blipFill>
        <p:spPr>
          <a:xfrm>
            <a:off x="7543800" y="5181600"/>
            <a:ext cx="955675" cy="1295400"/>
          </a:xfrm>
          <a:noFill/>
        </p:spPr>
      </p:pic>
      <p:sp>
        <p:nvSpPr>
          <p:cNvPr id="21521" name="Line 17"/>
          <p:cNvSpPr>
            <a:spLocks noChangeShapeType="1"/>
          </p:cNvSpPr>
          <p:nvPr/>
        </p:nvSpPr>
        <p:spPr bwMode="auto">
          <a:xfrm flipH="1" flipV="1">
            <a:off x="4876800" y="3352800"/>
            <a:ext cx="838200" cy="60960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52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151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15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3" grpId="0"/>
      <p:bldP spid="2152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28600"/>
            <a:ext cx="8229600" cy="1143000"/>
          </a:xfrm>
        </p:spPr>
        <p:txBody>
          <a:bodyPr/>
          <a:lstStyle/>
          <a:p>
            <a:pPr eaLnBrk="1" hangingPunct="1"/>
            <a:r>
              <a:rPr lang="en-US" sz="3200" u="sng" smtClean="0"/>
              <a:t>Clicker Question</a:t>
            </a:r>
          </a:p>
        </p:txBody>
      </p:sp>
      <p:sp>
        <p:nvSpPr>
          <p:cNvPr id="7171" name="Rectangle 3"/>
          <p:cNvSpPr>
            <a:spLocks noGrp="1" noChangeArrowheads="1"/>
          </p:cNvSpPr>
          <p:nvPr>
            <p:ph type="body" idx="1"/>
          </p:nvPr>
        </p:nvSpPr>
        <p:spPr>
          <a:xfrm>
            <a:off x="381000" y="1219200"/>
            <a:ext cx="8229600" cy="4525963"/>
          </a:xfrm>
        </p:spPr>
        <p:txBody>
          <a:bodyPr/>
          <a:lstStyle/>
          <a:p>
            <a:pPr eaLnBrk="1" hangingPunct="1">
              <a:buFontTx/>
              <a:buNone/>
            </a:pPr>
            <a:r>
              <a:rPr lang="en-US" sz="2400" dirty="0" smtClean="0"/>
              <a:t>What is the reaction force to a bat striking a ball?</a:t>
            </a:r>
          </a:p>
        </p:txBody>
      </p:sp>
      <p:sp>
        <p:nvSpPr>
          <p:cNvPr id="7172" name="Text Box 4"/>
          <p:cNvSpPr txBox="1">
            <a:spLocks noChangeArrowheads="1"/>
          </p:cNvSpPr>
          <p:nvPr/>
        </p:nvSpPr>
        <p:spPr bwMode="auto">
          <a:xfrm>
            <a:off x="685800" y="1752600"/>
            <a:ext cx="8001000" cy="3013075"/>
          </a:xfrm>
          <a:prstGeom prst="rect">
            <a:avLst/>
          </a:prstGeom>
          <a:noFill/>
          <a:ln w="9525">
            <a:noFill/>
            <a:miter lim="800000"/>
            <a:headEnd/>
            <a:tailEnd/>
          </a:ln>
        </p:spPr>
        <p:txBody>
          <a:bodyPr>
            <a:spAutoFit/>
          </a:bodyPr>
          <a:lstStyle/>
          <a:p>
            <a:pPr>
              <a:spcBef>
                <a:spcPct val="50000"/>
              </a:spcBef>
            </a:pPr>
            <a:r>
              <a:rPr lang="en-US" dirty="0"/>
              <a:t> </a:t>
            </a:r>
            <a:r>
              <a:rPr lang="en-US" sz="2400" dirty="0"/>
              <a:t>A)</a:t>
            </a:r>
            <a:r>
              <a:rPr lang="en-US" sz="2400" dirty="0">
                <a:solidFill>
                  <a:srgbClr val="800080"/>
                </a:solidFill>
              </a:rPr>
              <a:t> </a:t>
            </a:r>
            <a:r>
              <a:rPr lang="en-US" sz="2400" dirty="0"/>
              <a:t>the ball’s hit on the bat</a:t>
            </a:r>
          </a:p>
          <a:p>
            <a:pPr>
              <a:spcBef>
                <a:spcPct val="50000"/>
              </a:spcBef>
            </a:pPr>
            <a:r>
              <a:rPr lang="en-US" sz="2400" dirty="0"/>
              <a:t>B) the muscular effort in the player’s arm</a:t>
            </a:r>
          </a:p>
          <a:p>
            <a:pPr>
              <a:spcBef>
                <a:spcPct val="50000"/>
              </a:spcBef>
            </a:pPr>
            <a:r>
              <a:rPr lang="en-US" sz="2400" dirty="0"/>
              <a:t>C) the friction force between the ground and the player’s feet </a:t>
            </a:r>
          </a:p>
          <a:p>
            <a:pPr>
              <a:spcBef>
                <a:spcPct val="50000"/>
              </a:spcBef>
            </a:pPr>
            <a:r>
              <a:rPr lang="en-US" sz="2400" dirty="0"/>
              <a:t>D) gravity </a:t>
            </a:r>
          </a:p>
          <a:p>
            <a:pPr>
              <a:spcBef>
                <a:spcPct val="50000"/>
              </a:spcBef>
            </a:pPr>
            <a:r>
              <a:rPr lang="en-US" sz="2400" dirty="0"/>
              <a:t>E) None of these</a:t>
            </a:r>
          </a:p>
        </p:txBody>
      </p:sp>
      <p:sp>
        <p:nvSpPr>
          <p:cNvPr id="20487" name="Text Box 7"/>
          <p:cNvSpPr txBox="1">
            <a:spLocks noChangeArrowheads="1"/>
          </p:cNvSpPr>
          <p:nvPr/>
        </p:nvSpPr>
        <p:spPr bwMode="auto">
          <a:xfrm>
            <a:off x="381000" y="5181600"/>
            <a:ext cx="8458200" cy="1370013"/>
          </a:xfrm>
          <a:prstGeom prst="rect">
            <a:avLst/>
          </a:prstGeom>
          <a:noFill/>
          <a:ln w="9525">
            <a:noFill/>
            <a:miter lim="800000"/>
            <a:headEnd/>
            <a:tailEnd/>
          </a:ln>
        </p:spPr>
        <p:txBody>
          <a:bodyPr>
            <a:spAutoFit/>
          </a:bodyPr>
          <a:lstStyle/>
          <a:p>
            <a:pPr>
              <a:spcBef>
                <a:spcPct val="50000"/>
              </a:spcBef>
            </a:pPr>
            <a:r>
              <a:rPr lang="en-US" sz="2400" dirty="0">
                <a:solidFill>
                  <a:srgbClr val="800080"/>
                </a:solidFill>
              </a:rPr>
              <a:t>Answer: A</a:t>
            </a:r>
          </a:p>
          <a:p>
            <a:pPr>
              <a:spcBef>
                <a:spcPct val="50000"/>
              </a:spcBef>
            </a:pPr>
            <a:r>
              <a:rPr lang="en-US" sz="2400" dirty="0">
                <a:solidFill>
                  <a:srgbClr val="800080"/>
                </a:solidFill>
              </a:rPr>
              <a:t>Note that we could call either the action and the other the reaction – it doesn’t matter which one is which.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81000" y="152400"/>
            <a:ext cx="8229600" cy="1143000"/>
          </a:xfrm>
        </p:spPr>
        <p:txBody>
          <a:bodyPr/>
          <a:lstStyle/>
          <a:p>
            <a:pPr eaLnBrk="1" hangingPunct="1"/>
            <a:r>
              <a:rPr lang="en-US" sz="3200" smtClean="0"/>
              <a:t>Another Question</a:t>
            </a:r>
          </a:p>
        </p:txBody>
      </p:sp>
      <p:sp>
        <p:nvSpPr>
          <p:cNvPr id="61445" name="Text Box 5"/>
          <p:cNvSpPr txBox="1">
            <a:spLocks noChangeArrowheads="1"/>
          </p:cNvSpPr>
          <p:nvPr/>
        </p:nvSpPr>
        <p:spPr bwMode="auto">
          <a:xfrm>
            <a:off x="0" y="1143000"/>
            <a:ext cx="8763000" cy="457200"/>
          </a:xfrm>
          <a:prstGeom prst="rect">
            <a:avLst/>
          </a:prstGeom>
          <a:noFill/>
          <a:ln w="9525">
            <a:noFill/>
            <a:miter lim="800000"/>
            <a:headEnd/>
            <a:tailEnd/>
          </a:ln>
        </p:spPr>
        <p:txBody>
          <a:bodyPr>
            <a:spAutoFit/>
          </a:bodyPr>
          <a:lstStyle/>
          <a:p>
            <a:pPr>
              <a:spcBef>
                <a:spcPct val="50000"/>
              </a:spcBef>
            </a:pPr>
            <a:r>
              <a:rPr lang="en-US" sz="2400" dirty="0"/>
              <a:t>What are the action-reaction pairs once the ball is in the air?</a:t>
            </a:r>
          </a:p>
        </p:txBody>
      </p:sp>
      <p:sp>
        <p:nvSpPr>
          <p:cNvPr id="61446" name="Text Box 6"/>
          <p:cNvSpPr txBox="1">
            <a:spLocks noChangeArrowheads="1"/>
          </p:cNvSpPr>
          <p:nvPr/>
        </p:nvSpPr>
        <p:spPr bwMode="auto">
          <a:xfrm>
            <a:off x="228600" y="1601788"/>
            <a:ext cx="8534400" cy="4800600"/>
          </a:xfrm>
          <a:prstGeom prst="rect">
            <a:avLst/>
          </a:prstGeom>
          <a:noFill/>
          <a:ln w="9525">
            <a:noFill/>
            <a:miter lim="800000"/>
            <a:headEnd/>
            <a:tailEnd/>
          </a:ln>
        </p:spPr>
        <p:txBody>
          <a:bodyPr>
            <a:spAutoFit/>
          </a:bodyPr>
          <a:lstStyle/>
          <a:p>
            <a:pPr marL="371475" indent="-371475">
              <a:spcBef>
                <a:spcPct val="50000"/>
              </a:spcBef>
            </a:pPr>
            <a:r>
              <a:rPr lang="en-US" sz="2400" dirty="0">
                <a:solidFill>
                  <a:srgbClr val="800080"/>
                </a:solidFill>
              </a:rPr>
              <a:t>First note there are two interactions: </a:t>
            </a:r>
          </a:p>
          <a:p>
            <a:pPr marL="371475" indent="-371475">
              <a:spcBef>
                <a:spcPct val="50000"/>
              </a:spcBef>
            </a:pPr>
            <a:r>
              <a:rPr lang="en-US" sz="2400" dirty="0">
                <a:solidFill>
                  <a:srgbClr val="800080"/>
                </a:solidFill>
              </a:rPr>
              <a:t>(</a:t>
            </a:r>
            <a:r>
              <a:rPr lang="en-US" sz="2400" dirty="0" err="1">
                <a:solidFill>
                  <a:srgbClr val="800080"/>
                </a:solidFill>
              </a:rPr>
              <a:t>i</a:t>
            </a:r>
            <a:r>
              <a:rPr lang="en-US" sz="2400" dirty="0">
                <a:solidFill>
                  <a:srgbClr val="800080"/>
                </a:solidFill>
              </a:rPr>
              <a:t>) one with the earth’s gravity and </a:t>
            </a:r>
          </a:p>
          <a:p>
            <a:pPr marL="371475" indent="-371475">
              <a:spcBef>
                <a:spcPct val="50000"/>
              </a:spcBef>
            </a:pPr>
            <a:r>
              <a:rPr lang="en-US" sz="2400" dirty="0">
                <a:solidFill>
                  <a:srgbClr val="800080"/>
                </a:solidFill>
              </a:rPr>
              <a:t>(ii) the other with the air. </a:t>
            </a:r>
          </a:p>
          <a:p>
            <a:pPr marL="371475" indent="-371475">
              <a:spcBef>
                <a:spcPct val="50000"/>
              </a:spcBef>
            </a:pPr>
            <a:endParaRPr lang="en-US" sz="2400" dirty="0">
              <a:solidFill>
                <a:srgbClr val="800080"/>
              </a:solidFill>
            </a:endParaRPr>
          </a:p>
          <a:p>
            <a:pPr marL="371475" indent="-371475">
              <a:spcBef>
                <a:spcPct val="50000"/>
              </a:spcBef>
              <a:buFontTx/>
              <a:buAutoNum type="romanLcParenBoth"/>
            </a:pPr>
            <a:r>
              <a:rPr lang="en-US" sz="2400" dirty="0">
                <a:solidFill>
                  <a:srgbClr val="800080"/>
                </a:solidFill>
              </a:rPr>
              <a:t>Action (or reaction): Earth pulls down on ball (weight)</a:t>
            </a:r>
          </a:p>
          <a:p>
            <a:pPr marL="371475" indent="-371475">
              <a:spcBef>
                <a:spcPct val="50000"/>
              </a:spcBef>
            </a:pPr>
            <a:r>
              <a:rPr lang="en-US" sz="2400" dirty="0">
                <a:solidFill>
                  <a:srgbClr val="800080"/>
                </a:solidFill>
              </a:rPr>
              <a:t>	Reaction (or action): Ball pulls up on Earth. </a:t>
            </a:r>
          </a:p>
          <a:p>
            <a:pPr marL="371475" indent="-371475">
              <a:spcBef>
                <a:spcPct val="50000"/>
              </a:spcBef>
            </a:pPr>
            <a:r>
              <a:rPr lang="en-US" sz="2000" dirty="0">
                <a:solidFill>
                  <a:srgbClr val="002060"/>
                </a:solidFill>
              </a:rPr>
              <a:t>				</a:t>
            </a:r>
          </a:p>
          <a:p>
            <a:pPr marL="371475" indent="-371475">
              <a:spcBef>
                <a:spcPct val="50000"/>
              </a:spcBef>
            </a:pPr>
            <a:r>
              <a:rPr lang="en-US" sz="2400" dirty="0">
                <a:solidFill>
                  <a:srgbClr val="800080"/>
                </a:solidFill>
              </a:rPr>
              <a:t>(ii) Action: Air pushes ball backwards (air resistance)</a:t>
            </a:r>
          </a:p>
          <a:p>
            <a:pPr marL="371475" indent="-371475">
              <a:spcBef>
                <a:spcPct val="50000"/>
              </a:spcBef>
            </a:pPr>
            <a:r>
              <a:rPr lang="en-US" sz="2400" dirty="0">
                <a:solidFill>
                  <a:srgbClr val="800080"/>
                </a:solidFill>
              </a:rPr>
              <a:t>	Reaction: Ball pushes air forwards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4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1446">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1446">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144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1446">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1446">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1446">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1446">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144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Box 1"/>
          <p:cNvSpPr txBox="1">
            <a:spLocks noChangeArrowheads="1"/>
          </p:cNvSpPr>
          <p:nvPr/>
        </p:nvSpPr>
        <p:spPr bwMode="auto">
          <a:xfrm>
            <a:off x="1295400" y="533400"/>
            <a:ext cx="6019800" cy="523875"/>
          </a:xfrm>
          <a:prstGeom prst="rect">
            <a:avLst/>
          </a:prstGeom>
          <a:noFill/>
          <a:ln w="9525">
            <a:noFill/>
            <a:miter lim="800000"/>
            <a:headEnd/>
            <a:tailEnd/>
          </a:ln>
        </p:spPr>
        <p:txBody>
          <a:bodyPr>
            <a:spAutoFit/>
          </a:bodyPr>
          <a:lstStyle/>
          <a:p>
            <a:pPr algn="ctr"/>
            <a:r>
              <a:rPr lang="en-US" sz="2800" b="1" u="sng"/>
              <a:t>Clicker Question</a:t>
            </a:r>
          </a:p>
        </p:txBody>
      </p:sp>
      <p:sp>
        <p:nvSpPr>
          <p:cNvPr id="3" name="TextBox 2"/>
          <p:cNvSpPr txBox="1"/>
          <p:nvPr/>
        </p:nvSpPr>
        <p:spPr>
          <a:xfrm>
            <a:off x="304800" y="1219200"/>
            <a:ext cx="8229600" cy="3416300"/>
          </a:xfrm>
          <a:prstGeom prst="rect">
            <a:avLst/>
          </a:prstGeom>
          <a:noFill/>
        </p:spPr>
        <p:txBody>
          <a:bodyPr>
            <a:spAutoFit/>
          </a:bodyPr>
          <a:lstStyle/>
          <a:p>
            <a:pPr>
              <a:defRPr/>
            </a:pPr>
            <a:r>
              <a:rPr lang="en-US" sz="2400" dirty="0"/>
              <a:t>We just said that for a ball in the air, an action-reaction pair is Earth’s gravity acting on the ball, and the ball pulling the Earth up. Which force is bigger?</a:t>
            </a:r>
          </a:p>
          <a:p>
            <a:pPr>
              <a:defRPr/>
            </a:pPr>
            <a:endParaRPr lang="en-US" sz="2400" dirty="0"/>
          </a:p>
          <a:p>
            <a:pPr marL="457200" indent="-457200">
              <a:buFontTx/>
              <a:buAutoNum type="alphaUcParenR"/>
              <a:defRPr/>
            </a:pPr>
            <a:r>
              <a:rPr lang="en-US" sz="2400" dirty="0"/>
              <a:t>The Earth’s gravity acting on the ball</a:t>
            </a:r>
          </a:p>
          <a:p>
            <a:pPr marL="457200" indent="-457200">
              <a:buFontTx/>
              <a:buAutoNum type="alphaUcParenR"/>
              <a:defRPr/>
            </a:pPr>
            <a:endParaRPr lang="en-US" sz="2400" dirty="0"/>
          </a:p>
          <a:p>
            <a:pPr marL="457200" indent="-457200">
              <a:buFontTx/>
              <a:buAutoNum type="alphaUcParenR"/>
              <a:defRPr/>
            </a:pPr>
            <a:r>
              <a:rPr lang="en-US" sz="2400" dirty="0"/>
              <a:t>The Ball pulling the Earth up</a:t>
            </a:r>
          </a:p>
          <a:p>
            <a:pPr marL="457200" indent="-457200">
              <a:buFontTx/>
              <a:buAutoNum type="alphaUcParenR"/>
              <a:defRPr/>
            </a:pPr>
            <a:endParaRPr lang="en-US" sz="2400" dirty="0"/>
          </a:p>
          <a:p>
            <a:pPr marL="457200" indent="-457200">
              <a:buFontTx/>
              <a:buAutoNum type="alphaUcParenR"/>
              <a:defRPr/>
            </a:pPr>
            <a:r>
              <a:rPr lang="en-US" sz="2400" dirty="0"/>
              <a:t>They have the same strength</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Box 1"/>
          <p:cNvSpPr txBox="1">
            <a:spLocks noChangeArrowheads="1"/>
          </p:cNvSpPr>
          <p:nvPr/>
        </p:nvSpPr>
        <p:spPr bwMode="auto">
          <a:xfrm>
            <a:off x="1295400" y="236538"/>
            <a:ext cx="6019800" cy="523875"/>
          </a:xfrm>
          <a:prstGeom prst="rect">
            <a:avLst/>
          </a:prstGeom>
          <a:noFill/>
          <a:ln w="9525">
            <a:noFill/>
            <a:miter lim="800000"/>
            <a:headEnd/>
            <a:tailEnd/>
          </a:ln>
        </p:spPr>
        <p:txBody>
          <a:bodyPr>
            <a:spAutoFit/>
          </a:bodyPr>
          <a:lstStyle/>
          <a:p>
            <a:pPr algn="ctr"/>
            <a:r>
              <a:rPr lang="en-US" sz="2800" b="1" u="sng" dirty="0"/>
              <a:t>Clicker Question</a:t>
            </a:r>
          </a:p>
        </p:txBody>
      </p:sp>
      <p:sp>
        <p:nvSpPr>
          <p:cNvPr id="3" name="TextBox 2"/>
          <p:cNvSpPr txBox="1"/>
          <p:nvPr/>
        </p:nvSpPr>
        <p:spPr>
          <a:xfrm>
            <a:off x="271849" y="838200"/>
            <a:ext cx="8229600" cy="3416300"/>
          </a:xfrm>
          <a:prstGeom prst="rect">
            <a:avLst/>
          </a:prstGeom>
          <a:noFill/>
        </p:spPr>
        <p:txBody>
          <a:bodyPr>
            <a:spAutoFit/>
          </a:bodyPr>
          <a:lstStyle/>
          <a:p>
            <a:pPr>
              <a:defRPr/>
            </a:pPr>
            <a:r>
              <a:rPr lang="en-US" sz="2400" dirty="0"/>
              <a:t>We just said that for a ball in the air, an action-reaction pair is Earth’s gravity acting on the ball, and the ball pulling the Earth up. Which force is bigger?</a:t>
            </a:r>
          </a:p>
          <a:p>
            <a:pPr>
              <a:defRPr/>
            </a:pPr>
            <a:endParaRPr lang="en-US" sz="2400" dirty="0"/>
          </a:p>
          <a:p>
            <a:pPr marL="457200" indent="-457200">
              <a:buFontTx/>
              <a:buAutoNum type="alphaUcParenR"/>
              <a:defRPr/>
            </a:pPr>
            <a:r>
              <a:rPr lang="en-US" sz="2400" dirty="0"/>
              <a:t>The Earth’s gravity acting on the ball</a:t>
            </a:r>
          </a:p>
          <a:p>
            <a:pPr marL="457200" indent="-457200">
              <a:buFontTx/>
              <a:buAutoNum type="alphaUcParenR"/>
              <a:defRPr/>
            </a:pPr>
            <a:endParaRPr lang="en-US" sz="2400" dirty="0"/>
          </a:p>
          <a:p>
            <a:pPr marL="457200" indent="-457200">
              <a:buFontTx/>
              <a:buAutoNum type="alphaUcParenR"/>
              <a:defRPr/>
            </a:pPr>
            <a:r>
              <a:rPr lang="en-US" sz="2400" dirty="0"/>
              <a:t>The Ball pulling the Earth up</a:t>
            </a:r>
          </a:p>
          <a:p>
            <a:pPr marL="457200" indent="-457200">
              <a:buFontTx/>
              <a:buAutoNum type="alphaUcParenR"/>
              <a:defRPr/>
            </a:pPr>
            <a:endParaRPr lang="en-US" sz="2400" dirty="0"/>
          </a:p>
          <a:p>
            <a:pPr marL="457200" indent="-457200">
              <a:buFontTx/>
              <a:buAutoNum type="alphaUcParenR"/>
              <a:defRPr/>
            </a:pPr>
            <a:r>
              <a:rPr lang="en-US" sz="2400" dirty="0"/>
              <a:t>They have the same strength</a:t>
            </a:r>
          </a:p>
        </p:txBody>
      </p:sp>
      <p:sp>
        <p:nvSpPr>
          <p:cNvPr id="4" name="Oval 3"/>
          <p:cNvSpPr/>
          <p:nvPr/>
        </p:nvSpPr>
        <p:spPr>
          <a:xfrm>
            <a:off x="195649" y="3581400"/>
            <a:ext cx="4876800" cy="762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245" name="TextBox 4"/>
          <p:cNvSpPr txBox="1">
            <a:spLocks noChangeArrowheads="1"/>
          </p:cNvSpPr>
          <p:nvPr/>
        </p:nvSpPr>
        <p:spPr bwMode="auto">
          <a:xfrm>
            <a:off x="729049" y="4343400"/>
            <a:ext cx="8382000" cy="2308225"/>
          </a:xfrm>
          <a:prstGeom prst="rect">
            <a:avLst/>
          </a:prstGeom>
          <a:noFill/>
          <a:ln w="9525">
            <a:noFill/>
            <a:miter lim="800000"/>
            <a:headEnd/>
            <a:tailEnd/>
          </a:ln>
        </p:spPr>
        <p:txBody>
          <a:bodyPr>
            <a:spAutoFit/>
          </a:bodyPr>
          <a:lstStyle/>
          <a:p>
            <a:r>
              <a:rPr lang="en-US" sz="2400">
                <a:solidFill>
                  <a:srgbClr val="002060"/>
                </a:solidFill>
              </a:rPr>
              <a:t>Action and reaction pairs are always equal and opposite in direction. Again, remember to distinguish the force from the </a:t>
            </a:r>
            <a:r>
              <a:rPr lang="en-US" sz="2400" i="1">
                <a:solidFill>
                  <a:srgbClr val="002060"/>
                </a:solidFill>
              </a:rPr>
              <a:t>effect</a:t>
            </a:r>
            <a:r>
              <a:rPr lang="en-US" sz="2400">
                <a:solidFill>
                  <a:srgbClr val="002060"/>
                </a:solidFill>
              </a:rPr>
              <a:t> of the force – the Earth’s acceleration under the interaction with the ball is much smaller than that of the ball, because Earth’s mass is much larger and a = F/m.</a:t>
            </a:r>
          </a:p>
          <a:p>
            <a:r>
              <a:rPr lang="en-US" sz="2400" i="1">
                <a:solidFill>
                  <a:srgbClr val="002060"/>
                </a:solidFill>
              </a:rPr>
              <a:t>(More shortly…)</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1477</TotalTime>
  <Words>2392</Words>
  <Application>Microsoft Office PowerPoint</Application>
  <PresentationFormat>On-screen Show (4:3)</PresentationFormat>
  <Paragraphs>195</Paragraphs>
  <Slides>23</Slides>
  <Notes>23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Times New Roman</vt:lpstr>
      <vt:lpstr>Default Design</vt:lpstr>
      <vt:lpstr>   </vt:lpstr>
      <vt:lpstr>   </vt:lpstr>
      <vt:lpstr>PowerPoint Presentation</vt:lpstr>
      <vt:lpstr>PowerPoint Presentation</vt:lpstr>
      <vt:lpstr>PowerPoint Presentation</vt:lpstr>
      <vt:lpstr>Clicker Question</vt:lpstr>
      <vt:lpstr>Another Question</vt:lpstr>
      <vt:lpstr>PowerPoint Presentation</vt:lpstr>
      <vt:lpstr>PowerPoint Presentation</vt:lpstr>
      <vt:lpstr>Another Clicker Question </vt:lpstr>
      <vt:lpstr>PowerPoint Presentation</vt:lpstr>
      <vt:lpstr>Questions</vt:lpstr>
      <vt:lpstr>More on action-reaction… </vt:lpstr>
      <vt:lpstr>And more on action-reaction… </vt:lpstr>
      <vt:lpstr>Clicker Question</vt:lpstr>
      <vt:lpstr>Summary of Newton’s Three Laws </vt:lpstr>
      <vt:lpstr>Vectors</vt:lpstr>
      <vt:lpstr>PowerPoint Presentation</vt:lpstr>
      <vt:lpstr>Example</vt:lpstr>
      <vt:lpstr>Clicker Question</vt:lpstr>
      <vt:lpstr>PowerPoint Presentation</vt:lpstr>
      <vt:lpstr>PowerPoint Presentation</vt:lpstr>
      <vt:lpstr>PowerPoint Presentation</vt:lpstr>
    </vt:vector>
  </TitlesOfParts>
  <Company>HC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Reminders: * 1st HW due Sep 16  * 1st Midterm moved to Oct 4</dc:title>
  <dc:creator>Neepa</dc:creator>
  <cp:lastModifiedBy>Neepa</cp:lastModifiedBy>
  <cp:revision>329</cp:revision>
  <dcterms:created xsi:type="dcterms:W3CDTF">2005-09-04T18:06:23Z</dcterms:created>
  <dcterms:modified xsi:type="dcterms:W3CDTF">2016-09-06T17:10:52Z</dcterms:modified>
</cp:coreProperties>
</file>