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Droid Sans" panose="020B0604020202020204" charset="0"/>
      <p:regular r:id="rId16"/>
      <p:bold r:id="rId17"/>
    </p:embeddedFont>
    <p:embeddedFont>
      <p:font typeface="Roboto" panose="020B0604020202020204" charset="0"/>
      <p:regular r:id="rId18"/>
      <p:bold r:id="rId19"/>
      <p:italic r:id="rId20"/>
      <p:boldItalic r:id="rId21"/>
    </p:embeddedFont>
    <p:embeddedFont>
      <p:font typeface="Ubuntu" panose="020B0604020202020204" charset="0"/>
      <p:regular r:id="rId22"/>
      <p:bold r:id="rId23"/>
      <p:italic r:id="rId24"/>
      <p:boldItalic r:id="rId25"/>
    </p:embeddedFont>
    <p:embeddedFont>
      <p:font typeface="Open Sans" panose="020B0604020202020204" charset="0"/>
      <p:regular r:id="rId26"/>
      <p:bold r:id="rId27"/>
      <p:italic r:id="rId28"/>
      <p:boldItalic r:id="rId29"/>
    </p:embeddedFont>
    <p:embeddedFont>
      <p:font typeface="Roboto Slab" panose="020B0604020202020204" charset="0"/>
      <p:regular r:id="rId30"/>
      <p:bold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9" d="100"/>
          <a:sy n="129" d="100"/>
        </p:scale>
        <p:origin x="-96" y="-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font" Target="fonts/font1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3877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margo@hunter.cuny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VWR6k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/>
              <a:t>Assessment is Collaborative 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rPr lang="en" sz="2600">
                <a:solidFill>
                  <a:schemeClr val="dk1"/>
                </a:solidFill>
              </a:rPr>
              <a:t>Bringing Information Literacy Into Your Writing Assessments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4660475" y="4211100"/>
            <a:ext cx="4171800" cy="78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2"/>
                </a:solidFill>
              </a:rPr>
              <a:t>Stephanie Margolin 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2"/>
                </a:solidFill>
              </a:rPr>
              <a:t>Assistant Professor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2"/>
                </a:solidFill>
              </a:rPr>
              <a:t>Hunter College Libraries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/>
              <a:t>Seeing student work helps me with my teaching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 sz="2000"/>
              <a:t>What do you do if you </a:t>
            </a:r>
            <a:r>
              <a:rPr lang="en" sz="2000">
                <a:solidFill>
                  <a:srgbClr val="FF00FF"/>
                </a:solidFill>
              </a:rPr>
              <a:t>can’t find what you want</a:t>
            </a:r>
            <a:r>
              <a:rPr lang="en" sz="2000"/>
              <a:t> in your first search?  What are some good strategies for a </a:t>
            </a:r>
            <a:r>
              <a:rPr lang="en" sz="2000">
                <a:solidFill>
                  <a:srgbClr val="FF00FF"/>
                </a:solidFill>
              </a:rPr>
              <a:t>second round</a:t>
            </a:r>
            <a:r>
              <a:rPr lang="en" sz="2000"/>
              <a:t> of searching?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 sz="2000"/>
              <a:t>Do students know what </a:t>
            </a:r>
            <a:r>
              <a:rPr lang="en" sz="2000">
                <a:solidFill>
                  <a:srgbClr val="FF00FF"/>
                </a:solidFill>
              </a:rPr>
              <a:t>authority</a:t>
            </a:r>
            <a:r>
              <a:rPr lang="en" sz="2000"/>
              <a:t> is, or how to discern authority?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 sz="2000"/>
              <a:t>If a student uses a </a:t>
            </a:r>
            <a:r>
              <a:rPr lang="en" sz="2000">
                <a:solidFill>
                  <a:srgbClr val="FF00FF"/>
                </a:solidFill>
              </a:rPr>
              <a:t>scholarly article as a rhetorical model</a:t>
            </a:r>
            <a:r>
              <a:rPr lang="en" sz="2000"/>
              <a:t>, how can we reinforce this when we work with them in the library?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Librarian insights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4582825" y="1288800"/>
            <a:ext cx="3566700" cy="98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2"/>
                </a:solidFill>
                <a:latin typeface="Droid Sans"/>
                <a:ea typeface="Droid Sans"/>
                <a:cs typeface="Droid Sans"/>
                <a:sym typeface="Droid Sans"/>
              </a:rPr>
              <a:t>“I don't emphasis a peer reviewed article anymore but am explaining that they need to understand content of the material.”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688700" y="2759375"/>
            <a:ext cx="4067400" cy="138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lt2"/>
                </a:solidFill>
                <a:latin typeface="Droid Sans"/>
                <a:ea typeface="Droid Sans"/>
                <a:cs typeface="Droid Sans"/>
                <a:sym typeface="Droid Sans"/>
              </a:rPr>
              <a:t>“I now spend more time trying to engage students in the research topic selection process through in-class discussions and by using readings to point out topics that can be further explored.”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260450" y="1570425"/>
            <a:ext cx="3391500" cy="223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8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lt2"/>
                </a:solidFill>
                <a:latin typeface="Droid Sans"/>
                <a:ea typeface="Droid Sans"/>
                <a:cs typeface="Droid Sans"/>
                <a:sym typeface="Droid Sans"/>
              </a:rPr>
              <a:t>“Students either get hung up on finding articles from scholarly, peer-reviewed journals that may be too challenging, or they use articles from less credible sources like blogs.  I now take the time to discuss the information cycle and differences between sources.”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lt2"/>
              </a:solidFill>
              <a:latin typeface="Droid Sans"/>
              <a:ea typeface="Droid Sans"/>
              <a:cs typeface="Droid Sans"/>
              <a:sym typeface="Droid Sans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should we do this together?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203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“ ...research skills can be taught, provided that this teaching is based upon collaboration among all those involved, librarians, professors, writing instructors, and, most importantly, the students themselves.” 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543250" y="4184150"/>
            <a:ext cx="8021400" cy="7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chemeClr val="dk1"/>
                </a:solidFill>
              </a:rPr>
              <a:t>Deyrup and Bloom, eds. Preface. Successful Strategies for Teaching Undergraduate Research. Lanham, MD: Scarecrow Press. 2013. p v.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31725" y="1249700"/>
            <a:ext cx="5577000" cy="298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Contact me: </a:t>
            </a:r>
          </a:p>
          <a:p>
            <a:pPr lvl="0">
              <a:spcBef>
                <a:spcPts val="0"/>
              </a:spcBef>
              <a:buNone/>
            </a:pPr>
            <a:endParaRPr sz="3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Stephanie Margolin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smargo@hunter.cuny.edu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Or visit </a:t>
            </a:r>
            <a:r>
              <a:rPr lang="en" sz="240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Ask A Librarian</a:t>
            </a:r>
            <a:r>
              <a:rPr lang="en" sz="24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 library.hunter.cuny.edu/ask-a-librarian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do we mean by Information Literacy? 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Authority</a:t>
            </a:r>
            <a:r>
              <a:rPr lang="en">
                <a:latin typeface="Ubuntu"/>
                <a:ea typeface="Ubuntu"/>
                <a:cs typeface="Ubuntu"/>
                <a:sym typeface="Ubuntu"/>
              </a:rPr>
              <a:t> Is Constructed and Contextual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                  </a:t>
            </a: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Information Creation</a:t>
            </a:r>
            <a:r>
              <a:rPr lang="en">
                <a:latin typeface="Ubuntu"/>
                <a:ea typeface="Ubuntu"/>
                <a:cs typeface="Ubuntu"/>
                <a:sym typeface="Ubuntu"/>
              </a:rPr>
              <a:t> as a Process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                                   Information Has </a:t>
            </a: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Value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                                                        Research as </a:t>
            </a: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Inquiry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                                                                          Scholarship as </a:t>
            </a: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Conversation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Ubuntu"/>
                <a:ea typeface="Ubuntu"/>
                <a:cs typeface="Ubuntu"/>
                <a:sym typeface="Ubuntu"/>
              </a:rPr>
              <a:t>                                                                                     Searching as </a:t>
            </a:r>
            <a:r>
              <a:rPr lang="en">
                <a:solidFill>
                  <a:srgbClr val="FF00FF"/>
                </a:solidFill>
                <a:latin typeface="Ubuntu"/>
                <a:ea typeface="Ubuntu"/>
                <a:cs typeface="Ubuntu"/>
                <a:sym typeface="Ubuntu"/>
              </a:rPr>
              <a:t>Strategic</a:t>
            </a:r>
            <a:r>
              <a:rPr lang="en">
                <a:latin typeface="Ubuntu"/>
                <a:ea typeface="Ubuntu"/>
                <a:cs typeface="Ubuntu"/>
                <a:sym typeface="Ubuntu"/>
              </a:rPr>
              <a:t> Exploration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351075" y="4847850"/>
            <a:ext cx="8368200" cy="25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dk1"/>
                </a:solidFill>
              </a:rPr>
              <a:t>Association of College &amp; Research Libraries (ACRL) “Framework of Information Literacy.” 2016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2877500" y="4559700"/>
            <a:ext cx="6126000" cy="4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lt2"/>
                </a:solidFill>
              </a:rPr>
              <a:t>By Silvers Family [CC BY-SA 2.0 (http://creativecommons.org/licenses/by-sa/2.0)], via Wikimedia Commons</a:t>
            </a:r>
          </a:p>
        </p:txBody>
      </p:sp>
      <p:pic>
        <p:nvPicPr>
          <p:cNvPr id="78" name="Shape 78"/>
          <p:cNvPicPr preferRelativeResize="0"/>
          <p:nvPr/>
        </p:nvPicPr>
        <p:blipFill rotWithShape="1">
          <a:blip r:embed="rId3">
            <a:alphaModFix/>
          </a:blip>
          <a:srcRect l="26161" t="19323" r="21261" b="28774"/>
          <a:stretch/>
        </p:blipFill>
        <p:spPr>
          <a:xfrm>
            <a:off x="2877499" y="1402150"/>
            <a:ext cx="3605800" cy="266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Remember Groundhog Day?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596475" y="416025"/>
            <a:ext cx="7480500" cy="113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>
                <a:solidFill>
                  <a:schemeClr val="accent6"/>
                </a:solidFill>
              </a:rPr>
              <a:t>Q: What one word sums up how you feel at the moment you receive a course-related research assignment?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3880325" y="1363900"/>
            <a:ext cx="4502400" cy="315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2400">
                <a:solidFill>
                  <a:schemeClr val="lt2"/>
                </a:solidFill>
              </a:rPr>
              <a:t>Answers included</a:t>
            </a:r>
            <a:r>
              <a:rPr lang="en" sz="3000">
                <a:solidFill>
                  <a:schemeClr val="lt2"/>
                </a:solidFill>
              </a:rPr>
              <a:t>: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angst, tired,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dread, fear,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anxious, annoyed,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stressed, disgusted,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intrigued,</a:t>
            </a:r>
            <a:r>
              <a:rPr lang="en" sz="3000">
                <a:solidFill>
                  <a:srgbClr val="FF00FF"/>
                </a:solidFill>
              </a:rPr>
              <a:t>excited</a:t>
            </a:r>
            <a:r>
              <a:rPr lang="en" sz="3000">
                <a:solidFill>
                  <a:schemeClr val="lt2"/>
                </a:solidFill>
              </a:rPr>
              <a:t>, </a:t>
            </a:r>
          </a:p>
          <a:p>
            <a:pPr lvl="0" algn="r">
              <a:spcBef>
                <a:spcPts val="0"/>
              </a:spcBef>
              <a:buNone/>
            </a:pPr>
            <a:r>
              <a:rPr lang="en" sz="3000">
                <a:solidFill>
                  <a:schemeClr val="lt2"/>
                </a:solidFill>
              </a:rPr>
              <a:t>confused, overwhelmed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208025" y="4669275"/>
            <a:ext cx="8586000" cy="47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chemeClr val="dk1"/>
                </a:solidFill>
              </a:rPr>
              <a:t>Head &amp; Eisenberg. “What Today’s College Students Say About Conducting Research in the Digital Age.” Project Information Literacy Progress Report. Feb 2009. p 8.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8612" y="195250"/>
            <a:ext cx="3171825" cy="475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Assessment challenges in one-shot instruction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</a:pPr>
            <a:r>
              <a:rPr lang="en" sz="2400"/>
              <a:t>Formative?  Summative?   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Erroneous measure: library “impact”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We don’t work alone/can’t assess alone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How to see students </a:t>
            </a:r>
            <a:r>
              <a:rPr lang="en" sz="2400" b="1">
                <a:solidFill>
                  <a:srgbClr val="FF00FF"/>
                </a:solidFill>
              </a:rPr>
              <a:t>applying</a:t>
            </a:r>
            <a:r>
              <a:rPr lang="en" sz="2400"/>
              <a:t> what they’ve learned? 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" sz="2400"/>
              <a:t>Bibliographies or final papers are the ideal, but rarely seen by librarians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Rubric categories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(full rubric at </a:t>
            </a:r>
            <a:r>
              <a:rPr lang="en" sz="2400" u="sng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http://bit.ly/1VWR6kf</a:t>
            </a:r>
            <a:r>
              <a:rPr lang="en" sz="2400"/>
              <a:t>)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AutoNum type="alphaUcPeriod"/>
            </a:pPr>
            <a:r>
              <a:rPr lang="en" sz="2400"/>
              <a:t>Response to Assignment </a:t>
            </a:r>
            <a:r>
              <a:rPr lang="en"/>
              <a:t> (clear central focus and thesis)</a:t>
            </a:r>
          </a:p>
          <a:p>
            <a:pPr marL="457200" lvl="0" indent="-381000" rtl="0">
              <a:spcBef>
                <a:spcPts val="0"/>
              </a:spcBef>
              <a:buSzPct val="100000"/>
              <a:buAutoNum type="alphaUcPeriod"/>
            </a:pPr>
            <a:r>
              <a:rPr lang="en" sz="2400"/>
              <a:t>Argumentation</a:t>
            </a:r>
            <a:r>
              <a:rPr lang="en"/>
              <a:t>  (explores focus and displays critical thinking)</a:t>
            </a:r>
          </a:p>
          <a:p>
            <a:pPr marL="457200" lvl="0" indent="-381000" rtl="0">
              <a:spcBef>
                <a:spcPts val="0"/>
              </a:spcBef>
              <a:buSzPct val="100000"/>
              <a:buAutoNum type="alphaUcPeriod"/>
            </a:pPr>
            <a:r>
              <a:rPr lang="en" sz="2400"/>
              <a:t>Organization</a:t>
            </a:r>
            <a:r>
              <a:rPr lang="en"/>
              <a:t>  (introduction, conclusion and logical sequence in between)</a:t>
            </a:r>
          </a:p>
          <a:p>
            <a:pPr marL="457200" lvl="0" indent="-381000" rtl="0">
              <a:spcBef>
                <a:spcPts val="0"/>
              </a:spcBef>
              <a:buSzPct val="100000"/>
              <a:buAutoNum type="alphaUcPeriod"/>
            </a:pPr>
            <a:r>
              <a:rPr lang="en" sz="2400">
                <a:solidFill>
                  <a:srgbClr val="FF00FF"/>
                </a:solidFill>
              </a:rPr>
              <a:t>Critical Use of Sources</a:t>
            </a:r>
            <a:r>
              <a:rPr lang="en" sz="2400"/>
              <a:t> </a:t>
            </a:r>
            <a:r>
              <a:rPr lang="en"/>
              <a:t> </a:t>
            </a:r>
          </a:p>
          <a:p>
            <a:pPr marL="457200" lvl="0" indent="-381000">
              <a:spcBef>
                <a:spcPts val="0"/>
              </a:spcBef>
              <a:buSzPct val="100000"/>
              <a:buAutoNum type="alphaUcPeriod"/>
            </a:pPr>
            <a:r>
              <a:rPr lang="en" sz="2400"/>
              <a:t>Style and Grammar </a:t>
            </a:r>
            <a:r>
              <a:rPr lang="en"/>
              <a:t> (appropriate style, demonstrates knowledge of grammar)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Revisions to rubric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2346350" y="1489825"/>
            <a:ext cx="64098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38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FF00FF"/>
                </a:solidFill>
                <a:latin typeface="Open Sans"/>
                <a:ea typeface="Open Sans"/>
                <a:cs typeface="Open Sans"/>
                <a:sym typeface="Open Sans"/>
              </a:rPr>
              <a:t>Critical Use of Sources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 divided into 3 parts:</a:t>
            </a:r>
          </a:p>
          <a:p>
            <a:pPr marL="457200" lvl="0" indent="-38100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pen Sans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Critical use of sources</a:t>
            </a:r>
          </a:p>
          <a:p>
            <a:pPr marL="457200" lvl="0" indent="-38100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pen Sans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Choice of sources</a:t>
            </a:r>
          </a:p>
          <a:p>
            <a:pPr marL="457200" lvl="0" indent="-38100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Open Sans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Integration and attribution of sources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does shared assessment look like?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>
              <a:spcBef>
                <a:spcPts val="0"/>
              </a:spcBef>
              <a:buSzPct val="100000"/>
            </a:pPr>
            <a:r>
              <a:rPr lang="en" sz="2000"/>
              <a:t>Collaboratively-developed rubric </a:t>
            </a:r>
          </a:p>
          <a:p>
            <a:pPr marL="457200" lvl="0" indent="-355600">
              <a:spcBef>
                <a:spcPts val="0"/>
              </a:spcBef>
              <a:buSzPct val="100000"/>
            </a:pPr>
            <a:r>
              <a:rPr lang="en" sz="2000"/>
              <a:t>10-12 interested faculty, ideally even mix of subject faculty &amp; librarians*</a:t>
            </a:r>
          </a:p>
          <a:p>
            <a:pPr marL="457200" lvl="0" indent="-355600">
              <a:spcBef>
                <a:spcPts val="0"/>
              </a:spcBef>
              <a:buSzPct val="100000"/>
            </a:pPr>
            <a:r>
              <a:rPr lang="en" sz="2000"/>
              <a:t>100 randomly sampled student papers (across all sections/instructors)*</a:t>
            </a:r>
          </a:p>
          <a:p>
            <a:pPr marL="457200" lvl="0" indent="-355600">
              <a:spcBef>
                <a:spcPts val="0"/>
              </a:spcBef>
              <a:buSzPct val="100000"/>
            </a:pPr>
            <a:r>
              <a:rPr lang="en" sz="2000"/>
              <a:t>4+ hours*</a:t>
            </a:r>
          </a:p>
          <a:p>
            <a:pPr marL="457200" lvl="0" indent="-355600">
              <a:spcBef>
                <a:spcPts val="0"/>
              </a:spcBef>
              <a:buSzPct val="100000"/>
            </a:pPr>
            <a:r>
              <a:rPr lang="en" sz="2000"/>
              <a:t>Pizza</a:t>
            </a:r>
          </a:p>
          <a:p>
            <a:pPr lvl="0" algn="r">
              <a:spcBef>
                <a:spcPts val="0"/>
              </a:spcBef>
              <a:buNone/>
            </a:pPr>
            <a:r>
              <a:rPr lang="en"/>
              <a:t>* Your numbers may vary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589</Words>
  <Application>Microsoft Office PowerPoint</Application>
  <PresentationFormat>On-screen Show (16:9)</PresentationFormat>
  <Paragraphs>68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Droid Sans</vt:lpstr>
      <vt:lpstr>Roboto</vt:lpstr>
      <vt:lpstr>Ubuntu</vt:lpstr>
      <vt:lpstr>Open Sans</vt:lpstr>
      <vt:lpstr>Roboto Slab</vt:lpstr>
      <vt:lpstr>marina</vt:lpstr>
      <vt:lpstr>Assessment is Collaborative </vt:lpstr>
      <vt:lpstr>What do we mean by Information Literacy? </vt:lpstr>
      <vt:lpstr>Remember Groundhog Day?</vt:lpstr>
      <vt:lpstr>PowerPoint Presentation</vt:lpstr>
      <vt:lpstr>PowerPoint Presentation</vt:lpstr>
      <vt:lpstr>Assessment challenges in one-shot instruction</vt:lpstr>
      <vt:lpstr>Rubric categories  (full rubric at http://bit.ly/1VWR6kf)</vt:lpstr>
      <vt:lpstr>Revisions to rubric</vt:lpstr>
      <vt:lpstr>What does shared assessment look like?</vt:lpstr>
      <vt:lpstr>Seeing student work helps me with my teaching</vt:lpstr>
      <vt:lpstr>Librarian insights</vt:lpstr>
      <vt:lpstr>Why should we do this together?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is Collaborative </dc:title>
  <dc:creator>Nicole Nagler</dc:creator>
  <cp:lastModifiedBy>Nicole Nagler</cp:lastModifiedBy>
  <cp:revision>1</cp:revision>
  <dcterms:modified xsi:type="dcterms:W3CDTF">2016-05-06T15:56:50Z</dcterms:modified>
</cp:coreProperties>
</file>