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61"/>
  </p:sldMasterIdLst>
  <p:notesMasterIdLst>
    <p:notesMasterId r:id="rId80"/>
  </p:notesMasterIdLst>
  <p:handoutMasterIdLst>
    <p:handoutMasterId r:id="rId81"/>
  </p:handoutMasterIdLst>
  <p:sldIdLst>
    <p:sldId id="311" r:id="rId62"/>
    <p:sldId id="312" r:id="rId63"/>
    <p:sldId id="328" r:id="rId64"/>
    <p:sldId id="313" r:id="rId65"/>
    <p:sldId id="316" r:id="rId66"/>
    <p:sldId id="317" r:id="rId67"/>
    <p:sldId id="315" r:id="rId68"/>
    <p:sldId id="314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9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92" autoAdjust="0"/>
    <p:restoredTop sz="95551" autoAdjust="0"/>
  </p:normalViewPr>
  <p:slideViewPr>
    <p:cSldViewPr snapToGrid="0">
      <p:cViewPr varScale="1">
        <p:scale>
          <a:sx n="90" d="100"/>
          <a:sy n="90" d="100"/>
        </p:scale>
        <p:origin x="96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customXml" Target="../customXml/item26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63" Type="http://schemas.openxmlformats.org/officeDocument/2006/relationships/slide" Target="slides/slide2.xml"/><Relationship Id="rId68" Type="http://schemas.openxmlformats.org/officeDocument/2006/relationships/slide" Target="slides/slide7.xml"/><Relationship Id="rId84" Type="http://schemas.openxmlformats.org/officeDocument/2006/relationships/theme" Target="theme/theme1.xml"/><Relationship Id="rId16" Type="http://schemas.openxmlformats.org/officeDocument/2006/relationships/customXml" Target="../customXml/item16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74" Type="http://schemas.openxmlformats.org/officeDocument/2006/relationships/slide" Target="slides/slide13.xml"/><Relationship Id="rId79" Type="http://schemas.openxmlformats.org/officeDocument/2006/relationships/slide" Target="slides/slide18.xml"/><Relationship Id="rId5" Type="http://schemas.openxmlformats.org/officeDocument/2006/relationships/customXml" Target="../customXml/item5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customXml" Target="../customXml/item56.xml"/><Relationship Id="rId64" Type="http://schemas.openxmlformats.org/officeDocument/2006/relationships/slide" Target="slides/slide3.xml"/><Relationship Id="rId69" Type="http://schemas.openxmlformats.org/officeDocument/2006/relationships/slide" Target="slides/slide8.xml"/><Relationship Id="rId77" Type="http://schemas.openxmlformats.org/officeDocument/2006/relationships/slide" Target="slides/slide16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slide" Target="slides/slide1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customXml" Target="../customXml/item59.xml"/><Relationship Id="rId67" Type="http://schemas.openxmlformats.org/officeDocument/2006/relationships/slide" Target="slides/slide6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customXml" Target="../customXml/item54.xml"/><Relationship Id="rId62" Type="http://schemas.openxmlformats.org/officeDocument/2006/relationships/slide" Target="slides/slide1.xml"/><Relationship Id="rId70" Type="http://schemas.openxmlformats.org/officeDocument/2006/relationships/slide" Target="slides/slide9.xml"/><Relationship Id="rId75" Type="http://schemas.openxmlformats.org/officeDocument/2006/relationships/slide" Target="slides/slide14.xml"/><Relationship Id="rId83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customXml" Target="../customXml/item5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customXml" Target="../customXml/item52.xml"/><Relationship Id="rId60" Type="http://schemas.openxmlformats.org/officeDocument/2006/relationships/customXml" Target="../customXml/item60.xml"/><Relationship Id="rId65" Type="http://schemas.openxmlformats.org/officeDocument/2006/relationships/slide" Target="slides/slide4.xml"/><Relationship Id="rId73" Type="http://schemas.openxmlformats.org/officeDocument/2006/relationships/slide" Target="slides/slide12.xml"/><Relationship Id="rId78" Type="http://schemas.openxmlformats.org/officeDocument/2006/relationships/slide" Target="slides/slide17.xml"/><Relationship Id="rId8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slide" Target="slides/slide15.xml"/><Relationship Id="rId7" Type="http://schemas.openxmlformats.org/officeDocument/2006/relationships/customXml" Target="../customXml/item7.xml"/><Relationship Id="rId71" Type="http://schemas.openxmlformats.org/officeDocument/2006/relationships/slide" Target="slides/slide10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slide" Target="slides/slide5.xml"/><Relationship Id="rId61" Type="http://schemas.openxmlformats.org/officeDocument/2006/relationships/slideMaster" Target="slideMasters/slideMaster1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585D2-34EE-DB4C-900F-314713014911}" type="datetimeFigureOut">
              <a:rPr lang="en-US" smtClean="0"/>
              <a:t>4/18/2015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0F672-310F-FA4E-BD90-CCEE007500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5859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10B7D-8310-48BE-A9EF-DAD6A259D600}" type="datetimeFigureOut">
              <a:rPr lang="en-US" smtClean="0"/>
              <a:t>4/18/2015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5D33A-5A9B-461E-AF00-E8D69F650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085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Century Gothic" panose="020B0502020202020204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45522B3-7F68-E549-95D2-0F680160F5B9}" type="datetime1">
              <a:rPr lang="en-US" smtClean="0"/>
              <a:t>4/18/2015</a:t>
            </a:fld>
            <a:endParaRPr lang="en-US" dirty="0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64276"/>
            <a:ext cx="2844800" cy="384175"/>
          </a:xfrm>
        </p:spPr>
        <p:txBody>
          <a:bodyPr/>
          <a:lstStyle>
            <a:lvl1pPr>
              <a:defRPr/>
            </a:lvl1pPr>
          </a:lstStyle>
          <a:p>
            <a:fld id="{13334015-3392-46AB-B794-589A2D3203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5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31C7CE-F44A-9B43-B6B7-A23AF89D916B}" type="datetime1">
              <a:rPr lang="en-US" smtClean="0"/>
              <a:t>4/18/2015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34015-3392-46AB-B794-589A2D3203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74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34FB44-4F8A-7747-8B0B-BC3D1C336995}" type="datetime1">
              <a:rPr lang="en-US" smtClean="0"/>
              <a:t>4/18/2015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34015-3392-46AB-B794-589A2D3203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33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CFFE3E-6E84-C247-BD66-D956EC55ED1E}" type="datetime1">
              <a:rPr lang="en-US" smtClean="0"/>
              <a:t>4/18/2015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34015-3392-46AB-B794-589A2D3203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786ECD-195A-104B-9237-342CA6854901}" type="datetime1">
              <a:rPr lang="en-US" smtClean="0"/>
              <a:t>4/18/2015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34015-3392-46AB-B794-589A2D3203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99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6B33FD-334E-BA41-A473-0BC8BD1CC401}" type="datetime1">
              <a:rPr lang="en-US" smtClean="0"/>
              <a:t>4/18/2015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34015-3392-46AB-B794-589A2D3203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7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18127E-FFFB-5C44-B8B9-860FA766E2FE}" type="datetime1">
              <a:rPr lang="en-US" smtClean="0"/>
              <a:t>4/18/2015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34015-3392-46AB-B794-589A2D3203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0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F3BFEB-4E9B-D745-B05D-C57E0EF5067D}" type="datetime1">
              <a:rPr lang="en-US" smtClean="0"/>
              <a:t>4/18/2015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34015-3392-46AB-B794-589A2D3203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01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506A1-3E95-5242-A085-3BEBA2190740}" type="datetime1">
              <a:rPr lang="en-US" smtClean="0"/>
              <a:t>4/18/2015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34015-3392-46AB-B794-589A2D3203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0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91CF9-0982-064B-B3BE-8DA1C08BF6B4}" type="datetime1">
              <a:rPr lang="en-US" smtClean="0"/>
              <a:t>4/18/2015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34015-3392-46AB-B794-589A2D3203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7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BB32FB-8084-F047-A152-A11E44B42BE9}" type="datetime1">
              <a:rPr lang="en-US" altLang="en-US" smtClean="0"/>
              <a:t>4/18/2015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4A660-C7EE-4DFA-A71D-644EA509E8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299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 dirty="0">
                <a:latin typeface="굴림" panose="020B0600000101010101" pitchFamily="34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64276"/>
            <a:ext cx="28448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8C079954-D89E-B74C-8FF9-499A422E9C44}" type="datetime1">
              <a:rPr lang="en-US" smtClean="0"/>
              <a:t>4/18/2015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64276"/>
            <a:ext cx="38608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67451"/>
            <a:ext cx="28448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13334015-3392-46AB-B794-589A2D3203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1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anose="020B0502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anose="020B0502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anose="020B0502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anose="020B0502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anose="020B0502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anose="020B0502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anose="020B0502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anose="020B0502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anose="020B0502020202020204" pitchFamily="34" charset="0"/>
        <a:buChar char="□"/>
        <a:defRPr sz="3200" kern="1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anose="020B0502020202020204" pitchFamily="34" charset="0"/>
        <a:buChar char="□"/>
        <a:defRPr sz="28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anose="020B0502020202020204" pitchFamily="34" charset="0"/>
        <a:buChar char="□"/>
        <a:defRPr sz="24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anose="020B0502020202020204" pitchFamily="34" charset="0"/>
        <a:buChar char="□"/>
        <a:defRPr sz="20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anose="020B0502020202020204" pitchFamily="34" charset="0"/>
        <a:buChar char="□"/>
        <a:defRPr sz="20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Assessment of Soft and Hard Skills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Jochen Albrecht</a:t>
            </a:r>
          </a:p>
          <a:p>
            <a:r>
              <a:rPr lang="en-US" dirty="0" smtClean="0"/>
              <a:t>Computational and Theoretical Geography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1</a:t>
            </a:fld>
            <a:endParaRPr lang="en-US" dirty="0"/>
          </a:p>
        </p:txBody>
      </p:sp>
      <p:pic>
        <p:nvPicPr>
          <p:cNvPr id="1026" name="Picture 2" descr="Hunter Mot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44" y="5410021"/>
            <a:ext cx="1234440" cy="1226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unte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2336" y="5607407"/>
            <a:ext cx="1647825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85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Translated into GTECH 201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89765"/>
            <a:ext cx="10972800" cy="5036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Student Learning Outcomes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245282"/>
              </p:ext>
            </p:extLst>
          </p:nvPr>
        </p:nvGraphicFramePr>
        <p:xfrm>
          <a:off x="747385" y="1665962"/>
          <a:ext cx="10726455" cy="45323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26455"/>
              </a:tblGrid>
              <a:tr h="69545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Use specialized geospatial software to transform ellipsoid, datum, and/or map projection to </a:t>
                      </a:r>
                      <a:r>
                        <a:rPr lang="en-US" sz="1800" dirty="0" err="1">
                          <a:solidFill>
                            <a:schemeClr val="bg2"/>
                          </a:solidFill>
                          <a:effectLst/>
                        </a:rPr>
                        <a:t>georegister</a:t>
                      </a: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 one set of geospatial data to another</a:t>
                      </a:r>
                      <a:endParaRPr lang="en-US" sz="1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589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Understand cartographic symbolization</a:t>
                      </a:r>
                      <a:endParaRPr lang="en-US" sz="1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9545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Know how to create thematic maps: classification, choropleth maps, dot density maps, and multivariate displays</a:t>
                      </a:r>
                      <a:endParaRPr lang="en-US" sz="1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589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Understand the basic operations of GIS for data input and secondary data</a:t>
                      </a:r>
                      <a:endParaRPr lang="en-US" sz="1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9545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Employ simple spatial reasoning techniques to make inferences about space, spatial patterns, and spatial relationships</a:t>
                      </a:r>
                      <a:endParaRPr lang="en-US" sz="1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774141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Understand the basic theory and applications of remote sensing, aerial imagery and global position system, including</a:t>
                      </a:r>
                      <a:b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1800" dirty="0" smtClean="0">
                          <a:solidFill>
                            <a:schemeClr val="bg2"/>
                          </a:solidFill>
                          <a:effectLst/>
                        </a:rPr>
                        <a:t>     (</a:t>
                      </a: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a) </a:t>
                      </a:r>
                      <a:r>
                        <a:rPr lang="en-US" sz="1800" dirty="0" smtClean="0">
                          <a:solidFill>
                            <a:schemeClr val="bg2"/>
                          </a:solidFill>
                          <a:effectLst/>
                        </a:rPr>
                        <a:t>Differences </a:t>
                      </a: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in sensor technologies</a:t>
                      </a:r>
                      <a:b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1800" dirty="0" smtClean="0">
                          <a:solidFill>
                            <a:schemeClr val="bg2"/>
                          </a:solidFill>
                          <a:effectLst/>
                        </a:rPr>
                        <a:t>     (</a:t>
                      </a: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b) </a:t>
                      </a:r>
                      <a:r>
                        <a:rPr lang="en-US" sz="1800" dirty="0" smtClean="0">
                          <a:solidFill>
                            <a:schemeClr val="bg2"/>
                          </a:solidFill>
                          <a:effectLst/>
                        </a:rPr>
                        <a:t>Different </a:t>
                      </a: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types of “resolution” used in remote sensing</a:t>
                      </a:r>
                      <a:b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1800" dirty="0" smtClean="0">
                          <a:solidFill>
                            <a:schemeClr val="bg2"/>
                          </a:solidFill>
                          <a:effectLst/>
                        </a:rPr>
                        <a:t>     (</a:t>
                      </a: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c) </a:t>
                      </a:r>
                      <a:r>
                        <a:rPr lang="en-US" sz="1800" dirty="0" smtClean="0">
                          <a:solidFill>
                            <a:schemeClr val="bg2"/>
                          </a:solidFill>
                          <a:effectLst/>
                        </a:rPr>
                        <a:t>Capabilities </a:t>
                      </a: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and limitations of sensor types</a:t>
                      </a:r>
                      <a:endParaRPr lang="en-US" sz="1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837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Translated into GTECH 201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52603"/>
            <a:ext cx="10972800" cy="5036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General Education Outcomes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188152"/>
              </p:ext>
            </p:extLst>
          </p:nvPr>
        </p:nvGraphicFramePr>
        <p:xfrm>
          <a:off x="826718" y="1966587"/>
          <a:ext cx="10755682" cy="4309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55682"/>
              </a:tblGrid>
              <a:tr h="1436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2"/>
                          </a:solidFill>
                          <a:effectLst/>
                        </a:rPr>
                        <a:t>Computer Literacy: </a:t>
                      </a:r>
                      <a:r>
                        <a:rPr lang="en-US" sz="2400" dirty="0" smtClean="0">
                          <a:solidFill>
                            <a:schemeClr val="bg2"/>
                          </a:solidFill>
                          <a:effectLst/>
                        </a:rPr>
                        <a:t/>
                      </a:r>
                      <a:br>
                        <a:rPr lang="en-US" sz="2400" dirty="0" smtClean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2400" b="0" dirty="0" smtClean="0">
                          <a:solidFill>
                            <a:schemeClr val="bg2"/>
                          </a:solidFill>
                          <a:effectLst/>
                        </a:rPr>
                        <a:t>Demonstrate </a:t>
                      </a:r>
                      <a:r>
                        <a:rPr lang="en-US" sz="2400" b="0" dirty="0">
                          <a:solidFill>
                            <a:schemeClr val="bg2"/>
                          </a:solidFill>
                          <a:effectLst/>
                        </a:rPr>
                        <a:t>proficiency in using a computer and computer applications to accomplish geospatial technology tasks</a:t>
                      </a:r>
                      <a:endParaRPr lang="en-US" sz="24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436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2"/>
                          </a:solidFill>
                          <a:effectLst/>
                        </a:rPr>
                        <a:t>Information and Technology Literacy: </a:t>
                      </a:r>
                      <a:r>
                        <a:rPr lang="en-US" sz="2400" dirty="0" smtClean="0">
                          <a:solidFill>
                            <a:schemeClr val="bg2"/>
                          </a:solidFill>
                          <a:effectLst/>
                        </a:rPr>
                        <a:t/>
                      </a:r>
                      <a:br>
                        <a:rPr lang="en-US" sz="2400" dirty="0" smtClean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2400" b="0" dirty="0" smtClean="0">
                          <a:solidFill>
                            <a:schemeClr val="bg2"/>
                          </a:solidFill>
                          <a:effectLst/>
                        </a:rPr>
                        <a:t>Students </a:t>
                      </a:r>
                      <a:r>
                        <a:rPr lang="en-US" sz="2400" b="0" dirty="0">
                          <a:solidFill>
                            <a:schemeClr val="bg2"/>
                          </a:solidFill>
                          <a:effectLst/>
                        </a:rPr>
                        <a:t>will be able to collect, evaluate, and interpret information and effectively use information technologies</a:t>
                      </a:r>
                      <a:endParaRPr lang="en-US" sz="24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436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2"/>
                          </a:solidFill>
                          <a:effectLst/>
                        </a:rPr>
                        <a:t>Scientific Method: </a:t>
                      </a:r>
                      <a:r>
                        <a:rPr lang="en-US" sz="2400" dirty="0" smtClean="0">
                          <a:solidFill>
                            <a:schemeClr val="bg2"/>
                          </a:solidFill>
                          <a:effectLst/>
                        </a:rPr>
                        <a:t/>
                      </a:r>
                      <a:br>
                        <a:rPr lang="en-US" sz="2400" dirty="0" smtClean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2400" b="0" dirty="0" smtClean="0">
                          <a:solidFill>
                            <a:schemeClr val="bg2"/>
                          </a:solidFill>
                          <a:effectLst/>
                        </a:rPr>
                        <a:t>Formulating </a:t>
                      </a:r>
                      <a:r>
                        <a:rPr lang="en-US" sz="2400" b="0" dirty="0">
                          <a:solidFill>
                            <a:schemeClr val="bg2"/>
                          </a:solidFill>
                          <a:effectLst/>
                        </a:rPr>
                        <a:t>a research question, collecting data, and developing and testing of a hypothesis</a:t>
                      </a:r>
                      <a:endParaRPr lang="en-US" sz="2400" b="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94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Translated into GTECH 361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7655"/>
            <a:ext cx="10972800" cy="5036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Student Learning Outcomes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898027"/>
              </p:ext>
            </p:extLst>
          </p:nvPr>
        </p:nvGraphicFramePr>
        <p:xfrm>
          <a:off x="776614" y="1891429"/>
          <a:ext cx="10805786" cy="6010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5786"/>
              </a:tblGrid>
              <a:tr h="583064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Understand GIS concepts, technical issues, and applications, such as metadata, spatial data quality, spatial data models</a:t>
                      </a:r>
                      <a:endParaRPr lang="en-US" sz="1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090371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  <a:t>Understand the data creation process and create simple data sets and/or add to existing data, including but not limited to </a:t>
                      </a:r>
                      <a:br>
                        <a:rPr lang="en-US" sz="18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1800" dirty="0" smtClean="0">
                          <a:solidFill>
                            <a:schemeClr val="bg2"/>
                          </a:solidFill>
                          <a:effectLst/>
                        </a:rPr>
                        <a:t>   </a:t>
                      </a: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  <a:effectLst/>
                        </a:rPr>
                        <a:t>a) Geocode a list of address-referenced locations to map data encoded with geographic coordinates </a:t>
                      </a: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</a:rPr>
                        <a:t/>
                      </a:r>
                      <a:b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</a:rPr>
                        <a:t>          and 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  <a:effectLst/>
                        </a:rPr>
                        <a:t>attributed with address ranges</a:t>
                      </a:r>
                      <a:br>
                        <a:rPr lang="en-US" sz="16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</a:rPr>
                        <a:t>    (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  <a:effectLst/>
                        </a:rPr>
                        <a:t>b) Design a questionnaire and interview protocol for acquiring georeferenced socio-economic data</a:t>
                      </a:r>
                      <a:br>
                        <a:rPr lang="en-US" sz="16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</a:rPr>
                        <a:t>    (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  <a:effectLst/>
                        </a:rPr>
                        <a:t>c) Transform data acquired from a range of </a:t>
                      </a:r>
                      <a:r>
                        <a:rPr lang="en-US" sz="1600" dirty="0" err="1">
                          <a:solidFill>
                            <a:schemeClr val="bg2"/>
                          </a:solidFill>
                          <a:effectLst/>
                        </a:rPr>
                        <a:t>geodata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</a:rPr>
                        <a:t>portals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bg2"/>
                          </a:solidFill>
                          <a:effectLst/>
                        </a:rPr>
                        <a:t>Develop the operational skills to perform GIS related tasks such as geometric measurements, overlay, </a:t>
                      </a:r>
                      <a:r>
                        <a:rPr lang="en-US" sz="1800" dirty="0" err="1" smtClean="0">
                          <a:solidFill>
                            <a:schemeClr val="bg2"/>
                          </a:solidFill>
                          <a:effectLst/>
                        </a:rPr>
                        <a:t>viewshed</a:t>
                      </a:r>
                      <a:r>
                        <a:rPr lang="en-US" sz="1800" dirty="0" smtClean="0">
                          <a:solidFill>
                            <a:schemeClr val="bg2"/>
                          </a:solidFill>
                          <a:effectLst/>
                        </a:rPr>
                        <a:t> analysis, and raster map algebra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bg2"/>
                          </a:solidFill>
                          <a:effectLst/>
                        </a:rPr>
                        <a:t>Create and manipulate geodatabases, including the ability to compile, code, categorize, calculate, tabulate, and verify  data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solidFill>
                            <a:schemeClr val="bg2"/>
                          </a:solidFill>
                          <a:effectLst/>
                        </a:rPr>
                        <a:t>Perform basis GIS analyses including, for example, performing a site suitability analysis using intersection and overlay functions</a:t>
                      </a:r>
                      <a:endParaRPr lang="en-US" sz="1800" dirty="0">
                        <a:solidFill>
                          <a:schemeClr val="bg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83064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83064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83064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endParaRPr lang="en-US" sz="16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67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Translated into GTECH 361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52603"/>
            <a:ext cx="10972800" cy="5036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General Education Outcomes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39036" y="1754140"/>
            <a:ext cx="108433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2"/>
                </a:solidFill>
              </a:rPr>
              <a:t>Computer Literacy: </a:t>
            </a:r>
          </a:p>
          <a:p>
            <a:pPr marL="365760"/>
            <a:r>
              <a:rPr lang="en-US" sz="2000" dirty="0">
                <a:solidFill>
                  <a:schemeClr val="bg2"/>
                </a:solidFill>
              </a:rPr>
              <a:t>Demonstrate proficiency in using a computer and computer applications to accomplish geospatial technology tasks</a:t>
            </a:r>
          </a:p>
          <a:p>
            <a:r>
              <a:rPr lang="en-US" sz="2000" b="1" dirty="0">
                <a:solidFill>
                  <a:schemeClr val="bg2"/>
                </a:solidFill>
              </a:rPr>
              <a:t>Information and Technology Literacy: </a:t>
            </a:r>
          </a:p>
          <a:p>
            <a:pPr marL="365760"/>
            <a:r>
              <a:rPr lang="en-US" sz="2000" dirty="0">
                <a:solidFill>
                  <a:schemeClr val="bg2"/>
                </a:solidFill>
              </a:rPr>
              <a:t>Students will be able to collect, evaluate and interpret information and effectively use information technologies</a:t>
            </a:r>
          </a:p>
          <a:p>
            <a:r>
              <a:rPr lang="en-US" sz="2000" b="1" dirty="0">
                <a:solidFill>
                  <a:schemeClr val="bg2"/>
                </a:solidFill>
              </a:rPr>
              <a:t>Interpersonal Skills: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</a:p>
          <a:p>
            <a:pPr marL="365760"/>
            <a:r>
              <a:rPr lang="en-US" sz="2000" dirty="0">
                <a:solidFill>
                  <a:schemeClr val="bg2"/>
                </a:solidFill>
              </a:rPr>
              <a:t>Listen to and consider others’ viewpoints; work effectively with people who have diverse personalities and backgrounds</a:t>
            </a:r>
          </a:p>
          <a:p>
            <a:r>
              <a:rPr lang="en-US" sz="2000" b="1" dirty="0">
                <a:solidFill>
                  <a:schemeClr val="bg2"/>
                </a:solidFill>
              </a:rPr>
              <a:t>Ethics: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endParaRPr lang="en-US" sz="2000" dirty="0" smtClean="0">
              <a:solidFill>
                <a:schemeClr val="bg2"/>
              </a:solidFill>
            </a:endParaRPr>
          </a:p>
          <a:p>
            <a:pPr marL="365760"/>
            <a:r>
              <a:rPr lang="en-US" sz="2000" dirty="0" smtClean="0">
                <a:solidFill>
                  <a:schemeClr val="bg2"/>
                </a:solidFill>
              </a:rPr>
              <a:t>Privacy </a:t>
            </a:r>
            <a:r>
              <a:rPr lang="en-US" sz="2000" dirty="0">
                <a:solidFill>
                  <a:schemeClr val="bg2"/>
                </a:solidFill>
              </a:rPr>
              <a:t>and awareness of obligations to individuals, to employers and clients, to colleagues and the profession, and to society</a:t>
            </a:r>
          </a:p>
          <a:p>
            <a:r>
              <a:rPr lang="en-US" sz="2000" b="1" dirty="0">
                <a:solidFill>
                  <a:schemeClr val="bg2"/>
                </a:solidFill>
              </a:rPr>
              <a:t>Professionalism: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endParaRPr lang="en-US" sz="2000" dirty="0" smtClean="0">
              <a:solidFill>
                <a:schemeClr val="bg2"/>
              </a:solidFill>
            </a:endParaRPr>
          </a:p>
          <a:p>
            <a:pPr marL="365760"/>
            <a:r>
              <a:rPr lang="en-US" sz="2000" dirty="0" smtClean="0">
                <a:solidFill>
                  <a:schemeClr val="bg2"/>
                </a:solidFill>
              </a:rPr>
              <a:t>Students </a:t>
            </a:r>
            <a:r>
              <a:rPr lang="en-US" sz="2000" dirty="0">
                <a:solidFill>
                  <a:schemeClr val="bg2"/>
                </a:solidFill>
              </a:rPr>
              <a:t>will have learnt to accept criticism from peers and to stay calm and think clearly in stressful </a:t>
            </a:r>
            <a:endParaRPr lang="en-US" sz="2000" dirty="0" smtClean="0">
              <a:solidFill>
                <a:schemeClr val="bg2"/>
              </a:solidFill>
            </a:endParaRPr>
          </a:p>
          <a:p>
            <a:pPr marL="365760"/>
            <a:r>
              <a:rPr lang="en-US" sz="2000" dirty="0" smtClean="0">
                <a:solidFill>
                  <a:schemeClr val="bg2"/>
                </a:solidFill>
              </a:rPr>
              <a:t>situations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55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Assessment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1160" y="1600201"/>
            <a:ext cx="6004144" cy="4525963"/>
          </a:xfrm>
        </p:spPr>
        <p:txBody>
          <a:bodyPr/>
          <a:lstStyle/>
          <a:p>
            <a:r>
              <a:rPr lang="en-US" dirty="0" smtClean="0"/>
              <a:t>Lab exercises</a:t>
            </a:r>
          </a:p>
          <a:p>
            <a:pPr lvl="1"/>
            <a:r>
              <a:rPr lang="en-US" dirty="0" smtClean="0"/>
              <a:t>With detailed instructions</a:t>
            </a:r>
          </a:p>
          <a:p>
            <a:pPr lvl="1"/>
            <a:r>
              <a:rPr lang="en-US" dirty="0" smtClean="0"/>
              <a:t>“Figure it out”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Software projects</a:t>
            </a:r>
          </a:p>
          <a:p>
            <a:pPr lvl="1"/>
            <a:r>
              <a:rPr lang="en-US" dirty="0" smtClean="0"/>
              <a:t>Individual projects</a:t>
            </a:r>
          </a:p>
          <a:p>
            <a:pPr lvl="1"/>
            <a:r>
              <a:rPr lang="en-US" dirty="0" smtClean="0"/>
              <a:t>Group projects</a:t>
            </a:r>
          </a:p>
          <a:p>
            <a:pPr>
              <a:spcBef>
                <a:spcPts val="1800"/>
              </a:spcBef>
            </a:pPr>
            <a:r>
              <a:rPr lang="en-US" dirty="0"/>
              <a:t>Homework assignments</a:t>
            </a:r>
          </a:p>
          <a:p>
            <a:pPr lvl="1"/>
            <a:r>
              <a:rPr lang="en-US" dirty="0"/>
              <a:t>Critical analysis of readings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48184" y="1600201"/>
            <a:ext cx="431312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2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2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US" dirty="0" smtClean="0"/>
              <a:t>Participation</a:t>
            </a:r>
          </a:p>
          <a:p>
            <a:pPr lvl="1"/>
            <a:r>
              <a:rPr lang="en-US" dirty="0" smtClean="0"/>
              <a:t>In-class </a:t>
            </a:r>
          </a:p>
          <a:p>
            <a:pPr lvl="1"/>
            <a:r>
              <a:rPr lang="en-US" dirty="0" smtClean="0"/>
              <a:t>Discussion boards</a:t>
            </a:r>
          </a:p>
          <a:p>
            <a:pPr>
              <a:spcBef>
                <a:spcPts val="1800"/>
              </a:spcBef>
            </a:pPr>
            <a:r>
              <a:rPr lang="en-US" dirty="0"/>
              <a:t>Quizzes and exams</a:t>
            </a:r>
          </a:p>
          <a:p>
            <a:pPr lvl="1"/>
            <a:r>
              <a:rPr lang="en-US" dirty="0"/>
              <a:t>Multiple choice</a:t>
            </a:r>
          </a:p>
          <a:p>
            <a:pPr lvl="1"/>
            <a:r>
              <a:rPr lang="en-US" dirty="0"/>
              <a:t>Short essay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00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Assessment of Software Projects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Proposal, project update and final report</a:t>
            </a:r>
          </a:p>
          <a:p>
            <a:r>
              <a:rPr lang="en-US" dirty="0" smtClean="0"/>
              <a:t>Project management throughout the semester</a:t>
            </a:r>
          </a:p>
          <a:p>
            <a:r>
              <a:rPr lang="en-US" dirty="0" smtClean="0"/>
              <a:t>Presentation in front of peers </a:t>
            </a:r>
            <a:r>
              <a:rPr lang="en-US" sz="2800" dirty="0" smtClean="0"/>
              <a:t>(and clients if applicable)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219200" y="3445965"/>
            <a:ext cx="5582433" cy="2821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2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2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Writing style</a:t>
            </a:r>
          </a:p>
          <a:p>
            <a:r>
              <a:rPr lang="en-US" dirty="0" smtClean="0"/>
              <a:t>Creativity</a:t>
            </a:r>
          </a:p>
          <a:p>
            <a:r>
              <a:rPr lang="en-US" dirty="0" smtClean="0"/>
              <a:t>Adherence to guidelines</a:t>
            </a:r>
          </a:p>
          <a:p>
            <a:r>
              <a:rPr lang="en-US" dirty="0" smtClean="0"/>
              <a:t>Independence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967951" y="3445965"/>
            <a:ext cx="4614450" cy="2821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2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2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anose="020B0502020202020204" pitchFamily="34" charset="0"/>
              <a:buChar char="□"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Recognition of need when to seek help</a:t>
            </a:r>
          </a:p>
          <a:p>
            <a:r>
              <a:rPr lang="en-US" dirty="0" smtClean="0"/>
              <a:t>Visual style (map)</a:t>
            </a:r>
          </a:p>
          <a:p>
            <a:r>
              <a:rPr lang="en-US" dirty="0" smtClean="0"/>
              <a:t>Self-critique</a:t>
            </a:r>
          </a:p>
        </p:txBody>
      </p:sp>
    </p:spTree>
    <p:extLst>
      <p:ext uri="{BB962C8B-B14F-4D97-AF65-F5344CB8AC3E}">
        <p14:creationId xmlns:p14="http://schemas.microsoft.com/office/powerpoint/2010/main" val="4094479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Online versus Face-to-Face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 between intro and advanced course</a:t>
            </a:r>
          </a:p>
          <a:p>
            <a:pPr lvl="1"/>
            <a:r>
              <a:rPr lang="en-US" dirty="0" smtClean="0"/>
              <a:t>Intro course requires face-to-face</a:t>
            </a:r>
          </a:p>
          <a:p>
            <a:pPr lvl="1"/>
            <a:r>
              <a:rPr lang="en-US" dirty="0" smtClean="0"/>
              <a:t>Online class is technically better</a:t>
            </a:r>
          </a:p>
          <a:p>
            <a:pPr marL="457200" lvl="1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b="1" dirty="0" smtClean="0"/>
              <a:t>But:</a:t>
            </a:r>
          </a:p>
          <a:p>
            <a:pPr lvl="1"/>
            <a:r>
              <a:rPr lang="en-US" dirty="0" smtClean="0"/>
              <a:t>Soft skills suffer</a:t>
            </a:r>
          </a:p>
          <a:p>
            <a:pPr lvl="1"/>
            <a:r>
              <a:rPr lang="en-US" dirty="0" smtClean="0"/>
              <a:t>Communication, organization, interpersonal skills and time management are better in face-to-face environment</a:t>
            </a:r>
          </a:p>
          <a:p>
            <a:pPr lvl="1"/>
            <a:r>
              <a:rPr lang="en-US" dirty="0" smtClean="0"/>
              <a:t>Why?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3703675" y="5597136"/>
            <a:ext cx="563525" cy="310155"/>
          </a:xfrm>
          <a:prstGeom prst="rightArrow">
            <a:avLst/>
          </a:prstGeom>
          <a:solidFill>
            <a:srgbClr val="379B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79B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910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Asynchronous Online Teaching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978" y="1337155"/>
            <a:ext cx="10697228" cy="4525963"/>
          </a:xfrm>
        </p:spPr>
        <p:txBody>
          <a:bodyPr/>
          <a:lstStyle/>
          <a:p>
            <a:r>
              <a:rPr lang="en-US" dirty="0" smtClean="0"/>
              <a:t>Why do students chose the online version?</a:t>
            </a:r>
          </a:p>
          <a:p>
            <a:pPr lvl="1"/>
            <a:r>
              <a:rPr lang="en-US" dirty="0" smtClean="0"/>
              <a:t>Tight personal schedule</a:t>
            </a:r>
          </a:p>
          <a:p>
            <a:pPr lvl="1"/>
            <a:r>
              <a:rPr lang="en-US" dirty="0" smtClean="0"/>
              <a:t>Preference for anonymity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When questions arise and answer is not immediate</a:t>
            </a:r>
            <a:r>
              <a:rPr lang="en-US" b="1" dirty="0" smtClean="0"/>
              <a:t>*</a:t>
            </a:r>
          </a:p>
          <a:p>
            <a:pPr lvl="1">
              <a:spcBef>
                <a:spcPts val="672"/>
              </a:spcBef>
            </a:pPr>
            <a:r>
              <a:rPr lang="en-US" dirty="0" smtClean="0"/>
              <a:t>Window of time in personal schedule closes</a:t>
            </a:r>
          </a:p>
          <a:p>
            <a:pPr lvl="1">
              <a:spcBef>
                <a:spcPts val="672"/>
              </a:spcBef>
            </a:pPr>
            <a:r>
              <a:rPr lang="en-US" dirty="0" smtClean="0"/>
              <a:t>Frustration levels peak</a:t>
            </a:r>
          </a:p>
          <a:p>
            <a:pPr lvl="1">
              <a:spcBef>
                <a:spcPts val="672"/>
              </a:spcBef>
            </a:pPr>
            <a:r>
              <a:rPr lang="en-US" dirty="0" smtClean="0"/>
              <a:t>Cognitive distance of the online medium leads to outbursts</a:t>
            </a:r>
          </a:p>
          <a:p>
            <a:pPr lvl="1">
              <a:spcBef>
                <a:spcPts val="672"/>
              </a:spcBef>
            </a:pPr>
            <a:r>
              <a:rPr lang="en-US" dirty="0" smtClean="0"/>
              <a:t>Lack of social control increases time management problems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743158" y="6288066"/>
            <a:ext cx="2419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/>
                </a:solidFill>
              </a:rPr>
              <a:t>*</a:t>
            </a:r>
            <a:r>
              <a:rPr lang="en-US" sz="2400" dirty="0" smtClean="0">
                <a:solidFill>
                  <a:schemeClr val="bg2"/>
                </a:solidFill>
              </a:rPr>
              <a:t>   = 15 minutes</a:t>
            </a:r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737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Soft Skills in an Online Environment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slide is in lieu of a conclusion slide</a:t>
            </a:r>
          </a:p>
          <a:p>
            <a:r>
              <a:rPr lang="en-US" dirty="0" smtClean="0"/>
              <a:t>Jochen has no solutions to the question how to teach these soft skills in an online environment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Instead of the usual “</a:t>
            </a:r>
            <a:r>
              <a:rPr lang="en-US" i="1" dirty="0" smtClean="0"/>
              <a:t>Do you have any questions?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5351" y="5134979"/>
            <a:ext cx="77812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79B69"/>
                </a:solidFill>
              </a:rPr>
              <a:t>Do you have any suggestions?</a:t>
            </a:r>
            <a:endParaRPr lang="en-US" sz="4000" b="1" dirty="0">
              <a:solidFill>
                <a:srgbClr val="379B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921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810" y="1217429"/>
            <a:ext cx="10229589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Developing a curriculum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Knowledge, skills and abilities</a:t>
            </a:r>
            <a:endParaRPr lang="en-US" u="sng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Student learning and </a:t>
            </a:r>
            <a:r>
              <a:rPr lang="en-US" dirty="0" err="1" smtClean="0"/>
              <a:t>GenEd</a:t>
            </a:r>
            <a:r>
              <a:rPr lang="en-US" dirty="0" smtClean="0"/>
              <a:t> outcomes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Assessment tools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Closing-the-loop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Online versus face-to-face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Asynchronous online teaching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075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810" y="1600201"/>
            <a:ext cx="10229589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Revamp of (under)graduate instruction of GIS</a:t>
            </a:r>
            <a:br>
              <a:rPr lang="en-US" dirty="0" smtClean="0"/>
            </a:br>
            <a:r>
              <a:rPr lang="en-US" i="1" dirty="0" smtClean="0"/>
              <a:t>aka</a:t>
            </a:r>
            <a:r>
              <a:rPr lang="en-US" dirty="0" smtClean="0"/>
              <a:t> Geographic Information Systems &amp; Science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DACUM – </a:t>
            </a:r>
            <a:r>
              <a:rPr lang="en-US" u="sng" dirty="0" smtClean="0"/>
              <a:t>D</a:t>
            </a:r>
            <a:r>
              <a:rPr lang="en-US" dirty="0" smtClean="0"/>
              <a:t>eveloping </a:t>
            </a:r>
            <a:r>
              <a:rPr lang="en-US" u="sng" dirty="0" smtClean="0"/>
              <a:t>a</a:t>
            </a:r>
            <a:r>
              <a:rPr lang="en-US" dirty="0" smtClean="0"/>
              <a:t> </a:t>
            </a:r>
            <a:r>
              <a:rPr lang="en-US" u="sng" dirty="0" smtClean="0"/>
              <a:t>Cu</a:t>
            </a:r>
            <a:r>
              <a:rPr lang="en-US" dirty="0" smtClean="0"/>
              <a:t>rriculu</a:t>
            </a:r>
            <a:r>
              <a:rPr lang="en-US" u="sng" dirty="0" smtClean="0"/>
              <a:t>m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NSF Grant for GeoTech Center to develop a DACUM for GIS &amp; Remote Sensing</a:t>
            </a:r>
          </a:p>
          <a:p>
            <a:r>
              <a:rPr lang="en-US" dirty="0" smtClean="0"/>
              <a:t>Survey (bi-annual) among employers in Metro 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74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Hard Skills of the GIS DACUM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284" y="1600201"/>
            <a:ext cx="10242115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b="1" dirty="0" smtClean="0"/>
              <a:t>Duties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Cluster of related tasks; large area of work described in performance terms</a:t>
            </a:r>
          </a:p>
          <a:p>
            <a:pPr>
              <a:spcAft>
                <a:spcPts val="1200"/>
              </a:spcAft>
            </a:pPr>
            <a:r>
              <a:rPr lang="en-US" b="1" dirty="0" smtClean="0"/>
              <a:t>Tasks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Job activity with meaningful outcome; results in product, service or decision; can be measured</a:t>
            </a:r>
          </a:p>
          <a:p>
            <a:r>
              <a:rPr lang="en-US" b="1" dirty="0" smtClean="0"/>
              <a:t>Steps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Specific activities required to perform a task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68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Duties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336" y="1587675"/>
            <a:ext cx="10217063" cy="4525963"/>
          </a:xfrm>
        </p:spPr>
        <p:txBody>
          <a:bodyPr/>
          <a:lstStyle/>
          <a:p>
            <a:r>
              <a:rPr lang="en-US" dirty="0" smtClean="0"/>
              <a:t>Manage data</a:t>
            </a:r>
          </a:p>
          <a:p>
            <a:r>
              <a:rPr lang="en-US" dirty="0" smtClean="0"/>
              <a:t>Generate data</a:t>
            </a:r>
          </a:p>
          <a:p>
            <a:r>
              <a:rPr lang="en-US" dirty="0" smtClean="0"/>
              <a:t>Process data</a:t>
            </a:r>
          </a:p>
          <a:p>
            <a:r>
              <a:rPr lang="en-US" dirty="0" smtClean="0"/>
              <a:t>Analyze data</a:t>
            </a:r>
          </a:p>
          <a:p>
            <a:r>
              <a:rPr lang="en-US" dirty="0" smtClean="0"/>
              <a:t>Manage software &amp; hardware</a:t>
            </a:r>
          </a:p>
          <a:p>
            <a:r>
              <a:rPr lang="en-US" dirty="0" smtClean="0"/>
              <a:t>Manage projects</a:t>
            </a:r>
          </a:p>
          <a:p>
            <a:r>
              <a:rPr lang="en-US" dirty="0" smtClean="0"/>
              <a:t>Generate products and services</a:t>
            </a:r>
          </a:p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90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Tasks (examples)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336" y="1600201"/>
            <a:ext cx="10217063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Under </a:t>
            </a:r>
            <a:r>
              <a:rPr lang="en-US" i="1" dirty="0" smtClean="0"/>
              <a:t>Manage Data</a:t>
            </a:r>
          </a:p>
          <a:p>
            <a:pPr lvl="1"/>
            <a:r>
              <a:rPr lang="en-US" sz="3200" dirty="0" smtClean="0"/>
              <a:t>Research data sources</a:t>
            </a:r>
          </a:p>
          <a:p>
            <a:pPr lvl="1"/>
            <a:r>
              <a:rPr lang="en-US" sz="3200" dirty="0" smtClean="0"/>
              <a:t>Acquire data</a:t>
            </a:r>
          </a:p>
          <a:p>
            <a:pPr lvl="1"/>
            <a:r>
              <a:rPr lang="en-US" sz="3200" dirty="0" smtClean="0"/>
              <a:t>Organize data</a:t>
            </a:r>
          </a:p>
          <a:p>
            <a:pPr lvl="1"/>
            <a:r>
              <a:rPr lang="en-US" sz="3200" dirty="0" smtClean="0"/>
              <a:t>Backup and restore data</a:t>
            </a:r>
          </a:p>
          <a:p>
            <a:pPr lvl="1"/>
            <a:r>
              <a:rPr lang="en-US" sz="3200" dirty="0" smtClean="0"/>
              <a:t>Convert / reformat data</a:t>
            </a:r>
          </a:p>
          <a:p>
            <a:pPr lvl="1"/>
            <a:r>
              <a:rPr lang="en-US" sz="3200" dirty="0" smtClean="0"/>
              <a:t>Design and edit databases</a:t>
            </a:r>
          </a:p>
          <a:p>
            <a:pPr lvl="1"/>
            <a:r>
              <a:rPr lang="en-US" sz="3200" dirty="0" smtClean="0"/>
              <a:t>Validate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8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Knowledge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7758" y="1600201"/>
            <a:ext cx="10254641" cy="4525963"/>
          </a:xfrm>
        </p:spPr>
        <p:txBody>
          <a:bodyPr/>
          <a:lstStyle/>
          <a:p>
            <a:r>
              <a:rPr lang="en-US" dirty="0" smtClean="0"/>
              <a:t>Coordinate systems, projections</a:t>
            </a:r>
          </a:p>
          <a:p>
            <a:r>
              <a:rPr lang="en-US" dirty="0" smtClean="0"/>
              <a:t>GPS, surveying, geotagging</a:t>
            </a:r>
          </a:p>
          <a:p>
            <a:r>
              <a:rPr lang="en-US" dirty="0" smtClean="0"/>
              <a:t>Mathematics</a:t>
            </a:r>
          </a:p>
          <a:p>
            <a:r>
              <a:rPr lang="en-US" dirty="0" smtClean="0"/>
              <a:t>Photogrammetry, remote sensing</a:t>
            </a:r>
          </a:p>
          <a:p>
            <a:r>
              <a:rPr lang="en-US" dirty="0" smtClean="0"/>
              <a:t>Programming, scripting</a:t>
            </a:r>
          </a:p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00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Skills – mostly soft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336" y="1287051"/>
            <a:ext cx="10217063" cy="4525963"/>
          </a:xfrm>
        </p:spPr>
        <p:txBody>
          <a:bodyPr/>
          <a:lstStyle/>
          <a:p>
            <a:r>
              <a:rPr lang="en-US" dirty="0" smtClean="0"/>
              <a:t>Cartography</a:t>
            </a:r>
          </a:p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Critical thinking</a:t>
            </a:r>
          </a:p>
          <a:p>
            <a:r>
              <a:rPr lang="en-US" dirty="0" smtClean="0"/>
              <a:t>Organizational</a:t>
            </a:r>
          </a:p>
          <a:p>
            <a:r>
              <a:rPr lang="en-US" dirty="0" smtClean="0"/>
              <a:t>Presentation, communication</a:t>
            </a:r>
          </a:p>
          <a:p>
            <a:r>
              <a:rPr lang="en-US" dirty="0" smtClean="0"/>
              <a:t>Problem solving</a:t>
            </a:r>
          </a:p>
          <a:p>
            <a:r>
              <a:rPr lang="en-US" dirty="0" smtClean="0"/>
              <a:t>Team Player, interpersonal skills</a:t>
            </a:r>
          </a:p>
          <a:p>
            <a:r>
              <a:rPr lang="en-US" dirty="0" smtClean="0"/>
              <a:t>Time management</a:t>
            </a:r>
          </a:p>
          <a:p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439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Abilities &amp; Behaviors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862" y="1600201"/>
            <a:ext cx="10204537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Analytical, logical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Adaptable, flexible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Detail oriented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Self-motivated</a:t>
            </a:r>
          </a:p>
          <a:p>
            <a:r>
              <a:rPr lang="en-US" dirty="0" smtClean="0"/>
              <a:t>Willingness to learn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4015-3392-46AB-B794-589A2D32035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785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ndrianGree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20.xml><?xml version="1.0" encoding="utf-8"?>
<EsriMapsInfo xmlns="ESRI.ArcGIS.Mapping.OfficeIntegration.PowerPointInfo">
  <Version>Version1</Version>
  <RequiresSignIn>False</RequiresSignIn>
</EsriMapsInfo>
</file>

<file path=customXml/item21.xml><?xml version="1.0" encoding="utf-8"?>
<EsriMapsInfo xmlns="ESRI.ArcGIS.Mapping.OfficeIntegration.PowerPointInfo">
  <Version>Version1</Version>
  <RequiresSignIn>False</RequiresSignIn>
</EsriMapsInfo>
</file>

<file path=customXml/item22.xml><?xml version="1.0" encoding="utf-8"?>
<EsriMapsInfo xmlns="ESRI.ArcGIS.Mapping.OfficeIntegration.PowerPointInfo">
  <Version>Version1</Version>
  <RequiresSignIn>False</RequiresSignIn>
</EsriMapsInfo>
</file>

<file path=customXml/item23.xml><?xml version="1.0" encoding="utf-8"?>
<EsriMapsInfo xmlns="ESRI.ArcGIS.Mapping.OfficeIntegration.PowerPointInfo">
  <Version>Version1</Version>
  <RequiresSignIn>False</RequiresSignIn>
</EsriMapsInfo>
</file>

<file path=customXml/item24.xml><?xml version="1.0" encoding="utf-8"?>
<EsriMapsInfo xmlns="ESRI.ArcGIS.Mapping.OfficeIntegration.PowerPointInfo">
  <Version>Version1</Version>
  <RequiresSignIn>False</RequiresSignIn>
</EsriMapsInfo>
</file>

<file path=customXml/item25.xml><?xml version="1.0" encoding="utf-8"?>
<EsriMapsInfo xmlns="ESRI.ArcGIS.Mapping.OfficeIntegration.PowerPointInfo">
  <Version>Version1</Version>
  <RequiresSignIn>False</RequiresSignIn>
</EsriMapsInfo>
</file>

<file path=customXml/item26.xml><?xml version="1.0" encoding="utf-8"?>
<EsriMapsInfo xmlns="ESRI.ArcGIS.Mapping.OfficeIntegration.PowerPointInfo">
  <Version>Version1</Version>
  <RequiresSignIn>False</RequiresSignIn>
</EsriMapsInfo>
</file>

<file path=customXml/item27.xml><?xml version="1.0" encoding="utf-8"?>
<EsriMapsInfo xmlns="ESRI.ArcGIS.Mapping.OfficeIntegration.PowerPointInfo">
  <Version>Version1</Version>
  <RequiresSignIn>False</RequiresSignIn>
</EsriMapsInfo>
</file>

<file path=customXml/item28.xml><?xml version="1.0" encoding="utf-8"?>
<EsriMapsInfo xmlns="ESRI.ArcGIS.Mapping.OfficeIntegration.PowerPointInfo">
  <Version>Version1</Version>
  <RequiresSignIn>False</RequiresSignIn>
</EsriMapsInfo>
</file>

<file path=customXml/item29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30.xml><?xml version="1.0" encoding="utf-8"?>
<EsriMapsInfo xmlns="ESRI.ArcGIS.Mapping.OfficeIntegration.PowerPointInfo">
  <Version>Version1</Version>
  <RequiresSignIn>False</RequiresSignIn>
</EsriMapsInfo>
</file>

<file path=customXml/item31.xml><?xml version="1.0" encoding="utf-8"?>
<EsriMapsInfo xmlns="ESRI.ArcGIS.Mapping.OfficeIntegration.PowerPointInfo">
  <Version>Version1</Version>
  <RequiresSignIn>False</RequiresSignIn>
</EsriMapsInfo>
</file>

<file path=customXml/item32.xml><?xml version="1.0" encoding="utf-8"?>
<EsriMapsInfo xmlns="ESRI.ArcGIS.Mapping.OfficeIntegration.PowerPointInfo">
  <Version>Version1</Version>
  <RequiresSignIn>False</RequiresSignIn>
</EsriMapsInfo>
</file>

<file path=customXml/item33.xml><?xml version="1.0" encoding="utf-8"?>
<EsriMapsInfo xmlns="ESRI.ArcGIS.Mapping.OfficeIntegration.PowerPointInfo">
  <Version>Version1</Version>
  <RequiresSignIn>False</RequiresSignIn>
</EsriMapsInfo>
</file>

<file path=customXml/item34.xml><?xml version="1.0" encoding="utf-8"?>
<EsriMapsInfo xmlns="ESRI.ArcGIS.Mapping.OfficeIntegration.PowerPointInfo">
  <Version>Version1</Version>
  <RequiresSignIn>False</RequiresSignIn>
</EsriMapsInfo>
</file>

<file path=customXml/item35.xml><?xml version="1.0" encoding="utf-8"?>
<EsriMapsInfo xmlns="ESRI.ArcGIS.Mapping.OfficeIntegration.PowerPointInfo">
  <Version>Version1</Version>
  <RequiresSignIn>False</RequiresSignIn>
</EsriMapsInfo>
</file>

<file path=customXml/item36.xml><?xml version="1.0" encoding="utf-8"?>
<EsriMapsInfo xmlns="ESRI.ArcGIS.Mapping.OfficeIntegration.PowerPointInfo">
  <Version>Version1</Version>
  <RequiresSignIn>False</RequiresSignIn>
</EsriMapsInfo>
</file>

<file path=customXml/item37.xml><?xml version="1.0" encoding="utf-8"?>
<EsriMapsInfo xmlns="ESRI.ArcGIS.Mapping.OfficeIntegration.PowerPointInfo">
  <Version>Version1</Version>
  <RequiresSignIn>False</RequiresSignIn>
</EsriMapsInfo>
</file>

<file path=customXml/item38.xml><?xml version="1.0" encoding="utf-8"?>
<EsriMapsInfo xmlns="ESRI.ArcGIS.Mapping.OfficeIntegration.PowerPointInfo">
  <Version>Version1</Version>
  <RequiresSignIn>False</RequiresSignIn>
</EsriMapsInfo>
</file>

<file path=customXml/item39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40.xml><?xml version="1.0" encoding="utf-8"?>
<EsriMapsInfo xmlns="ESRI.ArcGIS.Mapping.OfficeIntegration.PowerPointInfo">
  <Version>Version1</Version>
  <RequiresSignIn>False</RequiresSignIn>
</EsriMapsInfo>
</file>

<file path=customXml/item41.xml><?xml version="1.0" encoding="utf-8"?>
<EsriMapsInfo xmlns="ESRI.ArcGIS.Mapping.OfficeIntegration.PowerPointInfo">
  <Version>Version1</Version>
  <RequiresSignIn>False</RequiresSignIn>
</EsriMapsInfo>
</file>

<file path=customXml/item42.xml><?xml version="1.0" encoding="utf-8"?>
<EsriMapsInfo xmlns="ESRI.ArcGIS.Mapping.OfficeIntegration.PowerPointInfo">
  <Version>Version1</Version>
  <RequiresSignIn>False</RequiresSignIn>
</EsriMapsInfo>
</file>

<file path=customXml/item43.xml><?xml version="1.0" encoding="utf-8"?>
<EsriMapsInfo xmlns="ESRI.ArcGIS.Mapping.OfficeIntegration.PowerPointInfo">
  <Version>Version1</Version>
  <RequiresSignIn>False</RequiresSignIn>
</EsriMapsInfo>
</file>

<file path=customXml/item44.xml><?xml version="1.0" encoding="utf-8"?>
<EsriMapsInfo xmlns="ESRI.ArcGIS.Mapping.OfficeIntegration.PowerPointInfo">
  <Version>Version1</Version>
  <RequiresSignIn>False</RequiresSignIn>
</EsriMapsInfo>
</file>

<file path=customXml/item45.xml><?xml version="1.0" encoding="utf-8"?>
<EsriMapsInfo xmlns="ESRI.ArcGIS.Mapping.OfficeIntegration.PowerPointInfo">
  <Version>Version1</Version>
  <RequiresSignIn>False</RequiresSignIn>
</EsriMapsInfo>
</file>

<file path=customXml/item46.xml><?xml version="1.0" encoding="utf-8"?>
<EsriMapsInfo xmlns="ESRI.ArcGIS.Mapping.OfficeIntegration.PowerPointInfo">
  <Version>Version1</Version>
  <RequiresSignIn>False</RequiresSignIn>
</EsriMapsInfo>
</file>

<file path=customXml/item47.xml><?xml version="1.0" encoding="utf-8"?>
<EsriMapsInfo xmlns="ESRI.ArcGIS.Mapping.OfficeIntegration.PowerPointInfo">
  <Version>Version1</Version>
  <RequiresSignIn>False</RequiresSignIn>
</EsriMapsInfo>
</file>

<file path=customXml/item48.xml><?xml version="1.0" encoding="utf-8"?>
<EsriMapsInfo xmlns="ESRI.ArcGIS.Mapping.OfficeIntegration.PowerPointInfo">
  <Version>Version1</Version>
  <RequiresSignIn>False</RequiresSignIn>
</EsriMapsInfo>
</file>

<file path=customXml/item49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50.xml><?xml version="1.0" encoding="utf-8"?>
<EsriMapsInfo xmlns="ESRI.ArcGIS.Mapping.OfficeIntegration.PowerPointInfo">
  <Version>Version1</Version>
  <RequiresSignIn>False</RequiresSignIn>
</EsriMapsInfo>
</file>

<file path=customXml/item51.xml><?xml version="1.0" encoding="utf-8"?>
<EsriMapsInfo xmlns="ESRI.ArcGIS.Mapping.OfficeIntegration.PowerPointInfo">
  <Version>Version1</Version>
  <RequiresSignIn>False</RequiresSignIn>
</EsriMapsInfo>
</file>

<file path=customXml/item52.xml><?xml version="1.0" encoding="utf-8"?>
<EsriMapsInfo xmlns="ESRI.ArcGIS.Mapping.OfficeIntegration.PowerPointInfo">
  <Version>Version1</Version>
  <RequiresSignIn>False</RequiresSignIn>
</EsriMapsInfo>
</file>

<file path=customXml/item53.xml><?xml version="1.0" encoding="utf-8"?>
<EsriMapsInfo xmlns="ESRI.ArcGIS.Mapping.OfficeIntegration.PowerPointInfo">
  <Version>Version1</Version>
  <RequiresSignIn>False</RequiresSignIn>
</EsriMapsInfo>
</file>

<file path=customXml/item54.xml><?xml version="1.0" encoding="utf-8"?>
<EsriMapsInfo xmlns="ESRI.ArcGIS.Mapping.OfficeIntegration.PowerPointInfo">
  <Version>Version1</Version>
  <RequiresSignIn>False</RequiresSignIn>
</EsriMapsInfo>
</file>

<file path=customXml/item55.xml><?xml version="1.0" encoding="utf-8"?>
<EsriMapsInfo xmlns="ESRI.ArcGIS.Mapping.OfficeIntegration.PowerPointInfo">
  <Version>Version1</Version>
  <RequiresSignIn>False</RequiresSignIn>
</EsriMapsInfo>
</file>

<file path=customXml/item56.xml><?xml version="1.0" encoding="utf-8"?>
<EsriMapsInfo xmlns="ESRI.ArcGIS.Mapping.OfficeIntegration.PowerPointInfo">
  <Version>Version1</Version>
  <RequiresSignIn>False</RequiresSignIn>
</EsriMapsInfo>
</file>

<file path=customXml/item57.xml><?xml version="1.0" encoding="utf-8"?>
<EsriMapsInfo xmlns="ESRI.ArcGIS.Mapping.OfficeIntegration.PowerPointInfo">
  <Version>Version1</Version>
  <RequiresSignIn>False</RequiresSignIn>
</EsriMapsInfo>
</file>

<file path=customXml/item58.xml><?xml version="1.0" encoding="utf-8"?>
<EsriMapsInfo xmlns="ESRI.ArcGIS.Mapping.OfficeIntegration.PowerPointInfo">
  <Version>Version1</Version>
  <RequiresSignIn>False</RequiresSignIn>
</EsriMapsInfo>
</file>

<file path=customXml/item59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60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229DA967-5E4D-4DED-9152-07CCD8D035E7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0C37619F-A773-4725-B75A-45335746B957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4F661BE6-C47B-4879-B836-0E11D4868096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DFDBC1FD-D304-45A8-8E06-832884ABA763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657CFA7E-45A8-49C8-A497-F898CF026106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F0FD263F-C9BD-4CE6-B7BC-F079B44348D9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B93A882A-300E-4663-A5B2-9BD50E524B78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1DB9DF8C-D92D-4722-888D-FBDACCC2F8B3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2FD2EAB2-FF07-4E2E-83B9-A7A2EA259ACB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DB54052A-EE70-49DA-985A-9EB81262E5B7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2442F974-F407-4E80-90FD-72AB33A5193F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455B7486-8475-4F22-BF3B-B0D5169E1B3A}">
  <ds:schemaRefs>
    <ds:schemaRef ds:uri="ESRI.ArcGIS.Mapping.OfficeIntegration.PowerPointInfo"/>
  </ds:schemaRefs>
</ds:datastoreItem>
</file>

<file path=customXml/itemProps20.xml><?xml version="1.0" encoding="utf-8"?>
<ds:datastoreItem xmlns:ds="http://schemas.openxmlformats.org/officeDocument/2006/customXml" ds:itemID="{E6AC1CE2-A727-4531-8A59-8E011796A5FA}">
  <ds:schemaRefs>
    <ds:schemaRef ds:uri="ESRI.ArcGIS.Mapping.OfficeIntegration.PowerPointInfo"/>
  </ds:schemaRefs>
</ds:datastoreItem>
</file>

<file path=customXml/itemProps21.xml><?xml version="1.0" encoding="utf-8"?>
<ds:datastoreItem xmlns:ds="http://schemas.openxmlformats.org/officeDocument/2006/customXml" ds:itemID="{70207CF8-C591-43BD-89F6-1BBA0D2F5984}">
  <ds:schemaRefs>
    <ds:schemaRef ds:uri="ESRI.ArcGIS.Mapping.OfficeIntegration.PowerPointInfo"/>
  </ds:schemaRefs>
</ds:datastoreItem>
</file>

<file path=customXml/itemProps22.xml><?xml version="1.0" encoding="utf-8"?>
<ds:datastoreItem xmlns:ds="http://schemas.openxmlformats.org/officeDocument/2006/customXml" ds:itemID="{7FCE1954-85C9-47C9-ADA4-197A08522017}">
  <ds:schemaRefs>
    <ds:schemaRef ds:uri="ESRI.ArcGIS.Mapping.OfficeIntegration.PowerPointInfo"/>
  </ds:schemaRefs>
</ds:datastoreItem>
</file>

<file path=customXml/itemProps23.xml><?xml version="1.0" encoding="utf-8"?>
<ds:datastoreItem xmlns:ds="http://schemas.openxmlformats.org/officeDocument/2006/customXml" ds:itemID="{1311BD8D-4AC9-4901-A63F-F4EA1F2DB273}">
  <ds:schemaRefs>
    <ds:schemaRef ds:uri="ESRI.ArcGIS.Mapping.OfficeIntegration.PowerPointInfo"/>
  </ds:schemaRefs>
</ds:datastoreItem>
</file>

<file path=customXml/itemProps24.xml><?xml version="1.0" encoding="utf-8"?>
<ds:datastoreItem xmlns:ds="http://schemas.openxmlformats.org/officeDocument/2006/customXml" ds:itemID="{AF16A557-F1A0-4624-B279-38BAA3650B37}">
  <ds:schemaRefs>
    <ds:schemaRef ds:uri="ESRI.ArcGIS.Mapping.OfficeIntegration.PowerPointInfo"/>
  </ds:schemaRefs>
</ds:datastoreItem>
</file>

<file path=customXml/itemProps25.xml><?xml version="1.0" encoding="utf-8"?>
<ds:datastoreItem xmlns:ds="http://schemas.openxmlformats.org/officeDocument/2006/customXml" ds:itemID="{B245C6B5-4C3D-436D-8F06-8201AC5717BB}">
  <ds:schemaRefs>
    <ds:schemaRef ds:uri="ESRI.ArcGIS.Mapping.OfficeIntegration.PowerPointInfo"/>
  </ds:schemaRefs>
</ds:datastoreItem>
</file>

<file path=customXml/itemProps26.xml><?xml version="1.0" encoding="utf-8"?>
<ds:datastoreItem xmlns:ds="http://schemas.openxmlformats.org/officeDocument/2006/customXml" ds:itemID="{04FF9126-B258-4D40-AD6E-F6A7DD7CE5DE}">
  <ds:schemaRefs>
    <ds:schemaRef ds:uri="ESRI.ArcGIS.Mapping.OfficeIntegration.PowerPointInfo"/>
  </ds:schemaRefs>
</ds:datastoreItem>
</file>

<file path=customXml/itemProps27.xml><?xml version="1.0" encoding="utf-8"?>
<ds:datastoreItem xmlns:ds="http://schemas.openxmlformats.org/officeDocument/2006/customXml" ds:itemID="{B55F29B9-1D58-44DB-B82C-0E8107E5B5DF}">
  <ds:schemaRefs>
    <ds:schemaRef ds:uri="ESRI.ArcGIS.Mapping.OfficeIntegration.PowerPointInfo"/>
  </ds:schemaRefs>
</ds:datastoreItem>
</file>

<file path=customXml/itemProps28.xml><?xml version="1.0" encoding="utf-8"?>
<ds:datastoreItem xmlns:ds="http://schemas.openxmlformats.org/officeDocument/2006/customXml" ds:itemID="{899BFA3C-8686-42E7-B132-8A2AA937EEE8}">
  <ds:schemaRefs>
    <ds:schemaRef ds:uri="ESRI.ArcGIS.Mapping.OfficeIntegration.PowerPointInfo"/>
  </ds:schemaRefs>
</ds:datastoreItem>
</file>

<file path=customXml/itemProps29.xml><?xml version="1.0" encoding="utf-8"?>
<ds:datastoreItem xmlns:ds="http://schemas.openxmlformats.org/officeDocument/2006/customXml" ds:itemID="{F52ED062-41E8-4008-A3EA-74351A8941A3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CCD533BC-C976-4414-9707-B56B1217527F}">
  <ds:schemaRefs>
    <ds:schemaRef ds:uri="ESRI.ArcGIS.Mapping.OfficeIntegration.PowerPointInfo"/>
  </ds:schemaRefs>
</ds:datastoreItem>
</file>

<file path=customXml/itemProps30.xml><?xml version="1.0" encoding="utf-8"?>
<ds:datastoreItem xmlns:ds="http://schemas.openxmlformats.org/officeDocument/2006/customXml" ds:itemID="{C58FEB12-0CF9-4347-9F03-8DD3FB2F0921}">
  <ds:schemaRefs>
    <ds:schemaRef ds:uri="ESRI.ArcGIS.Mapping.OfficeIntegration.PowerPointInfo"/>
  </ds:schemaRefs>
</ds:datastoreItem>
</file>

<file path=customXml/itemProps31.xml><?xml version="1.0" encoding="utf-8"?>
<ds:datastoreItem xmlns:ds="http://schemas.openxmlformats.org/officeDocument/2006/customXml" ds:itemID="{5085D486-E25C-4DEF-9428-2B97CCE26393}">
  <ds:schemaRefs>
    <ds:schemaRef ds:uri="ESRI.ArcGIS.Mapping.OfficeIntegration.PowerPointInfo"/>
  </ds:schemaRefs>
</ds:datastoreItem>
</file>

<file path=customXml/itemProps32.xml><?xml version="1.0" encoding="utf-8"?>
<ds:datastoreItem xmlns:ds="http://schemas.openxmlformats.org/officeDocument/2006/customXml" ds:itemID="{715841E2-EEA0-4052-8F25-9437C4359127}">
  <ds:schemaRefs>
    <ds:schemaRef ds:uri="ESRI.ArcGIS.Mapping.OfficeIntegration.PowerPointInfo"/>
  </ds:schemaRefs>
</ds:datastoreItem>
</file>

<file path=customXml/itemProps33.xml><?xml version="1.0" encoding="utf-8"?>
<ds:datastoreItem xmlns:ds="http://schemas.openxmlformats.org/officeDocument/2006/customXml" ds:itemID="{31329150-DA6C-4C93-8FF8-9CD0358E168A}">
  <ds:schemaRefs>
    <ds:schemaRef ds:uri="ESRI.ArcGIS.Mapping.OfficeIntegration.PowerPointInfo"/>
  </ds:schemaRefs>
</ds:datastoreItem>
</file>

<file path=customXml/itemProps34.xml><?xml version="1.0" encoding="utf-8"?>
<ds:datastoreItem xmlns:ds="http://schemas.openxmlformats.org/officeDocument/2006/customXml" ds:itemID="{9E596BC3-D827-4593-B4DA-A76D861FEBC1}">
  <ds:schemaRefs>
    <ds:schemaRef ds:uri="ESRI.ArcGIS.Mapping.OfficeIntegration.PowerPointInfo"/>
  </ds:schemaRefs>
</ds:datastoreItem>
</file>

<file path=customXml/itemProps35.xml><?xml version="1.0" encoding="utf-8"?>
<ds:datastoreItem xmlns:ds="http://schemas.openxmlformats.org/officeDocument/2006/customXml" ds:itemID="{F4CE9B6B-1DDB-46BD-8743-E4CD70F9F04F}">
  <ds:schemaRefs>
    <ds:schemaRef ds:uri="ESRI.ArcGIS.Mapping.OfficeIntegration.PowerPointInfo"/>
  </ds:schemaRefs>
</ds:datastoreItem>
</file>

<file path=customXml/itemProps36.xml><?xml version="1.0" encoding="utf-8"?>
<ds:datastoreItem xmlns:ds="http://schemas.openxmlformats.org/officeDocument/2006/customXml" ds:itemID="{1D2C803A-2D0E-419B-ADE3-C65A62314232}">
  <ds:schemaRefs>
    <ds:schemaRef ds:uri="ESRI.ArcGIS.Mapping.OfficeIntegration.PowerPointInfo"/>
  </ds:schemaRefs>
</ds:datastoreItem>
</file>

<file path=customXml/itemProps37.xml><?xml version="1.0" encoding="utf-8"?>
<ds:datastoreItem xmlns:ds="http://schemas.openxmlformats.org/officeDocument/2006/customXml" ds:itemID="{DADB0C80-18AD-41B9-8402-1A9D0E4BA900}">
  <ds:schemaRefs>
    <ds:schemaRef ds:uri="ESRI.ArcGIS.Mapping.OfficeIntegration.PowerPointInfo"/>
  </ds:schemaRefs>
</ds:datastoreItem>
</file>

<file path=customXml/itemProps38.xml><?xml version="1.0" encoding="utf-8"?>
<ds:datastoreItem xmlns:ds="http://schemas.openxmlformats.org/officeDocument/2006/customXml" ds:itemID="{CC194F2E-4101-48AC-A299-BD52581CC536}">
  <ds:schemaRefs>
    <ds:schemaRef ds:uri="ESRI.ArcGIS.Mapping.OfficeIntegration.PowerPointInfo"/>
  </ds:schemaRefs>
</ds:datastoreItem>
</file>

<file path=customXml/itemProps39.xml><?xml version="1.0" encoding="utf-8"?>
<ds:datastoreItem xmlns:ds="http://schemas.openxmlformats.org/officeDocument/2006/customXml" ds:itemID="{C22BC085-395F-4563-9055-0E646EE93D7E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9BC72339-4FC1-4872-8E5C-DE1835C1E4A7}">
  <ds:schemaRefs>
    <ds:schemaRef ds:uri="ESRI.ArcGIS.Mapping.OfficeIntegration.PowerPointInfo"/>
  </ds:schemaRefs>
</ds:datastoreItem>
</file>

<file path=customXml/itemProps40.xml><?xml version="1.0" encoding="utf-8"?>
<ds:datastoreItem xmlns:ds="http://schemas.openxmlformats.org/officeDocument/2006/customXml" ds:itemID="{5A7A32D0-714B-485B-89F0-267AE32E3F2A}">
  <ds:schemaRefs>
    <ds:schemaRef ds:uri="ESRI.ArcGIS.Mapping.OfficeIntegration.PowerPointInfo"/>
  </ds:schemaRefs>
</ds:datastoreItem>
</file>

<file path=customXml/itemProps41.xml><?xml version="1.0" encoding="utf-8"?>
<ds:datastoreItem xmlns:ds="http://schemas.openxmlformats.org/officeDocument/2006/customXml" ds:itemID="{D757E390-3B98-467A-A497-DEDE738BC96A}">
  <ds:schemaRefs>
    <ds:schemaRef ds:uri="ESRI.ArcGIS.Mapping.OfficeIntegration.PowerPointInfo"/>
  </ds:schemaRefs>
</ds:datastoreItem>
</file>

<file path=customXml/itemProps42.xml><?xml version="1.0" encoding="utf-8"?>
<ds:datastoreItem xmlns:ds="http://schemas.openxmlformats.org/officeDocument/2006/customXml" ds:itemID="{B8E1710C-8938-4708-90EC-2B14A70D852B}">
  <ds:schemaRefs>
    <ds:schemaRef ds:uri="ESRI.ArcGIS.Mapping.OfficeIntegration.PowerPointInfo"/>
  </ds:schemaRefs>
</ds:datastoreItem>
</file>

<file path=customXml/itemProps43.xml><?xml version="1.0" encoding="utf-8"?>
<ds:datastoreItem xmlns:ds="http://schemas.openxmlformats.org/officeDocument/2006/customXml" ds:itemID="{AB9A9E14-7A3C-4607-A2BC-0DE9F45D79D2}">
  <ds:schemaRefs>
    <ds:schemaRef ds:uri="ESRI.ArcGIS.Mapping.OfficeIntegration.PowerPointInfo"/>
  </ds:schemaRefs>
</ds:datastoreItem>
</file>

<file path=customXml/itemProps44.xml><?xml version="1.0" encoding="utf-8"?>
<ds:datastoreItem xmlns:ds="http://schemas.openxmlformats.org/officeDocument/2006/customXml" ds:itemID="{4D91F5AD-19FB-408E-B3AE-90026A694911}">
  <ds:schemaRefs>
    <ds:schemaRef ds:uri="ESRI.ArcGIS.Mapping.OfficeIntegration.PowerPointInfo"/>
  </ds:schemaRefs>
</ds:datastoreItem>
</file>

<file path=customXml/itemProps45.xml><?xml version="1.0" encoding="utf-8"?>
<ds:datastoreItem xmlns:ds="http://schemas.openxmlformats.org/officeDocument/2006/customXml" ds:itemID="{42B4DC4C-CADC-4D91-9421-65A5199364C8}">
  <ds:schemaRefs>
    <ds:schemaRef ds:uri="ESRI.ArcGIS.Mapping.OfficeIntegration.PowerPointInfo"/>
  </ds:schemaRefs>
</ds:datastoreItem>
</file>

<file path=customXml/itemProps46.xml><?xml version="1.0" encoding="utf-8"?>
<ds:datastoreItem xmlns:ds="http://schemas.openxmlformats.org/officeDocument/2006/customXml" ds:itemID="{62F3CEBC-58E9-4ADF-A4CF-93F6A96491C0}">
  <ds:schemaRefs>
    <ds:schemaRef ds:uri="ESRI.ArcGIS.Mapping.OfficeIntegration.PowerPointInfo"/>
  </ds:schemaRefs>
</ds:datastoreItem>
</file>

<file path=customXml/itemProps47.xml><?xml version="1.0" encoding="utf-8"?>
<ds:datastoreItem xmlns:ds="http://schemas.openxmlformats.org/officeDocument/2006/customXml" ds:itemID="{073011CA-732B-4747-9357-C1099675278F}">
  <ds:schemaRefs>
    <ds:schemaRef ds:uri="ESRI.ArcGIS.Mapping.OfficeIntegration.PowerPointInfo"/>
  </ds:schemaRefs>
</ds:datastoreItem>
</file>

<file path=customXml/itemProps48.xml><?xml version="1.0" encoding="utf-8"?>
<ds:datastoreItem xmlns:ds="http://schemas.openxmlformats.org/officeDocument/2006/customXml" ds:itemID="{FD1EBA29-0A92-4A2B-B105-8C2AD6F7A41A}">
  <ds:schemaRefs>
    <ds:schemaRef ds:uri="ESRI.ArcGIS.Mapping.OfficeIntegration.PowerPointInfo"/>
  </ds:schemaRefs>
</ds:datastoreItem>
</file>

<file path=customXml/itemProps49.xml><?xml version="1.0" encoding="utf-8"?>
<ds:datastoreItem xmlns:ds="http://schemas.openxmlformats.org/officeDocument/2006/customXml" ds:itemID="{CD90EA3A-A730-46B6-BC5A-59D47C6CED73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1481F11C-3A67-4E8D-990A-4F794DCD2E87}">
  <ds:schemaRefs>
    <ds:schemaRef ds:uri="ESRI.ArcGIS.Mapping.OfficeIntegration.PowerPointInfo"/>
  </ds:schemaRefs>
</ds:datastoreItem>
</file>

<file path=customXml/itemProps50.xml><?xml version="1.0" encoding="utf-8"?>
<ds:datastoreItem xmlns:ds="http://schemas.openxmlformats.org/officeDocument/2006/customXml" ds:itemID="{A265B2BC-B57A-43C7-98B4-5D352DD222D3}">
  <ds:schemaRefs>
    <ds:schemaRef ds:uri="ESRI.ArcGIS.Mapping.OfficeIntegration.PowerPointInfo"/>
  </ds:schemaRefs>
</ds:datastoreItem>
</file>

<file path=customXml/itemProps51.xml><?xml version="1.0" encoding="utf-8"?>
<ds:datastoreItem xmlns:ds="http://schemas.openxmlformats.org/officeDocument/2006/customXml" ds:itemID="{D3B1266A-CF0C-44DB-86E0-D89302F561B1}">
  <ds:schemaRefs>
    <ds:schemaRef ds:uri="ESRI.ArcGIS.Mapping.OfficeIntegration.PowerPointInfo"/>
  </ds:schemaRefs>
</ds:datastoreItem>
</file>

<file path=customXml/itemProps52.xml><?xml version="1.0" encoding="utf-8"?>
<ds:datastoreItem xmlns:ds="http://schemas.openxmlformats.org/officeDocument/2006/customXml" ds:itemID="{80FFC059-8869-4EB1-925D-9390F863CC52}">
  <ds:schemaRefs>
    <ds:schemaRef ds:uri="ESRI.ArcGIS.Mapping.OfficeIntegration.PowerPointInfo"/>
  </ds:schemaRefs>
</ds:datastoreItem>
</file>

<file path=customXml/itemProps53.xml><?xml version="1.0" encoding="utf-8"?>
<ds:datastoreItem xmlns:ds="http://schemas.openxmlformats.org/officeDocument/2006/customXml" ds:itemID="{4ABF02C0-84F2-4449-BFFA-C7EDB5E5A604}">
  <ds:schemaRefs>
    <ds:schemaRef ds:uri="ESRI.ArcGIS.Mapping.OfficeIntegration.PowerPointInfo"/>
  </ds:schemaRefs>
</ds:datastoreItem>
</file>

<file path=customXml/itemProps54.xml><?xml version="1.0" encoding="utf-8"?>
<ds:datastoreItem xmlns:ds="http://schemas.openxmlformats.org/officeDocument/2006/customXml" ds:itemID="{95682FC6-5728-4395-AFE8-4E738BCE4A71}">
  <ds:schemaRefs>
    <ds:schemaRef ds:uri="ESRI.ArcGIS.Mapping.OfficeIntegration.PowerPointInfo"/>
  </ds:schemaRefs>
</ds:datastoreItem>
</file>

<file path=customXml/itemProps55.xml><?xml version="1.0" encoding="utf-8"?>
<ds:datastoreItem xmlns:ds="http://schemas.openxmlformats.org/officeDocument/2006/customXml" ds:itemID="{3A13B687-6644-4129-94F6-DB4C02EC2E5A}">
  <ds:schemaRefs>
    <ds:schemaRef ds:uri="ESRI.ArcGIS.Mapping.OfficeIntegration.PowerPointInfo"/>
  </ds:schemaRefs>
</ds:datastoreItem>
</file>

<file path=customXml/itemProps56.xml><?xml version="1.0" encoding="utf-8"?>
<ds:datastoreItem xmlns:ds="http://schemas.openxmlformats.org/officeDocument/2006/customXml" ds:itemID="{2F19CFA8-1C36-4C22-8926-F2FC05F281D8}">
  <ds:schemaRefs>
    <ds:schemaRef ds:uri="ESRI.ArcGIS.Mapping.OfficeIntegration.PowerPointInfo"/>
  </ds:schemaRefs>
</ds:datastoreItem>
</file>

<file path=customXml/itemProps57.xml><?xml version="1.0" encoding="utf-8"?>
<ds:datastoreItem xmlns:ds="http://schemas.openxmlformats.org/officeDocument/2006/customXml" ds:itemID="{2482DFAE-1661-416F-9395-2D2A4BC55E94}">
  <ds:schemaRefs>
    <ds:schemaRef ds:uri="ESRI.ArcGIS.Mapping.OfficeIntegration.PowerPointInfo"/>
  </ds:schemaRefs>
</ds:datastoreItem>
</file>

<file path=customXml/itemProps58.xml><?xml version="1.0" encoding="utf-8"?>
<ds:datastoreItem xmlns:ds="http://schemas.openxmlformats.org/officeDocument/2006/customXml" ds:itemID="{DBC2D720-7165-49FC-83B4-1F35D3313BC9}">
  <ds:schemaRefs>
    <ds:schemaRef ds:uri="ESRI.ArcGIS.Mapping.OfficeIntegration.PowerPointInfo"/>
  </ds:schemaRefs>
</ds:datastoreItem>
</file>

<file path=customXml/itemProps59.xml><?xml version="1.0" encoding="utf-8"?>
<ds:datastoreItem xmlns:ds="http://schemas.openxmlformats.org/officeDocument/2006/customXml" ds:itemID="{097A86B5-CDA7-4F1C-B06E-80C200BE260C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DA33E847-F870-4290-9A2A-75E9F1830A1F}">
  <ds:schemaRefs>
    <ds:schemaRef ds:uri="ESRI.ArcGIS.Mapping.OfficeIntegration.PowerPointInfo"/>
  </ds:schemaRefs>
</ds:datastoreItem>
</file>

<file path=customXml/itemProps60.xml><?xml version="1.0" encoding="utf-8"?>
<ds:datastoreItem xmlns:ds="http://schemas.openxmlformats.org/officeDocument/2006/customXml" ds:itemID="{55AA5FA4-DFD7-4246-BD0D-73012A15B9E5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A68C5225-4370-488F-BCC6-F188B289913F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ABE4AF2F-0D8F-4018-8A90-720E22D31ED3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71C57A99-4F1E-4D49-B745-00C3F285606C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6299</TotalTime>
  <Words>665</Words>
  <Application>Microsoft Office PowerPoint</Application>
  <PresentationFormat>Widescreen</PresentationFormat>
  <Paragraphs>162</Paragraphs>
  <Slides>18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Gulim</vt:lpstr>
      <vt:lpstr>Arial</vt:lpstr>
      <vt:lpstr>Calibri</vt:lpstr>
      <vt:lpstr>Century Gothic</vt:lpstr>
      <vt:lpstr>Times New Roman</vt:lpstr>
      <vt:lpstr>MondrianGreen</vt:lpstr>
      <vt:lpstr>Assessment of Soft and Hard Skills</vt:lpstr>
      <vt:lpstr>Overview</vt:lpstr>
      <vt:lpstr>Introduction</vt:lpstr>
      <vt:lpstr>Hard Skills of the GIS DACUM</vt:lpstr>
      <vt:lpstr>Duties</vt:lpstr>
      <vt:lpstr>Tasks (examples)</vt:lpstr>
      <vt:lpstr>Knowledge</vt:lpstr>
      <vt:lpstr>Skills – mostly soft</vt:lpstr>
      <vt:lpstr>Abilities &amp; Behaviors</vt:lpstr>
      <vt:lpstr>Translated into GTECH 201</vt:lpstr>
      <vt:lpstr>Translated into GTECH 201</vt:lpstr>
      <vt:lpstr>Translated into GTECH 361</vt:lpstr>
      <vt:lpstr>Translated into GTECH 361</vt:lpstr>
      <vt:lpstr>Assessment</vt:lpstr>
      <vt:lpstr>Assessment of Software Projects</vt:lpstr>
      <vt:lpstr>Online versus Face-to-Face</vt:lpstr>
      <vt:lpstr>Asynchronous Online Teaching</vt:lpstr>
      <vt:lpstr>Soft Skills in an Online Environment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</dc:title>
  <dc:subject/>
  <dc:creator>Jochen Albrecht</dc:creator>
  <cp:keywords/>
  <dc:description/>
  <cp:lastModifiedBy>Jochen Albrecht</cp:lastModifiedBy>
  <cp:revision>157</cp:revision>
  <dcterms:created xsi:type="dcterms:W3CDTF">2013-12-23T20:30:48Z</dcterms:created>
  <dcterms:modified xsi:type="dcterms:W3CDTF">2015-04-19T02:06:09Z</dcterms:modified>
  <cp:category/>
</cp:coreProperties>
</file>