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83" r:id="rId3"/>
    <p:sldId id="274" r:id="rId4"/>
    <p:sldId id="282" r:id="rId5"/>
    <p:sldId id="280" r:id="rId6"/>
    <p:sldId id="257" r:id="rId7"/>
    <p:sldId id="258" r:id="rId8"/>
    <p:sldId id="285" r:id="rId9"/>
    <p:sldId id="259" r:id="rId10"/>
    <p:sldId id="281" r:id="rId11"/>
    <p:sldId id="286" r:id="rId12"/>
    <p:sldId id="287" r:id="rId13"/>
    <p:sldId id="279" r:id="rId14"/>
    <p:sldId id="269" r:id="rId15"/>
    <p:sldId id="270" r:id="rId16"/>
    <p:sldId id="275" r:id="rId17"/>
    <p:sldId id="276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39" autoAdjust="0"/>
  </p:normalViewPr>
  <p:slideViewPr>
    <p:cSldViewPr snapToGrid="0" snapToObjects="1">
      <p:cViewPr varScale="1">
        <p:scale>
          <a:sx n="93" d="100"/>
          <a:sy n="93" d="100"/>
        </p:scale>
        <p:origin x="-6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7029A-C27C-4B41-B4F2-505365608E0C}" type="datetimeFigureOut">
              <a:rPr lang="en-US" smtClean="0"/>
              <a:t>4/21/15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E1BB3-9D51-E94B-99A1-F06E570C2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4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E1BB3-9D51-E94B-99A1-F06E570C23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36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96786-D648-8B4F-BFF4-683D8D4380AE}" type="slidenum">
              <a:rPr lang="en-US"/>
              <a:pPr/>
              <a:t>14</a:t>
            </a:fld>
            <a:endParaRPr lang="en-US"/>
          </a:p>
        </p:txBody>
      </p:sp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21" y="4344025"/>
            <a:ext cx="5485158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5" tIns="45718" rIns="91435" bIns="45718"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3A9BB-9602-6041-8B26-6A7A32155D8D}" type="slidenum">
              <a:rPr lang="en-US"/>
              <a:pPr/>
              <a:t>15</a:t>
            </a:fld>
            <a:endParaRPr lang="en-US"/>
          </a:p>
        </p:txBody>
      </p:sp>
      <p:sp>
        <p:nvSpPr>
          <p:cNvPr id="67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21" y="4344025"/>
            <a:ext cx="5485158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5" tIns="45718" rIns="91435" bIns="45718"/>
          <a:lstStyle/>
          <a:p>
            <a:pPr>
              <a:lnSpc>
                <a:spcPct val="90000"/>
              </a:lnSpc>
              <a:buClr>
                <a:schemeClr val="tx2"/>
              </a:buClr>
              <a:buSzPct val="125000"/>
              <a:buFont typeface="Wingdings" charset="0"/>
              <a:buNone/>
            </a:pP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2C6496-2F4D-0741-816A-9DE69CB81BE1}" type="slidenum">
              <a:rPr lang="en-US"/>
              <a:pPr/>
              <a:t>16</a:t>
            </a:fld>
            <a:endParaRPr lang="en-US"/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424" y="685488"/>
            <a:ext cx="454715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21" y="4344025"/>
            <a:ext cx="5485158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5" tIns="45718" rIns="91435" bIns="45718"/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C3A285-20FA-A24B-BEE8-0CA153924DBB}" type="slidenum">
              <a:rPr lang="en-US"/>
              <a:pPr/>
              <a:t>17</a:t>
            </a:fld>
            <a:endParaRPr lang="en-US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424" y="685488"/>
            <a:ext cx="454715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21" y="4344025"/>
            <a:ext cx="5485158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5" tIns="45718" rIns="91435" bIns="45718"/>
          <a:lstStyle/>
          <a:p>
            <a:pPr>
              <a:lnSpc>
                <a:spcPct val="90000"/>
              </a:lnSpc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F0ECA0-4AFE-8F43-956C-62CBAEAE4BB7}" type="slidenum">
              <a:rPr lang="en-US"/>
              <a:pPr/>
              <a:t>5</a:t>
            </a:fld>
            <a:endParaRPr lang="en-US"/>
          </a:p>
        </p:txBody>
      </p:sp>
      <p:sp>
        <p:nvSpPr>
          <p:cNvPr id="66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421" y="4344025"/>
            <a:ext cx="5485158" cy="4114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5" tIns="45718" rIns="91435" bIns="4571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E8091-4E03-4F43-84C6-2DD0E045AE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97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E8091-4E03-4F43-84C6-2DD0E045AE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04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E8091-4E03-4F43-84C6-2DD0E045AE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97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E8091-4E03-4F43-84C6-2DD0E045AE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97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E1BB3-9D51-E94B-99A1-F06E570C23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52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E8091-4E03-4F43-84C6-2DD0E045AE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97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E8091-4E03-4F43-84C6-2DD0E045AE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9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1D22-8287-454F-840A-10594B0BFF15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B3ED-F633-5345-9544-71EF6ED1274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1D22-8287-454F-840A-10594B0BFF15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B3ED-F633-5345-9544-71EF6ED1274F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1D22-8287-454F-840A-10594B0BFF15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B3ED-F633-5345-9544-71EF6ED1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1D22-8287-454F-840A-10594B0BFF15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B3ED-F633-5345-9544-71EF6ED1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1D22-8287-454F-840A-10594B0BFF15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B3ED-F633-5345-9544-71EF6ED1274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1D22-8287-454F-840A-10594B0BFF15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B3ED-F633-5345-9544-71EF6ED1274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1D22-8287-454F-840A-10594B0BFF15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B3ED-F633-5345-9544-71EF6ED1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1D22-8287-454F-840A-10594B0BFF15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B3ED-F633-5345-9544-71EF6ED1274F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1D22-8287-454F-840A-10594B0BFF15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B3ED-F633-5345-9544-71EF6ED1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1D22-8287-454F-840A-10594B0BFF15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B3ED-F633-5345-9544-71EF6ED127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1D22-8287-454F-840A-10594B0BFF15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B3ED-F633-5345-9544-71EF6ED1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1D22-8287-454F-840A-10594B0BFF15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B3ED-F633-5345-9544-71EF6ED1274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1D22-8287-454F-840A-10594B0BFF15}" type="datetimeFigureOut">
              <a:rPr lang="en-US" smtClean="0"/>
              <a:t>4/21/15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B3ED-F633-5345-9544-71EF6ED1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1D22-8287-454F-840A-10594B0BFF15}" type="datetimeFigureOut">
              <a:rPr lang="en-US" smtClean="0"/>
              <a:t>4/21/15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B3ED-F633-5345-9544-71EF6ED1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1D22-8287-454F-840A-10594B0BFF15}" type="datetimeFigureOut">
              <a:rPr lang="en-US" smtClean="0"/>
              <a:t>4/21/15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B3ED-F633-5345-9544-71EF6ED127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1D22-8287-454F-840A-10594B0BFF15}" type="datetimeFigureOut">
              <a:rPr lang="en-US" smtClean="0"/>
              <a:t>4/21/15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B3ED-F633-5345-9544-71EF6ED1274F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C41D22-8287-454F-840A-10594B0BFF15}" type="datetimeFigureOut">
              <a:rPr lang="en-US" smtClean="0"/>
              <a:t>4/21/15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2E0B3ED-F633-5345-9544-71EF6ED1274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file://localhost/Users/lindsay/Desktop/Hunter/Resources/Videos%20for%20Teaching/Performance%20Assessment%20Rubric_Lip%20Sync%20Battle%20with%20Joseph%20Gordon%20Levitt,%20Stephen%20Merchant%20and%20Jimmy%20Fallon.mp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file://localhost/Users/lindsay/Desktop/Hunter/Resources/Videos%20for%20Teaching/Performance%20Assessment%20Rubric_Lip%20Sync%20Battle%20with%20Joseph%20Gordon%20Levitt,%20Stephen%20Merchant%20and%20Jimmy%20Fallon.mp4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file://localhost/Users/lindsay/Desktop/Hunter/Resources/Videos%20for%20Teaching/Performance%20Assessment%20Rubric_Lip%20Sync%20Battle%20with%20Joseph%20Gordon%20Levitt,%20Stephen%20Merchant%20and%20Jimmy%20Fallon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Calibrating Your Grading Criteria with a Little Help from </a:t>
            </a:r>
            <a:r>
              <a:rPr lang="en-US" dirty="0" err="1" smtClean="0"/>
              <a:t>Milli</a:t>
            </a:r>
            <a:r>
              <a:rPr lang="en-US" dirty="0" smtClean="0"/>
              <a:t> </a:t>
            </a:r>
            <a:r>
              <a:rPr lang="en-US" dirty="0" err="1" smtClean="0"/>
              <a:t>Vanilli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Lindsay Portnoy, Educational Foundations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49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Developing Quality Rubrics</a:t>
            </a:r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1. Do descriptions focus on </a:t>
            </a:r>
            <a:r>
              <a:rPr lang="en-US" b="1" dirty="0" smtClean="0"/>
              <a:t>important aspects </a:t>
            </a:r>
            <a:r>
              <a:rPr lang="en-US" dirty="0" smtClean="0"/>
              <a:t>of the performance? </a:t>
            </a:r>
          </a:p>
          <a:p>
            <a:pPr marL="0" indent="0">
              <a:buNone/>
            </a:pPr>
            <a:r>
              <a:rPr lang="en-US" dirty="0" smtClean="0"/>
              <a:t>2. Does the </a:t>
            </a:r>
            <a:r>
              <a:rPr lang="en-US" b="1" dirty="0" smtClean="0"/>
              <a:t>rating</a:t>
            </a:r>
            <a:r>
              <a:rPr lang="en-US" dirty="0" smtClean="0"/>
              <a:t> match the purpose? </a:t>
            </a:r>
          </a:p>
          <a:p>
            <a:pPr marL="0" indent="0">
              <a:buNone/>
            </a:pPr>
            <a:r>
              <a:rPr lang="en-US" dirty="0" smtClean="0"/>
              <a:t>3. Are the </a:t>
            </a:r>
            <a:r>
              <a:rPr lang="en-US" b="1" dirty="0" smtClean="0"/>
              <a:t>traits</a:t>
            </a:r>
            <a:r>
              <a:rPr lang="en-US" dirty="0" smtClean="0"/>
              <a:t> directly observable? </a:t>
            </a:r>
          </a:p>
          <a:p>
            <a:pPr marL="0" indent="0">
              <a:buNone/>
            </a:pPr>
            <a:r>
              <a:rPr lang="en-US" dirty="0" smtClean="0"/>
              <a:t>4. Are the </a:t>
            </a:r>
            <a:r>
              <a:rPr lang="en-US" b="1" dirty="0" smtClean="0"/>
              <a:t>criteria</a:t>
            </a:r>
            <a:r>
              <a:rPr lang="en-US" dirty="0" smtClean="0"/>
              <a:t> understandable? </a:t>
            </a:r>
          </a:p>
          <a:p>
            <a:pPr marL="0" indent="0">
              <a:buNone/>
            </a:pPr>
            <a:r>
              <a:rPr lang="en-US" dirty="0" smtClean="0"/>
              <a:t>5. Are the </a:t>
            </a:r>
            <a:r>
              <a:rPr lang="en-US" b="1" dirty="0" smtClean="0"/>
              <a:t>traits</a:t>
            </a:r>
            <a:r>
              <a:rPr lang="en-US" dirty="0" smtClean="0"/>
              <a:t> clearly defined? </a:t>
            </a:r>
          </a:p>
          <a:p>
            <a:pPr marL="0" indent="0">
              <a:buNone/>
            </a:pPr>
            <a:r>
              <a:rPr lang="en-US" dirty="0" smtClean="0"/>
              <a:t>6. Is scoring </a:t>
            </a:r>
            <a:r>
              <a:rPr lang="en-US" b="1" dirty="0" smtClean="0"/>
              <a:t>error</a:t>
            </a:r>
            <a:r>
              <a:rPr lang="en-US" dirty="0" smtClean="0"/>
              <a:t> minimized?</a:t>
            </a:r>
          </a:p>
          <a:p>
            <a:pPr marL="0" indent="0">
              <a:buNone/>
            </a:pPr>
            <a:r>
              <a:rPr lang="en-US" dirty="0" smtClean="0"/>
              <a:t>7. Is the scoring system </a:t>
            </a:r>
            <a:r>
              <a:rPr lang="en-US" b="1" dirty="0" smtClean="0"/>
              <a:t>feasible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003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More Valid Rubrics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993803"/>
              </p:ext>
            </p:extLst>
          </p:nvPr>
        </p:nvGraphicFramePr>
        <p:xfrm>
          <a:off x="634973" y="2406368"/>
          <a:ext cx="8075535" cy="2288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107"/>
                <a:gridCol w="1615107"/>
                <a:gridCol w="1615107"/>
                <a:gridCol w="1615107"/>
                <a:gridCol w="1615107"/>
              </a:tblGrid>
              <a:tr h="996176"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 Outcome (Descriptor)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Below Standard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Approaching Standard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Meets</a:t>
                      </a:r>
                      <a:r>
                        <a:rPr lang="en-US" baseline="0" dirty="0" smtClean="0"/>
                        <a:t> Standard 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Exceeds Standard (4)</a:t>
                      </a:r>
                      <a:endParaRPr lang="en-US" dirty="0"/>
                    </a:p>
                  </a:txBody>
                  <a:tcPr/>
                </a:tc>
              </a:tr>
              <a:tr h="12926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93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to Practice: What Makes a Valid 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hlinkClick r:id="rId3" action="ppaction://hlinkfile"/>
              </a:rPr>
              <a:t>film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Valid Was that Rubric?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821" y="2108199"/>
            <a:ext cx="3726294" cy="379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48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Knew: Errors in Ratings</a:t>
            </a:r>
            <a:endParaRPr lang="en-US" dirty="0"/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Carryover effect</a:t>
            </a:r>
          </a:p>
          <a:p>
            <a:pPr lvl="1"/>
            <a:r>
              <a:rPr lang="en-US" dirty="0" smtClean="0"/>
              <a:t>Practice improves effort</a:t>
            </a:r>
          </a:p>
          <a:p>
            <a:r>
              <a:rPr lang="en-US" dirty="0" smtClean="0"/>
              <a:t>Effect of extraneous variables</a:t>
            </a:r>
          </a:p>
          <a:p>
            <a:pPr lvl="1"/>
            <a:r>
              <a:rPr lang="en-US" dirty="0" smtClean="0"/>
              <a:t>Sloppiness</a:t>
            </a:r>
          </a:p>
          <a:p>
            <a:r>
              <a:rPr lang="en-US" dirty="0" smtClean="0"/>
              <a:t>Halo effect</a:t>
            </a:r>
          </a:p>
          <a:p>
            <a:pPr lvl="1"/>
            <a:r>
              <a:rPr lang="en-US" dirty="0" smtClean="0"/>
              <a:t>When it’s better not to know</a:t>
            </a:r>
          </a:p>
        </p:txBody>
      </p:sp>
    </p:spTree>
    <p:extLst>
      <p:ext uri="{BB962C8B-B14F-4D97-AF65-F5344CB8AC3E}">
        <p14:creationId xmlns:p14="http://schemas.microsoft.com/office/powerpoint/2010/main" val="422668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Knew: Errors in Ratings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Rater drift</a:t>
            </a:r>
          </a:p>
          <a:p>
            <a:pPr lvl="1"/>
            <a:r>
              <a:rPr lang="en-US" dirty="0"/>
              <a:t>Less reference to rubric over time</a:t>
            </a:r>
          </a:p>
          <a:p>
            <a:r>
              <a:rPr lang="en-US" dirty="0" smtClean="0"/>
              <a:t>Personal-bias error</a:t>
            </a:r>
          </a:p>
          <a:p>
            <a:pPr lvl="1"/>
            <a:r>
              <a:rPr lang="en-US" dirty="0" smtClean="0"/>
              <a:t>Generosity error: everyone’s great</a:t>
            </a:r>
          </a:p>
          <a:p>
            <a:pPr lvl="1"/>
            <a:r>
              <a:rPr lang="en-US" dirty="0" smtClean="0"/>
              <a:t>Central tendency error: everyone’s average</a:t>
            </a:r>
          </a:p>
          <a:p>
            <a:pPr lvl="1"/>
            <a:r>
              <a:rPr lang="en-US" dirty="0" smtClean="0"/>
              <a:t>Severity error: everyone’s mediocre at best</a:t>
            </a:r>
          </a:p>
        </p:txBody>
      </p:sp>
    </p:spTree>
    <p:extLst>
      <p:ext uri="{BB962C8B-B14F-4D97-AF65-F5344CB8AC3E}">
        <p14:creationId xmlns:p14="http://schemas.microsoft.com/office/powerpoint/2010/main" val="3242033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Rubric Hints and Guidelines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/>
              <a:t>Use samples of student work </a:t>
            </a:r>
          </a:p>
          <a:p>
            <a:pPr marL="342900" indent="-342900"/>
            <a:r>
              <a:rPr lang="en-US"/>
              <a:t>Share rubrics with students </a:t>
            </a:r>
          </a:p>
          <a:p>
            <a:pPr marL="342900" indent="-342900"/>
            <a:r>
              <a:rPr lang="en-US"/>
              <a:t>Let students create some rubrics </a:t>
            </a:r>
          </a:p>
          <a:p>
            <a:pPr marL="342900" indent="-342900"/>
            <a:r>
              <a:rPr lang="en-US"/>
              <a:t>Allow for multiple correct answers</a:t>
            </a:r>
          </a:p>
        </p:txBody>
      </p:sp>
    </p:spTree>
    <p:extLst>
      <p:ext uri="{BB962C8B-B14F-4D97-AF65-F5344CB8AC3E}">
        <p14:creationId xmlns:p14="http://schemas.microsoft.com/office/powerpoint/2010/main" val="1434006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Rubric Hints and Guidelines</a:t>
            </a:r>
            <a:endParaRPr lang="en-US"/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Limit the scope of the assessment </a:t>
            </a:r>
          </a:p>
          <a:p>
            <a:r>
              <a:rPr lang="en-US" smtClean="0"/>
              <a:t>Consider the levels of difficulty </a:t>
            </a:r>
          </a:p>
          <a:p>
            <a:r>
              <a:rPr lang="en-US" smtClean="0"/>
              <a:t>Determine the number of levels to develop </a:t>
            </a:r>
          </a:p>
          <a:p>
            <a:r>
              <a:rPr lang="en-US" smtClean="0"/>
              <a:t>Adjust the rubric after, not during the assessment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46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To be formative, the assessment must inform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816" y="1759019"/>
            <a:ext cx="4392704" cy="472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55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5098" b="-15098"/>
          <a:stretch>
            <a:fillRect/>
          </a:stretch>
        </p:blipFill>
        <p:spPr>
          <a:xfrm>
            <a:off x="293070" y="1406521"/>
            <a:ext cx="8523253" cy="4808653"/>
          </a:xfrm>
        </p:spPr>
      </p:pic>
    </p:spTree>
    <p:extLst>
      <p:ext uri="{BB962C8B-B14F-4D97-AF65-F5344CB8AC3E}">
        <p14:creationId xmlns:p14="http://schemas.microsoft.com/office/powerpoint/2010/main" val="75866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Problem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1505" y="5058128"/>
            <a:ext cx="8076746" cy="623483"/>
          </a:xfrm>
        </p:spPr>
        <p:txBody>
          <a:bodyPr/>
          <a:lstStyle/>
          <a:p>
            <a:r>
              <a:rPr lang="en-US" dirty="0" smtClean="0"/>
              <a:t>How do you objectively evaluate authentic assessments?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580" y="1807267"/>
            <a:ext cx="4911503" cy="281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73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Qualitative Work Evaluated Quantitatively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455284"/>
              </p:ext>
            </p:extLst>
          </p:nvPr>
        </p:nvGraphicFramePr>
        <p:xfrm>
          <a:off x="569848" y="2247561"/>
          <a:ext cx="7945285" cy="3628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057"/>
                <a:gridCol w="1589057"/>
                <a:gridCol w="1589057"/>
                <a:gridCol w="1589057"/>
                <a:gridCol w="1589057"/>
              </a:tblGrid>
              <a:tr h="959622"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 Outcome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Below Standard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Approaching Standard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Meets</a:t>
                      </a:r>
                      <a:r>
                        <a:rPr lang="en-US" baseline="0" dirty="0" smtClean="0"/>
                        <a:t> Standard 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Exceeds Standard (4)</a:t>
                      </a:r>
                      <a:endParaRPr lang="en-US" dirty="0"/>
                    </a:p>
                  </a:txBody>
                  <a:tcPr/>
                </a:tc>
              </a:tr>
              <a:tr h="2669100">
                <a:tc>
                  <a:txBody>
                    <a:bodyPr/>
                    <a:lstStyle/>
                    <a:p>
                      <a:r>
                        <a:rPr lang="en-US" dirty="0" smtClean="0"/>
                        <a:t>Abilit</a:t>
                      </a:r>
                      <a:r>
                        <a:rPr lang="en-US" baseline="0" dirty="0" smtClean="0"/>
                        <a:t>y provide support for an argument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Does not provide support for</a:t>
                      </a:r>
                      <a:r>
                        <a:rPr lang="en-US" baseline="0" dirty="0" smtClean="0"/>
                        <a:t> argument; does not cite research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Provides</a:t>
                      </a:r>
                      <a:r>
                        <a:rPr lang="en-US" baseline="0" dirty="0" smtClean="0"/>
                        <a:t> minimal support without citing the research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Provides adequate</a:t>
                      </a:r>
                      <a:r>
                        <a:rPr lang="en-US" baseline="0" dirty="0" smtClean="0"/>
                        <a:t> support citing the accompanying research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Provides ample </a:t>
                      </a:r>
                      <a:r>
                        <a:rPr lang="en-US" baseline="0" dirty="0" smtClean="0"/>
                        <a:t>support by extensively citing relevant research and providing rich examples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966069"/>
              </p:ext>
            </p:extLst>
          </p:nvPr>
        </p:nvGraphicFramePr>
        <p:xfrm>
          <a:off x="559438" y="2253441"/>
          <a:ext cx="1589057" cy="3628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057"/>
              </a:tblGrid>
              <a:tr h="959622"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 Outcome</a:t>
                      </a:r>
                      <a:endParaRPr lang="en-US" dirty="0"/>
                    </a:p>
                  </a:txBody>
                  <a:tcPr/>
                </a:tc>
              </a:tr>
              <a:tr h="2669100">
                <a:tc>
                  <a:txBody>
                    <a:bodyPr/>
                    <a:lstStyle/>
                    <a:p>
                      <a:r>
                        <a:rPr lang="en-US" dirty="0" smtClean="0"/>
                        <a:t>Abilit</a:t>
                      </a:r>
                      <a:r>
                        <a:rPr lang="en-US" baseline="0" dirty="0" smtClean="0"/>
                        <a:t>y provide support for an argument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82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Considerations to Address when Creating Rubrics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en-US" sz="2400" b="1" dirty="0">
                <a:solidFill>
                  <a:schemeClr val="folHlink"/>
                </a:solidFill>
              </a:rPr>
              <a:t>Validity</a:t>
            </a:r>
            <a:r>
              <a:rPr lang="en-US" sz="2400" dirty="0"/>
              <a:t> – Does the rubric measure what it claims to measure.</a:t>
            </a:r>
          </a:p>
          <a:p>
            <a:pPr marL="342900" indent="-342900"/>
            <a:r>
              <a:rPr lang="en-US" sz="2400" b="1" dirty="0">
                <a:solidFill>
                  <a:schemeClr val="folHlink"/>
                </a:solidFill>
              </a:rPr>
              <a:t>Reliability</a:t>
            </a:r>
            <a:r>
              <a:rPr lang="en-US" sz="2400" dirty="0"/>
              <a:t> – Does the assessment consistently produce the same results.</a:t>
            </a:r>
          </a:p>
          <a:p>
            <a:pPr marL="342900" indent="-342900"/>
            <a:r>
              <a:rPr lang="en-US" sz="2400" b="1" dirty="0">
                <a:solidFill>
                  <a:schemeClr val="folHlink"/>
                </a:solidFill>
              </a:rPr>
              <a:t>Transparency</a:t>
            </a:r>
            <a:r>
              <a:rPr lang="en-US" sz="2400" dirty="0"/>
              <a:t> – Criteria are clear enough to students so that they can assess themselves and others with roughly the same reliability.</a:t>
            </a:r>
          </a:p>
          <a:p>
            <a:pPr marL="342900" indent="-342900"/>
            <a:r>
              <a:rPr lang="en-US" sz="2400" b="1" dirty="0">
                <a:solidFill>
                  <a:schemeClr val="folHlink"/>
                </a:solidFill>
              </a:rPr>
              <a:t>Subjectivity</a:t>
            </a:r>
            <a:r>
              <a:rPr lang="en-US" sz="2400" dirty="0"/>
              <a:t> – The amount of judgment used to assign a score to a </a:t>
            </a:r>
            <a:r>
              <a:rPr lang="en-US" sz="2400" dirty="0" smtClean="0"/>
              <a:t>student</a:t>
            </a:r>
            <a:r>
              <a:rPr lang="en-US" dirty="0" smtClean="0">
                <a:latin typeface="Arial"/>
              </a:rPr>
              <a:t>’</a:t>
            </a:r>
            <a:r>
              <a:rPr lang="en-US" sz="2400" dirty="0" smtClean="0"/>
              <a:t>s </a:t>
            </a:r>
            <a:r>
              <a:rPr lang="en-US" sz="2400" dirty="0"/>
              <a:t>performance.</a:t>
            </a:r>
          </a:p>
        </p:txBody>
      </p:sp>
    </p:spTree>
    <p:extLst>
      <p:ext uri="{BB962C8B-B14F-4D97-AF65-F5344CB8AC3E}">
        <p14:creationId xmlns:p14="http://schemas.microsoft.com/office/powerpoint/2010/main" val="390363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3-03 at 4.04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914" b="-28914"/>
          <a:stretch>
            <a:fillRect/>
          </a:stretch>
        </p:blipFill>
        <p:spPr>
          <a:xfrm>
            <a:off x="284163" y="2133600"/>
            <a:ext cx="8574087" cy="4837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to Practice: What Makes a Valid 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Below is the rubric we’ll use to assess the performance of two people in this </a:t>
            </a:r>
            <a:r>
              <a:rPr lang="en-US" dirty="0" smtClean="0">
                <a:hlinkClick r:id="rId4" action="ppaction://hlinkfile"/>
              </a:rPr>
              <a:t>film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3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to Practice: What Makes a Valid Rubric</a:t>
            </a:r>
          </a:p>
        </p:txBody>
      </p:sp>
      <p:pic>
        <p:nvPicPr>
          <p:cNvPr id="4" name="Content Placeholder 3" descr="Screen Shot 2015-03-03 at 4.04.31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914" b="-28914"/>
          <a:stretch>
            <a:fillRect/>
          </a:stretch>
        </p:blipFill>
        <p:spPr>
          <a:xfrm>
            <a:off x="284163" y="2133600"/>
            <a:ext cx="8574087" cy="4837109"/>
          </a:xfrm>
        </p:spPr>
      </p:pic>
      <p:sp>
        <p:nvSpPr>
          <p:cNvPr id="5" name="TextBox 4"/>
          <p:cNvSpPr txBox="1"/>
          <p:nvPr/>
        </p:nvSpPr>
        <p:spPr>
          <a:xfrm>
            <a:off x="4825188" y="3706165"/>
            <a:ext cx="42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68052" y="4261110"/>
            <a:ext cx="42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85291" y="3993875"/>
            <a:ext cx="42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51575" y="3702585"/>
            <a:ext cx="42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3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to Practice: What Makes a Valid 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hlinkClick r:id="rId3" action="ppaction://hlinkfile"/>
              </a:rPr>
              <a:t>film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85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Valid Was that Rubric?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3820" y="2628746"/>
            <a:ext cx="2899399" cy="3630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Memorizatio</a:t>
            </a:r>
            <a:r>
              <a:rPr lang="en-US" dirty="0"/>
              <a:t>n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Accuracy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Showmanship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Entertainment </a:t>
            </a:r>
            <a:r>
              <a:rPr lang="en-US" dirty="0" smtClean="0"/>
              <a:t>Value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8" y="1860798"/>
            <a:ext cx="3623756" cy="362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4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2526</TotalTime>
  <Words>473</Words>
  <Application>Microsoft Macintosh PowerPoint</Application>
  <PresentationFormat>On-screen Show (4:3)</PresentationFormat>
  <Paragraphs>91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Spectrum</vt:lpstr>
      <vt:lpstr>Calibrating Your Grading Criteria with a Little Help from Milli Vanilli</vt:lpstr>
      <vt:lpstr>PowerPoint Presentation</vt:lpstr>
      <vt:lpstr>The Problem</vt:lpstr>
      <vt:lpstr>Qualitative Work Evaluated Quantitatively</vt:lpstr>
      <vt:lpstr>Considerations to Address when Creating Rubrics</vt:lpstr>
      <vt:lpstr>Application to Practice: What Makes a Valid Rubric</vt:lpstr>
      <vt:lpstr>Application to Practice: What Makes a Valid Rubric</vt:lpstr>
      <vt:lpstr>Application to Practice: What Makes a Valid Rubric</vt:lpstr>
      <vt:lpstr>How Valid Was that Rubric?</vt:lpstr>
      <vt:lpstr>Developing Quality Rubrics</vt:lpstr>
      <vt:lpstr>Building More Valid Rubrics</vt:lpstr>
      <vt:lpstr>Application to Practice: What Makes a Valid Rubric</vt:lpstr>
      <vt:lpstr>How Valid Was that Rubric?</vt:lpstr>
      <vt:lpstr>Who Knew: Errors in Ratings</vt:lpstr>
      <vt:lpstr>Who Knew: Errors in Ratings</vt:lpstr>
      <vt:lpstr>Rubric Hints and Guidelines</vt:lpstr>
      <vt:lpstr>Rubric Hints and Guidelines</vt:lpstr>
      <vt:lpstr>To be formative, the assessment must inform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Portnoy</dc:creator>
  <cp:lastModifiedBy>Lindsay Portnoy</cp:lastModifiedBy>
  <cp:revision>16</cp:revision>
  <dcterms:created xsi:type="dcterms:W3CDTF">2015-04-19T22:08:53Z</dcterms:created>
  <dcterms:modified xsi:type="dcterms:W3CDTF">2015-04-21T18:56:10Z</dcterms:modified>
</cp:coreProperties>
</file>