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73"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snapToGrid="0">
      <p:cViewPr varScale="1">
        <p:scale>
          <a:sx n="81" d="100"/>
          <a:sy n="81" d="100"/>
        </p:scale>
        <p:origin x="60" y="474"/>
      </p:cViewPr>
      <p:guideLst/>
    </p:cSldViewPr>
  </p:slideViewPr>
  <p:outlineViewPr>
    <p:cViewPr>
      <p:scale>
        <a:sx n="33" d="100"/>
        <a:sy n="33" d="100"/>
      </p:scale>
      <p:origin x="0" y="-37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FE6D00-E908-4A79-8C6C-194176A5A355}"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331624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FFE6D00-E908-4A79-8C6C-194176A5A355}" type="datetimeFigureOut">
              <a:rPr lang="en-US" smtClean="0"/>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1430964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1FFE6D00-E908-4A79-8C6C-194176A5A355}"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3300832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1FFE6D00-E908-4A79-8C6C-194176A5A355}" type="datetimeFigureOut">
              <a:rPr lang="en-US" smtClean="0"/>
              <a:t>3/2/2022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3845406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FE6D00-E908-4A79-8C6C-194176A5A355}"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1292123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FE6D00-E908-4A79-8C6C-194176A5A355}"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336642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FE6D00-E908-4A79-8C6C-194176A5A355}"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441581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FE6D00-E908-4A79-8C6C-194176A5A355}"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14974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FE6D00-E908-4A79-8C6C-194176A5A355}" type="datetimeFigureOut">
              <a:rPr lang="en-US" smtClean="0"/>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501320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FE6D00-E908-4A79-8C6C-194176A5A355}" type="datetimeFigureOut">
              <a:rPr lang="en-US" smtClean="0"/>
              <a:t>3/2/2022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157212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FE6D00-E908-4A79-8C6C-194176A5A355}" type="datetimeFigureOut">
              <a:rPr lang="en-US" smtClean="0"/>
              <a:t>3/2/2022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185691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E6D00-E908-4A79-8C6C-194176A5A355}" type="datetimeFigureOut">
              <a:rPr lang="en-US" smtClean="0"/>
              <a:t>3/2/2022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812197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FFE6D00-E908-4A79-8C6C-194176A5A355}" type="datetimeFigureOut">
              <a:rPr lang="en-US" smtClean="0"/>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137826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FFE6D00-E908-4A79-8C6C-194176A5A355}" type="datetimeFigureOut">
              <a:rPr lang="en-US" smtClean="0"/>
              <a:t>3/2/2022</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3794528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1FFE6D00-E908-4A79-8C6C-194176A5A355}" type="datetimeFigureOut">
              <a:rPr lang="en-US" smtClean="0"/>
              <a:t>3/2/2022</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9861E966-77B2-4515-ADD4-E54B28B25F6A}" type="slidenum">
              <a:rPr lang="en-US" smtClean="0"/>
              <a:t>‹#›</a:t>
            </a:fld>
            <a:endParaRPr lang="en-US"/>
          </a:p>
        </p:txBody>
      </p:sp>
    </p:spTree>
    <p:extLst>
      <p:ext uri="{BB962C8B-B14F-4D97-AF65-F5344CB8AC3E}">
        <p14:creationId xmlns:p14="http://schemas.microsoft.com/office/powerpoint/2010/main" val="2036991976"/>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video" Target="https://www.youtube.com/embed/ZahtlxW2CIQ" TargetMode="External"/><Relationship Id="rId4" Type="http://schemas.openxmlformats.org/officeDocument/2006/relationships/hyperlink" Target="https://youtu.be/ZahtlxW2CIQ"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8.xml"/><Relationship Id="rId1" Type="http://schemas.openxmlformats.org/officeDocument/2006/relationships/video" Target="https://www.youtube.com/embed/hDd3bzA7450" TargetMode="External"/><Relationship Id="rId4" Type="http://schemas.openxmlformats.org/officeDocument/2006/relationships/hyperlink" Target="https://youtu.be/hDd3bzA745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397" y="2103418"/>
            <a:ext cx="10527143" cy="1739347"/>
          </a:xfrm>
        </p:spPr>
        <p:txBody>
          <a:bodyPr/>
          <a:lstStyle/>
          <a:p>
            <a:r>
              <a:rPr lang="en-US" sz="7200" dirty="0" err="1">
                <a:solidFill>
                  <a:schemeClr val="tx2">
                    <a:lumMod val="10000"/>
                  </a:schemeClr>
                </a:solidFill>
                <a:effectLst>
                  <a:outerShdw blurRad="60007" dist="200025" dir="15000000" sy="30000" kx="-1800000" algn="bl" rotWithShape="0">
                    <a:prstClr val="black">
                      <a:alpha val="32000"/>
                    </a:prstClr>
                  </a:outerShdw>
                </a:effectLst>
                <a:latin typeface="Arial Black" panose="020B0A04020102020204" pitchFamily="34" charset="0"/>
              </a:rPr>
              <a:t>Microagressions</a:t>
            </a:r>
            <a:endParaRPr lang="en-US" sz="7200" dirty="0">
              <a:solidFill>
                <a:schemeClr val="tx2">
                  <a:lumMod val="10000"/>
                </a:schemeClr>
              </a:solidFill>
              <a:effectLst>
                <a:outerShdw blurRad="60007" dist="200025" dir="15000000" sy="30000" kx="-1800000" algn="bl" rotWithShape="0">
                  <a:prstClr val="black">
                    <a:alpha val="32000"/>
                  </a:prstClr>
                </a:outerShdw>
              </a:effectLst>
              <a:latin typeface="Arial Black" panose="020B0A04020102020204" pitchFamily="34" charset="0"/>
            </a:endParaRPr>
          </a:p>
        </p:txBody>
      </p:sp>
      <p:sp>
        <p:nvSpPr>
          <p:cNvPr id="3" name="Subtitle 2"/>
          <p:cNvSpPr>
            <a:spLocks noGrp="1"/>
          </p:cNvSpPr>
          <p:nvPr>
            <p:ph type="subTitle" idx="1"/>
          </p:nvPr>
        </p:nvSpPr>
        <p:spPr>
          <a:xfrm>
            <a:off x="1578929" y="5330374"/>
            <a:ext cx="9144000" cy="1309255"/>
          </a:xfrm>
        </p:spPr>
        <p:txBody>
          <a:bodyPr/>
          <a:lstStyle/>
          <a:p>
            <a:r>
              <a:rPr lang="en-US" dirty="0"/>
              <a:t>Presented by:</a:t>
            </a:r>
          </a:p>
          <a:p>
            <a:r>
              <a:rPr lang="en-US" i="1" dirty="0"/>
              <a:t>John T. Rose </a:t>
            </a:r>
          </a:p>
          <a:p>
            <a:r>
              <a:rPr lang="en-US" dirty="0"/>
              <a:t>Dean for Diversity and Compliance </a:t>
            </a:r>
          </a:p>
        </p:txBody>
      </p:sp>
      <p:pic>
        <p:nvPicPr>
          <p:cNvPr id="4" name="Picture 3" descr="Hunter College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3751" y="6200870"/>
            <a:ext cx="1972088" cy="54773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750205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92995283"/>
              </p:ext>
            </p:extLst>
          </p:nvPr>
        </p:nvGraphicFramePr>
        <p:xfrm>
          <a:off x="361494" y="264051"/>
          <a:ext cx="11395074" cy="4409076"/>
        </p:xfrm>
        <a:graphic>
          <a:graphicData uri="http://schemas.openxmlformats.org/drawingml/2006/table">
            <a:tbl>
              <a:tblPr firstRow="1" bandRow="1">
                <a:tableStyleId>{5C22544A-7EE6-4342-B048-85BDC9FD1C3A}</a:tableStyleId>
              </a:tblPr>
              <a:tblGrid>
                <a:gridCol w="3798358">
                  <a:extLst>
                    <a:ext uri="{9D8B030D-6E8A-4147-A177-3AD203B41FA5}">
                      <a16:colId xmlns:a16="http://schemas.microsoft.com/office/drawing/2014/main" val="2379171444"/>
                    </a:ext>
                  </a:extLst>
                </a:gridCol>
                <a:gridCol w="3798358">
                  <a:extLst>
                    <a:ext uri="{9D8B030D-6E8A-4147-A177-3AD203B41FA5}">
                      <a16:colId xmlns:a16="http://schemas.microsoft.com/office/drawing/2014/main" val="1629527252"/>
                    </a:ext>
                  </a:extLst>
                </a:gridCol>
                <a:gridCol w="3798358">
                  <a:extLst>
                    <a:ext uri="{9D8B030D-6E8A-4147-A177-3AD203B41FA5}">
                      <a16:colId xmlns:a16="http://schemas.microsoft.com/office/drawing/2014/main" val="2763666587"/>
                    </a:ext>
                  </a:extLst>
                </a:gridCol>
              </a:tblGrid>
              <a:tr h="325484">
                <a:tc>
                  <a:txBody>
                    <a:bodyPr/>
                    <a:lstStyle/>
                    <a:p>
                      <a:r>
                        <a:rPr lang="en-US" dirty="0"/>
                        <a:t>Theme</a:t>
                      </a:r>
                    </a:p>
                  </a:txBody>
                  <a:tcPr>
                    <a:solidFill>
                      <a:schemeClr val="accent3">
                        <a:lumMod val="75000"/>
                      </a:schemeClr>
                    </a:solidFill>
                  </a:tcPr>
                </a:tc>
                <a:tc>
                  <a:txBody>
                    <a:bodyPr/>
                    <a:lstStyle/>
                    <a:p>
                      <a:r>
                        <a:rPr lang="en-US" dirty="0" err="1"/>
                        <a:t>Microagression</a:t>
                      </a:r>
                      <a:endParaRPr lang="en-US" dirty="0"/>
                    </a:p>
                  </a:txBody>
                  <a:tcPr>
                    <a:solidFill>
                      <a:schemeClr val="accent3">
                        <a:lumMod val="75000"/>
                      </a:schemeClr>
                    </a:solidFill>
                  </a:tcPr>
                </a:tc>
                <a:tc>
                  <a:txBody>
                    <a:bodyPr/>
                    <a:lstStyle/>
                    <a:p>
                      <a:r>
                        <a:rPr lang="en-US" dirty="0"/>
                        <a:t>Message</a:t>
                      </a:r>
                    </a:p>
                  </a:txBody>
                  <a:tcPr>
                    <a:solidFill>
                      <a:schemeClr val="accent3">
                        <a:lumMod val="75000"/>
                      </a:schemeClr>
                    </a:solidFill>
                  </a:tcPr>
                </a:tc>
                <a:extLst>
                  <a:ext uri="{0D108BD9-81ED-4DB2-BD59-A6C34878D82A}">
                    <a16:rowId xmlns:a16="http://schemas.microsoft.com/office/drawing/2014/main" val="4234659471"/>
                  </a:ext>
                </a:extLst>
              </a:tr>
              <a:tr h="641796">
                <a:tc>
                  <a:txBody>
                    <a:bodyPr/>
                    <a:lstStyle/>
                    <a:p>
                      <a:r>
                        <a:rPr lang="en-US" sz="1600" dirty="0"/>
                        <a:t>Gender</a:t>
                      </a:r>
                    </a:p>
                  </a:txBody>
                  <a:tcPr>
                    <a:solidFill>
                      <a:schemeClr val="accent3">
                        <a:lumMod val="60000"/>
                        <a:lumOff val="40000"/>
                      </a:schemeClr>
                    </a:solidFill>
                  </a:tcPr>
                </a:tc>
                <a:tc>
                  <a:txBody>
                    <a:bodyPr/>
                    <a:lstStyle/>
                    <a:p>
                      <a:r>
                        <a:rPr lang="en-US" sz="1600" dirty="0"/>
                        <a:t>“Smile, you are too pretty for people not to see your smile”</a:t>
                      </a:r>
                    </a:p>
                  </a:txBody>
                  <a:tcPr>
                    <a:solidFill>
                      <a:schemeClr val="accent3">
                        <a:lumMod val="60000"/>
                        <a:lumOff val="40000"/>
                      </a:schemeClr>
                    </a:solidFill>
                  </a:tcPr>
                </a:tc>
                <a:tc>
                  <a:txBody>
                    <a:bodyPr/>
                    <a:lstStyle/>
                    <a:p>
                      <a:r>
                        <a:rPr lang="en-US" sz="1600" dirty="0"/>
                        <a:t>Your appearance defines what people think of you</a:t>
                      </a:r>
                    </a:p>
                  </a:txBody>
                  <a:tcPr>
                    <a:solidFill>
                      <a:schemeClr val="accent3">
                        <a:lumMod val="60000"/>
                        <a:lumOff val="40000"/>
                      </a:schemeClr>
                    </a:solidFill>
                  </a:tcPr>
                </a:tc>
                <a:extLst>
                  <a:ext uri="{0D108BD9-81ED-4DB2-BD59-A6C34878D82A}">
                    <a16:rowId xmlns:a16="http://schemas.microsoft.com/office/drawing/2014/main" val="64645454"/>
                  </a:ext>
                </a:extLst>
              </a:tr>
              <a:tr h="834335">
                <a:tc>
                  <a:txBody>
                    <a:bodyPr/>
                    <a:lstStyle/>
                    <a:p>
                      <a:endParaRPr lang="en-US" sz="1600"/>
                    </a:p>
                  </a:txBody>
                  <a:tcPr>
                    <a:solidFill>
                      <a:schemeClr val="accent3">
                        <a:lumMod val="60000"/>
                        <a:lumOff val="40000"/>
                      </a:schemeClr>
                    </a:solidFill>
                  </a:tcPr>
                </a:tc>
                <a:tc>
                  <a:txBody>
                    <a:bodyPr/>
                    <a:lstStyle/>
                    <a:p>
                      <a:r>
                        <a:rPr lang="en-US" sz="1600" dirty="0"/>
                        <a:t>A female doctoral student continues to receive emails addressed as “Dear Sir”</a:t>
                      </a:r>
                    </a:p>
                  </a:txBody>
                  <a:tcPr>
                    <a:solidFill>
                      <a:schemeClr val="accent3">
                        <a:lumMod val="60000"/>
                        <a:lumOff val="40000"/>
                      </a:schemeClr>
                    </a:solidFill>
                  </a:tcPr>
                </a:tc>
                <a:tc>
                  <a:txBody>
                    <a:bodyPr/>
                    <a:lstStyle/>
                    <a:p>
                      <a:r>
                        <a:rPr lang="en-US" sz="1600" dirty="0"/>
                        <a:t>It is unlikely for</a:t>
                      </a:r>
                      <a:r>
                        <a:rPr lang="en-US" sz="1600" baseline="0" dirty="0"/>
                        <a:t> someone of your gender to be pursuing an advance degree in this field</a:t>
                      </a:r>
                      <a:endParaRPr lang="en-US" sz="1600" dirty="0"/>
                    </a:p>
                  </a:txBody>
                  <a:tcPr>
                    <a:solidFill>
                      <a:schemeClr val="accent3">
                        <a:lumMod val="60000"/>
                        <a:lumOff val="40000"/>
                      </a:schemeClr>
                    </a:solidFill>
                  </a:tcPr>
                </a:tc>
                <a:extLst>
                  <a:ext uri="{0D108BD9-81ED-4DB2-BD59-A6C34878D82A}">
                    <a16:rowId xmlns:a16="http://schemas.microsoft.com/office/drawing/2014/main" val="3620348628"/>
                  </a:ext>
                </a:extLst>
              </a:tr>
              <a:tr h="641796">
                <a:tc>
                  <a:txBody>
                    <a:bodyPr/>
                    <a:lstStyle/>
                    <a:p>
                      <a:r>
                        <a:rPr lang="en-US" sz="1600" dirty="0"/>
                        <a:t>Sexual Orientation</a:t>
                      </a:r>
                    </a:p>
                  </a:txBody>
                  <a:tcPr>
                    <a:solidFill>
                      <a:schemeClr val="accent3">
                        <a:lumMod val="60000"/>
                        <a:lumOff val="40000"/>
                      </a:schemeClr>
                    </a:solidFill>
                  </a:tcPr>
                </a:tc>
                <a:tc>
                  <a:txBody>
                    <a:bodyPr/>
                    <a:lstStyle/>
                    <a:p>
                      <a:r>
                        <a:rPr lang="en-US" sz="1600" dirty="0"/>
                        <a:t>“ I like you but why do others have to shove it on our face”</a:t>
                      </a:r>
                    </a:p>
                  </a:txBody>
                  <a:tcPr>
                    <a:solidFill>
                      <a:schemeClr val="accent3">
                        <a:lumMod val="60000"/>
                        <a:lumOff val="40000"/>
                      </a:schemeClr>
                    </a:solidFill>
                  </a:tcPr>
                </a:tc>
                <a:tc>
                  <a:txBody>
                    <a:bodyPr/>
                    <a:lstStyle/>
                    <a:p>
                      <a:r>
                        <a:rPr lang="en-US" sz="1600" dirty="0"/>
                        <a:t>The LGBTQ experience is offensive and abnormal</a:t>
                      </a:r>
                    </a:p>
                  </a:txBody>
                  <a:tcPr>
                    <a:solidFill>
                      <a:schemeClr val="accent3">
                        <a:lumMod val="60000"/>
                        <a:lumOff val="40000"/>
                      </a:schemeClr>
                    </a:solidFill>
                  </a:tcPr>
                </a:tc>
                <a:extLst>
                  <a:ext uri="{0D108BD9-81ED-4DB2-BD59-A6C34878D82A}">
                    <a16:rowId xmlns:a16="http://schemas.microsoft.com/office/drawing/2014/main" val="2717290622"/>
                  </a:ext>
                </a:extLst>
              </a:tr>
              <a:tr h="834335">
                <a:tc>
                  <a:txBody>
                    <a:bodyPr/>
                    <a:lstStyle/>
                    <a:p>
                      <a:endParaRPr lang="en-US" sz="1600" dirty="0"/>
                    </a:p>
                  </a:txBody>
                  <a:tcPr>
                    <a:solidFill>
                      <a:schemeClr val="accent3">
                        <a:lumMod val="60000"/>
                        <a:lumOff val="40000"/>
                      </a:schemeClr>
                    </a:solidFill>
                  </a:tcPr>
                </a:tc>
                <a:tc>
                  <a:txBody>
                    <a:bodyPr/>
                    <a:lstStyle/>
                    <a:p>
                      <a:r>
                        <a:rPr lang="en-US" sz="1600" dirty="0"/>
                        <a:t>“So whose the man in the relationship?</a:t>
                      </a:r>
                    </a:p>
                  </a:txBody>
                  <a:tcPr>
                    <a:solidFill>
                      <a:schemeClr val="accent3">
                        <a:lumMod val="60000"/>
                        <a:lumOff val="40000"/>
                      </a:schemeClr>
                    </a:solidFill>
                  </a:tcPr>
                </a:tc>
                <a:tc>
                  <a:txBody>
                    <a:bodyPr/>
                    <a:lstStyle/>
                    <a:p>
                      <a:r>
                        <a:rPr lang="en-US" sz="1600" dirty="0"/>
                        <a:t>Implies that “normal relationship” must</a:t>
                      </a:r>
                      <a:r>
                        <a:rPr lang="en-US" sz="1600" baseline="0" dirty="0"/>
                        <a:t> be between</a:t>
                      </a:r>
                      <a:r>
                        <a:rPr lang="en-US" sz="1600" dirty="0"/>
                        <a:t> </a:t>
                      </a:r>
                      <a:r>
                        <a:rPr lang="en-US" sz="1600" dirty="0" err="1"/>
                        <a:t>between</a:t>
                      </a:r>
                      <a:r>
                        <a:rPr lang="en-US" sz="1600" dirty="0"/>
                        <a:t> a man and a woman</a:t>
                      </a:r>
                    </a:p>
                  </a:txBody>
                  <a:tcPr>
                    <a:solidFill>
                      <a:schemeClr val="accent3">
                        <a:lumMod val="60000"/>
                        <a:lumOff val="40000"/>
                      </a:schemeClr>
                    </a:solidFill>
                  </a:tcPr>
                </a:tc>
                <a:extLst>
                  <a:ext uri="{0D108BD9-81ED-4DB2-BD59-A6C34878D82A}">
                    <a16:rowId xmlns:a16="http://schemas.microsoft.com/office/drawing/2014/main" val="361330769"/>
                  </a:ext>
                </a:extLst>
              </a:tr>
              <a:tr h="641796">
                <a:tc>
                  <a:txBody>
                    <a:bodyPr/>
                    <a:lstStyle/>
                    <a:p>
                      <a:r>
                        <a:rPr lang="en-US" sz="1600" dirty="0"/>
                        <a:t>Disability</a:t>
                      </a:r>
                    </a:p>
                  </a:txBody>
                  <a:tcPr>
                    <a:solidFill>
                      <a:schemeClr val="accent3">
                        <a:lumMod val="60000"/>
                        <a:lumOff val="40000"/>
                      </a:schemeClr>
                    </a:solidFill>
                  </a:tcPr>
                </a:tc>
                <a:tc>
                  <a:txBody>
                    <a:bodyPr/>
                    <a:lstStyle/>
                    <a:p>
                      <a:r>
                        <a:rPr lang="en-US" sz="1600" dirty="0"/>
                        <a:t>Without being asked to a man helps</a:t>
                      </a:r>
                      <a:r>
                        <a:rPr lang="en-US" sz="1600" baseline="0" dirty="0"/>
                        <a:t> a disabled person board a train</a:t>
                      </a:r>
                      <a:endParaRPr lang="en-US" sz="1600" dirty="0"/>
                    </a:p>
                  </a:txBody>
                  <a:tcPr>
                    <a:solidFill>
                      <a:schemeClr val="accent3">
                        <a:lumMod val="60000"/>
                        <a:lumOff val="40000"/>
                      </a:schemeClr>
                    </a:solidFill>
                  </a:tcPr>
                </a:tc>
                <a:tc>
                  <a:txBody>
                    <a:bodyPr/>
                    <a:lstStyle/>
                    <a:p>
                      <a:r>
                        <a:rPr lang="en-US" sz="1600" dirty="0"/>
                        <a:t>You</a:t>
                      </a:r>
                      <a:r>
                        <a:rPr lang="en-US" sz="1600" baseline="0" dirty="0"/>
                        <a:t> can’t function independently</a:t>
                      </a:r>
                      <a:endParaRPr lang="en-US" sz="1600" dirty="0"/>
                    </a:p>
                  </a:txBody>
                  <a:tcPr>
                    <a:solidFill>
                      <a:schemeClr val="accent3">
                        <a:lumMod val="60000"/>
                        <a:lumOff val="40000"/>
                      </a:schemeClr>
                    </a:solidFill>
                  </a:tcPr>
                </a:tc>
                <a:extLst>
                  <a:ext uri="{0D108BD9-81ED-4DB2-BD59-A6C34878D82A}">
                    <a16:rowId xmlns:a16="http://schemas.microsoft.com/office/drawing/2014/main" val="1916494100"/>
                  </a:ext>
                </a:extLst>
              </a:tr>
              <a:tr h="449258">
                <a:tc>
                  <a:txBody>
                    <a:bodyPr/>
                    <a:lstStyle/>
                    <a:p>
                      <a:r>
                        <a:rPr lang="en-US" sz="1600" dirty="0"/>
                        <a:t>Religion</a:t>
                      </a:r>
                    </a:p>
                  </a:txBody>
                  <a:tcPr>
                    <a:solidFill>
                      <a:schemeClr val="accent3">
                        <a:lumMod val="60000"/>
                        <a:lumOff val="40000"/>
                      </a:schemeClr>
                    </a:solidFill>
                  </a:tcPr>
                </a:tc>
                <a:tc>
                  <a:txBody>
                    <a:bodyPr/>
                    <a:lstStyle/>
                    <a:p>
                      <a:r>
                        <a:rPr lang="en-US" sz="1600" dirty="0"/>
                        <a:t>“You</a:t>
                      </a:r>
                      <a:r>
                        <a:rPr lang="en-US" sz="1600" baseline="0" dirty="0"/>
                        <a:t> don’t look Jewish!”</a:t>
                      </a:r>
                      <a:endParaRPr lang="en-US" sz="1600" dirty="0"/>
                    </a:p>
                  </a:txBody>
                  <a:tcPr>
                    <a:solidFill>
                      <a:schemeClr val="accent3">
                        <a:lumMod val="60000"/>
                        <a:lumOff val="40000"/>
                      </a:schemeClr>
                    </a:solidFill>
                  </a:tcPr>
                </a:tc>
                <a:tc>
                  <a:txBody>
                    <a:bodyPr/>
                    <a:lstStyle/>
                    <a:p>
                      <a:r>
                        <a:rPr lang="en-US" sz="1600" dirty="0"/>
                        <a:t>All Jewish people look the same</a:t>
                      </a:r>
                    </a:p>
                  </a:txBody>
                  <a:tcPr>
                    <a:solidFill>
                      <a:schemeClr val="accent3">
                        <a:lumMod val="60000"/>
                        <a:lumOff val="40000"/>
                      </a:schemeClr>
                    </a:solidFill>
                  </a:tcPr>
                </a:tc>
                <a:extLst>
                  <a:ext uri="{0D108BD9-81ED-4DB2-BD59-A6C34878D82A}">
                    <a16:rowId xmlns:a16="http://schemas.microsoft.com/office/drawing/2014/main" val="376276509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134364860"/>
              </p:ext>
            </p:extLst>
          </p:nvPr>
        </p:nvGraphicFramePr>
        <p:xfrm>
          <a:off x="361494" y="4673127"/>
          <a:ext cx="11395074" cy="1586170"/>
        </p:xfrm>
        <a:graphic>
          <a:graphicData uri="http://schemas.openxmlformats.org/drawingml/2006/table">
            <a:tbl>
              <a:tblPr firstRow="1" bandRow="1">
                <a:tableStyleId>{5C22544A-7EE6-4342-B048-85BDC9FD1C3A}</a:tableStyleId>
              </a:tblPr>
              <a:tblGrid>
                <a:gridCol w="3798358">
                  <a:extLst>
                    <a:ext uri="{9D8B030D-6E8A-4147-A177-3AD203B41FA5}">
                      <a16:colId xmlns:a16="http://schemas.microsoft.com/office/drawing/2014/main" val="2985623987"/>
                    </a:ext>
                  </a:extLst>
                </a:gridCol>
                <a:gridCol w="3798358">
                  <a:extLst>
                    <a:ext uri="{9D8B030D-6E8A-4147-A177-3AD203B41FA5}">
                      <a16:colId xmlns:a16="http://schemas.microsoft.com/office/drawing/2014/main" val="3536104863"/>
                    </a:ext>
                  </a:extLst>
                </a:gridCol>
                <a:gridCol w="3798358">
                  <a:extLst>
                    <a:ext uri="{9D8B030D-6E8A-4147-A177-3AD203B41FA5}">
                      <a16:colId xmlns:a16="http://schemas.microsoft.com/office/drawing/2014/main" val="3811696742"/>
                    </a:ext>
                  </a:extLst>
                </a:gridCol>
              </a:tblGrid>
              <a:tr h="1586170">
                <a:tc>
                  <a:txBody>
                    <a:bodyPr/>
                    <a:lstStyle/>
                    <a:p>
                      <a:r>
                        <a:rPr lang="en-US" sz="1600" b="0" dirty="0">
                          <a:solidFill>
                            <a:schemeClr val="bg1"/>
                          </a:solidFill>
                        </a:rPr>
                        <a:t>Environmental</a:t>
                      </a:r>
                    </a:p>
                  </a:txBody>
                  <a:tcPr>
                    <a:solidFill>
                      <a:schemeClr val="accent3">
                        <a:lumMod val="60000"/>
                        <a:lumOff val="40000"/>
                      </a:schemeClr>
                    </a:solidFill>
                  </a:tcPr>
                </a:tc>
                <a:tc>
                  <a:txBody>
                    <a:bodyPr/>
                    <a:lstStyle/>
                    <a:p>
                      <a:r>
                        <a:rPr lang="en-US" sz="1600" b="0" dirty="0">
                          <a:solidFill>
                            <a:schemeClr val="bg1"/>
                          </a:solidFill>
                        </a:rPr>
                        <a:t>Television shows/movies without representation of people of</a:t>
                      </a:r>
                      <a:r>
                        <a:rPr lang="en-US" sz="1600" b="0" baseline="0" dirty="0">
                          <a:solidFill>
                            <a:schemeClr val="bg1"/>
                          </a:solidFill>
                        </a:rPr>
                        <a:t> color or representation in limited </a:t>
                      </a:r>
                      <a:r>
                        <a:rPr lang="en-US" sz="1600" b="0" u="none" baseline="0" dirty="0">
                          <a:solidFill>
                            <a:schemeClr val="bg1"/>
                          </a:solidFill>
                        </a:rPr>
                        <a:t>roles</a:t>
                      </a:r>
                    </a:p>
                    <a:p>
                      <a:r>
                        <a:rPr lang="en-US" sz="1600" b="0" u="none" baseline="0" dirty="0">
                          <a:solidFill>
                            <a:schemeClr val="bg1"/>
                          </a:solidFill>
                        </a:rPr>
                        <a:t>A college with all buildings named after white hetero-sexual males</a:t>
                      </a:r>
                      <a:endParaRPr lang="en-US" sz="1600" b="0" u="none" dirty="0">
                        <a:solidFill>
                          <a:schemeClr val="bg1"/>
                        </a:solidFill>
                      </a:endParaRPr>
                    </a:p>
                  </a:txBody>
                  <a:tcPr>
                    <a:solidFill>
                      <a:schemeClr val="accent3">
                        <a:lumMod val="60000"/>
                        <a:lumOff val="40000"/>
                      </a:schemeClr>
                    </a:solidFill>
                  </a:tcPr>
                </a:tc>
                <a:tc>
                  <a:txBody>
                    <a:bodyPr/>
                    <a:lstStyle/>
                    <a:p>
                      <a:r>
                        <a:rPr lang="en-US" sz="1600" b="0" dirty="0">
                          <a:solidFill>
                            <a:schemeClr val="bg1"/>
                          </a:solidFill>
                        </a:rPr>
                        <a:t>You</a:t>
                      </a:r>
                      <a:r>
                        <a:rPr lang="en-US" sz="1600" b="0" baseline="0" dirty="0">
                          <a:solidFill>
                            <a:schemeClr val="bg1"/>
                          </a:solidFill>
                        </a:rPr>
                        <a:t> are an outsider and do not exist and/or only exist to serve those count</a:t>
                      </a:r>
                      <a:endParaRPr lang="en-US" sz="1600" b="0" dirty="0">
                        <a:solidFill>
                          <a:schemeClr val="bg1"/>
                        </a:solidFill>
                      </a:endParaRPr>
                    </a:p>
                    <a:p>
                      <a:endParaRPr lang="en-US" sz="1600" b="0" dirty="0">
                        <a:solidFill>
                          <a:schemeClr val="bg1"/>
                        </a:solidFill>
                      </a:endParaRPr>
                    </a:p>
                    <a:p>
                      <a:r>
                        <a:rPr lang="en-US" sz="1600" b="0" dirty="0">
                          <a:solidFill>
                            <a:schemeClr val="bg1"/>
                          </a:solidFill>
                        </a:rPr>
                        <a:t>You do not belong here</a:t>
                      </a:r>
                    </a:p>
                    <a:p>
                      <a:endParaRPr lang="en-US" sz="1600" b="0" dirty="0">
                        <a:solidFill>
                          <a:schemeClr val="bg1"/>
                        </a:solidFill>
                      </a:endParaRPr>
                    </a:p>
                  </a:txBody>
                  <a:tcPr>
                    <a:solidFill>
                      <a:schemeClr val="accent3">
                        <a:lumMod val="60000"/>
                        <a:lumOff val="40000"/>
                      </a:schemeClr>
                    </a:solidFill>
                  </a:tcPr>
                </a:tc>
                <a:extLst>
                  <a:ext uri="{0D108BD9-81ED-4DB2-BD59-A6C34878D82A}">
                    <a16:rowId xmlns:a16="http://schemas.microsoft.com/office/drawing/2014/main" val="2250296647"/>
                  </a:ext>
                </a:extLst>
              </a:tr>
            </a:tbl>
          </a:graphicData>
        </a:graphic>
      </p:graphicFrame>
    </p:spTree>
    <p:extLst>
      <p:ext uri="{BB962C8B-B14F-4D97-AF65-F5344CB8AC3E}">
        <p14:creationId xmlns:p14="http://schemas.microsoft.com/office/powerpoint/2010/main" val="2067187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Dilemma	</a:t>
            </a:r>
          </a:p>
        </p:txBody>
      </p:sp>
      <p:sp>
        <p:nvSpPr>
          <p:cNvPr id="3" name="Content Placeholder 2"/>
          <p:cNvSpPr>
            <a:spLocks noGrp="1"/>
          </p:cNvSpPr>
          <p:nvPr>
            <p:ph idx="1"/>
          </p:nvPr>
        </p:nvSpPr>
        <p:spPr>
          <a:xfrm>
            <a:off x="810000" y="2296493"/>
            <a:ext cx="10189700" cy="4206240"/>
          </a:xfrm>
        </p:spPr>
        <p:txBody>
          <a:bodyPr>
            <a:normAutofit lnSpcReduction="10000"/>
          </a:bodyPr>
          <a:lstStyle/>
          <a:p>
            <a:pPr marL="0" indent="0">
              <a:buNone/>
            </a:pPr>
            <a:r>
              <a:rPr lang="en-US" sz="2400" dirty="0"/>
              <a:t>Experiencing a </a:t>
            </a:r>
            <a:r>
              <a:rPr lang="en-US" sz="2400" dirty="0" err="1"/>
              <a:t>microagression</a:t>
            </a:r>
            <a:r>
              <a:rPr lang="en-US" sz="2400" dirty="0"/>
              <a:t> may lead to the following intrusive cognitions:</a:t>
            </a:r>
          </a:p>
          <a:p>
            <a:r>
              <a:rPr lang="en-US" sz="2400" dirty="0"/>
              <a:t>Did I interpret that correctly?</a:t>
            </a:r>
          </a:p>
          <a:p>
            <a:r>
              <a:rPr lang="en-US" sz="2400" dirty="0"/>
              <a:t>Did she say what I think she said?</a:t>
            </a:r>
          </a:p>
          <a:p>
            <a:r>
              <a:rPr lang="en-US" sz="2400" dirty="0"/>
              <a:t>What did he mean by that?</a:t>
            </a:r>
          </a:p>
          <a:p>
            <a:r>
              <a:rPr lang="en-US" sz="2400" dirty="0"/>
              <a:t>Should I say something?</a:t>
            </a:r>
          </a:p>
          <a:p>
            <a:r>
              <a:rPr lang="en-US" sz="2400" dirty="0"/>
              <a:t>Saying something may make it worse</a:t>
            </a:r>
          </a:p>
          <a:p>
            <a:r>
              <a:rPr lang="en-US" sz="2400" dirty="0"/>
              <a:t>They’ll probably think I am overreacting </a:t>
            </a:r>
          </a:p>
          <a:p>
            <a:r>
              <a:rPr lang="en-US" sz="2400" dirty="0"/>
              <a:t>Speaking up is going to hurt more than helps</a:t>
            </a:r>
          </a:p>
          <a:p>
            <a:pPr marL="0" indent="0">
              <a:buNone/>
            </a:pPr>
            <a:endParaRPr lang="en-US" dirty="0"/>
          </a:p>
        </p:txBody>
      </p:sp>
    </p:spTree>
    <p:extLst>
      <p:ext uri="{BB962C8B-B14F-4D97-AF65-F5344CB8AC3E}">
        <p14:creationId xmlns:p14="http://schemas.microsoft.com/office/powerpoint/2010/main" val="4006853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6690" y="479049"/>
            <a:ext cx="3440242" cy="1132394"/>
          </a:xfrm>
        </p:spPr>
        <p:txBody>
          <a:bodyPr/>
          <a:lstStyle/>
          <a:p>
            <a:r>
              <a:rPr lang="en-US" sz="2800" dirty="0" err="1"/>
              <a:t>Microagression</a:t>
            </a:r>
            <a:r>
              <a:rPr lang="en-US" sz="2800" dirty="0"/>
              <a:t> </a:t>
            </a:r>
            <a:br>
              <a:rPr lang="en-US" sz="2800" dirty="0"/>
            </a:br>
            <a:r>
              <a:rPr lang="en-US" sz="2800" dirty="0"/>
              <a:t>in the classroom</a:t>
            </a:r>
          </a:p>
        </p:txBody>
      </p:sp>
      <p:pic>
        <p:nvPicPr>
          <p:cNvPr id="5" name="ZahtlxW2CIQ" descr="Video thumbnail image with a play symbol on it."/>
          <p:cNvPicPr>
            <a:picLocks noGrp="1" noRot="1" noChangeAspect="1"/>
          </p:cNvPicPr>
          <p:nvPr>
            <p:ph idx="1"/>
            <a:videoFile r:link="rId1"/>
          </p:nvPr>
        </p:nvPicPr>
        <p:blipFill>
          <a:blip r:embed="rId3"/>
          <a:stretch>
            <a:fillRect/>
          </a:stretch>
        </p:blipFill>
        <p:spPr>
          <a:xfrm>
            <a:off x="622092" y="2271010"/>
            <a:ext cx="8004747" cy="4446656"/>
          </a:xfrm>
          <a:prstGeom prst="rect">
            <a:avLst/>
          </a:prstGeom>
        </p:spPr>
      </p:pic>
      <p:sp>
        <p:nvSpPr>
          <p:cNvPr id="3" name="TextBox 2"/>
          <p:cNvSpPr txBox="1"/>
          <p:nvPr/>
        </p:nvSpPr>
        <p:spPr>
          <a:xfrm>
            <a:off x="8626839" y="3335311"/>
            <a:ext cx="3904938" cy="369332"/>
          </a:xfrm>
          <a:prstGeom prst="rect">
            <a:avLst/>
          </a:prstGeom>
          <a:noFill/>
        </p:spPr>
        <p:txBody>
          <a:bodyPr wrap="square" rtlCol="0">
            <a:spAutoFit/>
          </a:bodyPr>
          <a:lstStyle/>
          <a:p>
            <a:r>
              <a:rPr lang="en-US" dirty="0">
                <a:hlinkClick r:id="rId4"/>
              </a:rPr>
              <a:t>https://youtu.be/ZahtlxW2CIQ</a:t>
            </a:r>
            <a:r>
              <a:rPr lang="en-US" dirty="0"/>
              <a:t> </a:t>
            </a:r>
          </a:p>
        </p:txBody>
      </p:sp>
    </p:spTree>
    <p:extLst>
      <p:ext uri="{BB962C8B-B14F-4D97-AF65-F5344CB8AC3E}">
        <p14:creationId xmlns:p14="http://schemas.microsoft.com/office/powerpoint/2010/main" val="1265210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a:t>
            </a:r>
          </a:p>
        </p:txBody>
      </p:sp>
      <p:sp>
        <p:nvSpPr>
          <p:cNvPr id="3" name="Content Placeholder 2"/>
          <p:cNvSpPr>
            <a:spLocks noGrp="1"/>
          </p:cNvSpPr>
          <p:nvPr>
            <p:ph idx="1"/>
          </p:nvPr>
        </p:nvSpPr>
        <p:spPr>
          <a:xfrm>
            <a:off x="730728" y="2266513"/>
            <a:ext cx="10336411" cy="4206240"/>
          </a:xfrm>
        </p:spPr>
        <p:txBody>
          <a:bodyPr/>
          <a:lstStyle/>
          <a:p>
            <a:pPr marL="0" marR="2690" indent="0">
              <a:buNone/>
            </a:pPr>
            <a:r>
              <a:rPr lang="en-US" sz="3600" dirty="0">
                <a:latin typeface="Tw Cen MT" panose="020B0602020104020603" pitchFamily="34" charset="0"/>
              </a:rPr>
              <a:t>“</a:t>
            </a:r>
            <a:r>
              <a:rPr lang="en-US" sz="3600" b="1" i="1" dirty="0">
                <a:latin typeface="Tw Cen MT" panose="020B0602020104020603" pitchFamily="34" charset="0"/>
              </a:rPr>
              <a:t>Racial </a:t>
            </a:r>
            <a:r>
              <a:rPr lang="en-US" sz="3600" dirty="0" err="1">
                <a:latin typeface="Tw Cen MT" panose="020B0602020104020603" pitchFamily="34" charset="0"/>
              </a:rPr>
              <a:t>microaggressions</a:t>
            </a:r>
            <a:r>
              <a:rPr lang="en-US" sz="3600" dirty="0">
                <a:latin typeface="Tw Cen MT" panose="020B0602020104020603" pitchFamily="34" charset="0"/>
              </a:rPr>
              <a:t> create </a:t>
            </a:r>
            <a:r>
              <a:rPr lang="en-US" sz="3600" b="1" dirty="0">
                <a:latin typeface="Tw Cen MT" panose="020B0602020104020603" pitchFamily="34" charset="0"/>
              </a:rPr>
              <a:t>a hostile </a:t>
            </a:r>
            <a:r>
              <a:rPr lang="en-US" sz="3600" dirty="0">
                <a:latin typeface="Tw Cen MT" panose="020B0602020104020603" pitchFamily="34" charset="0"/>
              </a:rPr>
              <a:t>and invalidating climate for </a:t>
            </a:r>
            <a:r>
              <a:rPr lang="en-US" sz="3600" b="1" i="1" dirty="0">
                <a:latin typeface="Tw Cen MT" panose="020B0602020104020603" pitchFamily="34" charset="0"/>
              </a:rPr>
              <a:t>people of color</a:t>
            </a:r>
            <a:r>
              <a:rPr lang="en-US" sz="3600" dirty="0">
                <a:latin typeface="Tw Cen MT" panose="020B0602020104020603" pitchFamily="34" charset="0"/>
              </a:rPr>
              <a:t>,</a:t>
            </a:r>
            <a:r>
              <a:rPr lang="en-US" sz="3600" dirty="0">
                <a:latin typeface="Times New Roman" panose="02020603050405020304" pitchFamily="18" charset="0"/>
              </a:rPr>
              <a:t> </a:t>
            </a:r>
            <a:r>
              <a:rPr lang="en-US" sz="3600" dirty="0">
                <a:latin typeface="Tw Cen MT" panose="020B0602020104020603" pitchFamily="34" charset="0"/>
              </a:rPr>
              <a:t>saps their spiritual and psychic energies, and their cumulative nature can result in</a:t>
            </a:r>
            <a:r>
              <a:rPr lang="en-US" sz="3600" dirty="0">
                <a:latin typeface="Times New Roman" panose="02020603050405020304" pitchFamily="18" charset="0"/>
              </a:rPr>
              <a:t> </a:t>
            </a:r>
            <a:r>
              <a:rPr lang="en-US" sz="3600" b="1" dirty="0">
                <a:latin typeface="Tw Cen MT" panose="020B0602020104020603" pitchFamily="34" charset="0"/>
              </a:rPr>
              <a:t>depression</a:t>
            </a:r>
            <a:r>
              <a:rPr lang="en-US" sz="3600" dirty="0">
                <a:latin typeface="Tw Cen MT" panose="020B0602020104020603" pitchFamily="34" charset="0"/>
              </a:rPr>
              <a:t>, frustration, anger, rage</a:t>
            </a:r>
            <a:r>
              <a:rPr lang="en-US" sz="3600" b="1" dirty="0">
                <a:latin typeface="Tw Cen MT" panose="020B0602020104020603" pitchFamily="34" charset="0"/>
              </a:rPr>
              <a:t>, loss of self esteem</a:t>
            </a:r>
            <a:r>
              <a:rPr lang="en-US" sz="3600" dirty="0">
                <a:latin typeface="Tw Cen MT" panose="020B0602020104020603" pitchFamily="34" charset="0"/>
              </a:rPr>
              <a:t>, anxiety, etc.”</a:t>
            </a:r>
          </a:p>
          <a:p>
            <a:pPr marL="0" marR="1000" indent="0" algn="r">
              <a:buNone/>
            </a:pPr>
            <a:r>
              <a:rPr lang="en-US" sz="3600" dirty="0">
                <a:latin typeface="Tw Cen MT" panose="020B0602020104020603" pitchFamily="34" charset="0"/>
              </a:rPr>
              <a:t>-</a:t>
            </a:r>
            <a:r>
              <a:rPr lang="en-US" sz="3600" dirty="0" err="1">
                <a:latin typeface="Tw Cen MT" panose="020B0602020104020603" pitchFamily="34" charset="0"/>
              </a:rPr>
              <a:t>Derald</a:t>
            </a:r>
            <a:r>
              <a:rPr lang="en-US" sz="3600" dirty="0">
                <a:latin typeface="Tw Cen MT" panose="020B0602020104020603" pitchFamily="34" charset="0"/>
              </a:rPr>
              <a:t> Wing Sue</a:t>
            </a:r>
          </a:p>
          <a:p>
            <a:endParaRPr lang="en-US" dirty="0"/>
          </a:p>
        </p:txBody>
      </p:sp>
    </p:spTree>
    <p:extLst>
      <p:ext uri="{BB962C8B-B14F-4D97-AF65-F5344CB8AC3E}">
        <p14:creationId xmlns:p14="http://schemas.microsoft.com/office/powerpoint/2010/main" val="1477738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Productive Responses</a:t>
            </a:r>
          </a:p>
        </p:txBody>
      </p:sp>
      <p:sp>
        <p:nvSpPr>
          <p:cNvPr id="3" name="Content Placeholder 2"/>
          <p:cNvSpPr>
            <a:spLocks noGrp="1"/>
          </p:cNvSpPr>
          <p:nvPr>
            <p:ph idx="1"/>
          </p:nvPr>
        </p:nvSpPr>
        <p:spPr>
          <a:xfrm>
            <a:off x="948086" y="2356453"/>
            <a:ext cx="9784080" cy="4206240"/>
          </a:xfrm>
        </p:spPr>
        <p:txBody>
          <a:bodyPr>
            <a:normAutofit lnSpcReduction="10000"/>
          </a:bodyPr>
          <a:lstStyle/>
          <a:p>
            <a:r>
              <a:rPr lang="en-US" sz="2800" dirty="0"/>
              <a:t>Take a deep breath </a:t>
            </a:r>
          </a:p>
          <a:p>
            <a:r>
              <a:rPr lang="en-US" sz="2800" dirty="0"/>
              <a:t>Assume offense was not the intent </a:t>
            </a:r>
          </a:p>
          <a:p>
            <a:r>
              <a:rPr lang="en-US" sz="2800" dirty="0"/>
              <a:t>Explain how the slight may be interpreted by others </a:t>
            </a:r>
          </a:p>
          <a:p>
            <a:r>
              <a:rPr lang="en-US" sz="2800" dirty="0"/>
              <a:t>As a follow-up question e.g. who are referring to when you say that? What do you mean?</a:t>
            </a:r>
          </a:p>
          <a:p>
            <a:r>
              <a:rPr lang="en-US" sz="2800" dirty="0"/>
              <a:t>Identify individuals you feel comfortable discussing issue with (e.g. family, friends, cohort member, mentors)</a:t>
            </a:r>
          </a:p>
          <a:p>
            <a:endParaRPr lang="en-US" dirty="0"/>
          </a:p>
        </p:txBody>
      </p:sp>
    </p:spTree>
    <p:extLst>
      <p:ext uri="{BB962C8B-B14F-4D97-AF65-F5344CB8AC3E}">
        <p14:creationId xmlns:p14="http://schemas.microsoft.com/office/powerpoint/2010/main" val="3276145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Productive Response…</a:t>
            </a:r>
            <a:r>
              <a:rPr lang="en-US" i="1" dirty="0"/>
              <a:t>continued</a:t>
            </a:r>
            <a:r>
              <a:rPr lang="en-US" dirty="0"/>
              <a:t> </a:t>
            </a:r>
          </a:p>
        </p:txBody>
      </p:sp>
      <p:sp>
        <p:nvSpPr>
          <p:cNvPr id="3" name="Content Placeholder 2"/>
          <p:cNvSpPr>
            <a:spLocks noGrp="1"/>
          </p:cNvSpPr>
          <p:nvPr>
            <p:ph idx="1"/>
          </p:nvPr>
        </p:nvSpPr>
        <p:spPr>
          <a:xfrm>
            <a:off x="981856" y="2315980"/>
            <a:ext cx="10702977" cy="4542020"/>
          </a:xfrm>
        </p:spPr>
        <p:txBody>
          <a:bodyPr>
            <a:normAutofit lnSpcReduction="10000"/>
          </a:bodyPr>
          <a:lstStyle/>
          <a:p>
            <a:r>
              <a:rPr lang="en-US" sz="2000" dirty="0">
                <a:latin typeface="Arial" panose="020B0604020202020204" pitchFamily="34" charset="0"/>
              </a:rPr>
              <a:t>What about when the “perpetrator” denies having been offensive:</a:t>
            </a:r>
          </a:p>
          <a:p>
            <a:r>
              <a:rPr lang="en-US" sz="2000" dirty="0">
                <a:latin typeface="Arial" panose="020B0604020202020204" pitchFamily="34" charset="0"/>
              </a:rPr>
              <a:t>Ask yourself:</a:t>
            </a:r>
          </a:p>
          <a:p>
            <a:pPr lvl="1"/>
            <a:r>
              <a:rPr lang="en-US" dirty="0">
                <a:latin typeface="Courier New" panose="02070309020205020404" pitchFamily="49" charset="0"/>
              </a:rPr>
              <a:t>o </a:t>
            </a:r>
            <a:r>
              <a:rPr lang="en-US" dirty="0">
                <a:latin typeface="Arial" panose="020B0604020202020204" pitchFamily="34" charset="0"/>
              </a:rPr>
              <a:t>Will further conversation will be beneficial AND productive?</a:t>
            </a:r>
          </a:p>
          <a:p>
            <a:pPr lvl="2"/>
            <a:r>
              <a:rPr lang="en-US" sz="2000" dirty="0">
                <a:latin typeface="Arial" panose="020B0604020202020204" pitchFamily="34" charset="0"/>
              </a:rPr>
              <a:t>What is my current level of stress?</a:t>
            </a:r>
          </a:p>
          <a:p>
            <a:pPr lvl="1"/>
            <a:r>
              <a:rPr lang="en-US" dirty="0">
                <a:latin typeface="Courier New" panose="02070309020205020404" pitchFamily="49" charset="0"/>
              </a:rPr>
              <a:t>o </a:t>
            </a:r>
            <a:r>
              <a:rPr lang="en-US" dirty="0">
                <a:latin typeface="Arial" panose="020B0604020202020204" pitchFamily="34" charset="0"/>
              </a:rPr>
              <a:t>Am I  able to respond non-emotionally?</a:t>
            </a:r>
          </a:p>
          <a:p>
            <a:r>
              <a:rPr lang="en-US" sz="2000" dirty="0">
                <a:latin typeface="Arial" panose="020B0604020202020204" pitchFamily="34" charset="0"/>
              </a:rPr>
              <a:t>If you decide to discuss further:</a:t>
            </a:r>
          </a:p>
          <a:p>
            <a:r>
              <a:rPr lang="en-US" sz="2000" dirty="0">
                <a:latin typeface="Arial" panose="020B0604020202020204" pitchFamily="34" charset="0"/>
              </a:rPr>
              <a:t>Take a deep breath!</a:t>
            </a:r>
          </a:p>
          <a:p>
            <a:pPr marR="2290"/>
            <a:r>
              <a:rPr lang="en-US" sz="2000" dirty="0">
                <a:latin typeface="Arial" panose="020B0604020202020204" pitchFamily="34" charset="0"/>
              </a:rPr>
              <a:t>Reiterate that you are not blaming the person, only expressing the way the comment/action made you feel.</a:t>
            </a:r>
          </a:p>
          <a:p>
            <a:pPr marR="5730"/>
            <a:r>
              <a:rPr lang="en-US" sz="2000" dirty="0">
                <a:latin typeface="Arial" panose="020B0604020202020204" pitchFamily="34" charset="0"/>
              </a:rPr>
              <a:t>Explain that instances occur daily and others have made similar comment/actions.</a:t>
            </a:r>
          </a:p>
          <a:p>
            <a:pPr lvl="3"/>
            <a:r>
              <a:rPr lang="en-US" sz="2000" dirty="0">
                <a:latin typeface="Arial" panose="020B0604020202020204" pitchFamily="34" charset="0"/>
              </a:rPr>
              <a:t>Be open to their input and expression of their feelings.</a:t>
            </a:r>
          </a:p>
          <a:p>
            <a:endParaRPr lang="en-US" dirty="0"/>
          </a:p>
        </p:txBody>
      </p:sp>
    </p:spTree>
    <p:extLst>
      <p:ext uri="{BB962C8B-B14F-4D97-AF65-F5344CB8AC3E}">
        <p14:creationId xmlns:p14="http://schemas.microsoft.com/office/powerpoint/2010/main" val="3278694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915" y="284176"/>
            <a:ext cx="10095084" cy="1229831"/>
          </a:xfrm>
        </p:spPr>
        <p:txBody>
          <a:bodyPr/>
          <a:lstStyle/>
          <a:p>
            <a:r>
              <a:rPr lang="en-US" dirty="0"/>
              <a:t>Next steps</a:t>
            </a:r>
          </a:p>
        </p:txBody>
      </p:sp>
      <p:sp>
        <p:nvSpPr>
          <p:cNvPr id="3" name="Content Placeholder 2"/>
          <p:cNvSpPr>
            <a:spLocks noGrp="1"/>
          </p:cNvSpPr>
          <p:nvPr>
            <p:ph idx="1"/>
          </p:nvPr>
        </p:nvSpPr>
        <p:spPr>
          <a:xfrm>
            <a:off x="816964" y="2248525"/>
            <a:ext cx="11100215" cy="4609475"/>
          </a:xfrm>
        </p:spPr>
        <p:txBody>
          <a:bodyPr>
            <a:normAutofit fontScale="85000" lnSpcReduction="20000"/>
          </a:bodyPr>
          <a:lstStyle/>
          <a:p>
            <a:pPr marL="0" indent="0">
              <a:buNone/>
            </a:pPr>
            <a:r>
              <a:rPr lang="en-US" sz="2400" b="1" dirty="0">
                <a:latin typeface="Arial" panose="020B0604020202020204" pitchFamily="34" charset="0"/>
              </a:rPr>
              <a:t>Individuals</a:t>
            </a:r>
          </a:p>
          <a:p>
            <a:r>
              <a:rPr lang="en-US" sz="2400" dirty="0">
                <a:latin typeface="Arial" panose="020B0604020202020204" pitchFamily="34" charset="0"/>
              </a:rPr>
              <a:t>Recognize that dismissive attitudes are harmful.</a:t>
            </a:r>
          </a:p>
          <a:p>
            <a:r>
              <a:rPr lang="en-US" sz="2400" dirty="0">
                <a:latin typeface="Arial" panose="020B0604020202020204" pitchFamily="34" charset="0"/>
              </a:rPr>
              <a:t> Engage in self-reflection to identify times that you may have been </a:t>
            </a:r>
            <a:r>
              <a:rPr lang="en-US" sz="2400" dirty="0" err="1">
                <a:latin typeface="Arial" panose="020B0604020202020204" pitchFamily="34" charset="0"/>
              </a:rPr>
              <a:t>microaggressive</a:t>
            </a:r>
            <a:r>
              <a:rPr lang="en-US" sz="2400" dirty="0">
                <a:latin typeface="Arial" panose="020B0604020202020204" pitchFamily="34" charset="0"/>
              </a:rPr>
              <a:t> in your personal and academic life.</a:t>
            </a:r>
          </a:p>
          <a:p>
            <a:r>
              <a:rPr lang="en-US" sz="2400" dirty="0">
                <a:latin typeface="Arial" panose="020B0604020202020204" pitchFamily="34" charset="0"/>
              </a:rPr>
              <a:t>Participate in continuing education activities.</a:t>
            </a:r>
          </a:p>
          <a:p>
            <a:r>
              <a:rPr lang="en-US" sz="2400" dirty="0">
                <a:latin typeface="Arial" panose="020B0604020202020204" pitchFamily="34" charset="0"/>
              </a:rPr>
              <a:t>Avoid making assumptions and labeling individuals.</a:t>
            </a:r>
          </a:p>
          <a:p>
            <a:pPr marL="0" indent="0">
              <a:buNone/>
            </a:pPr>
            <a:endParaRPr lang="en-US" sz="2400" dirty="0">
              <a:latin typeface="Arial" panose="020B0604020202020204" pitchFamily="34" charset="0"/>
            </a:endParaRPr>
          </a:p>
          <a:p>
            <a:pPr marL="0" indent="0">
              <a:buNone/>
            </a:pPr>
            <a:r>
              <a:rPr lang="en-US" sz="2400" b="1" dirty="0">
                <a:latin typeface="Arial" panose="020B0604020202020204" pitchFamily="34" charset="0"/>
              </a:rPr>
              <a:t>Institutions</a:t>
            </a:r>
          </a:p>
          <a:p>
            <a:r>
              <a:rPr lang="en-US" sz="2400" dirty="0">
                <a:latin typeface="Arial" panose="020B0604020202020204" pitchFamily="34" charset="0"/>
              </a:rPr>
              <a:t> Foster inclusive and supportive environments.</a:t>
            </a:r>
          </a:p>
          <a:p>
            <a:r>
              <a:rPr lang="en-US" sz="2400" dirty="0">
                <a:latin typeface="Arial" panose="020B0604020202020204" pitchFamily="34" charset="0"/>
              </a:rPr>
              <a:t>Collaborate with groups and organizations who are committed to addressing issues of diversity and inclusion.</a:t>
            </a:r>
          </a:p>
          <a:p>
            <a:r>
              <a:rPr lang="en-US" sz="2400" dirty="0">
                <a:latin typeface="Arial" panose="020B0604020202020204" pitchFamily="34" charset="0"/>
              </a:rPr>
              <a:t> Offer trainings and opportunities for continuing education and diversity workshop</a:t>
            </a:r>
            <a:endParaRPr lang="en-US" dirty="0"/>
          </a:p>
          <a:p>
            <a:endParaRPr lang="en-US" dirty="0"/>
          </a:p>
        </p:txBody>
      </p:sp>
    </p:spTree>
    <p:extLst>
      <p:ext uri="{BB962C8B-B14F-4D97-AF65-F5344CB8AC3E}">
        <p14:creationId xmlns:p14="http://schemas.microsoft.com/office/powerpoint/2010/main" val="3176425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a:xfrm>
            <a:off x="1202919" y="2222137"/>
            <a:ext cx="10229956" cy="4206240"/>
          </a:xfrm>
        </p:spPr>
        <p:txBody>
          <a:bodyPr/>
          <a:lstStyle/>
          <a:p>
            <a:pPr marL="0" indent="0">
              <a:buNone/>
            </a:pPr>
            <a:r>
              <a:rPr lang="en-US" sz="2400" dirty="0">
                <a:latin typeface="Arial" panose="020B0604020202020204" pitchFamily="34" charset="0"/>
              </a:rPr>
              <a:t>1. Create awareness surrounding the common occurrences of</a:t>
            </a:r>
          </a:p>
          <a:p>
            <a:pPr marL="0" indent="0">
              <a:buNone/>
            </a:pPr>
            <a:r>
              <a:rPr lang="en-US" sz="2400" dirty="0" err="1">
                <a:latin typeface="Arial" panose="020B0604020202020204" pitchFamily="34" charset="0"/>
              </a:rPr>
              <a:t>microaggresions</a:t>
            </a:r>
            <a:r>
              <a:rPr lang="en-US" sz="2400" dirty="0">
                <a:latin typeface="Arial" panose="020B0604020202020204" pitchFamily="34" charset="0"/>
              </a:rPr>
              <a:t>.</a:t>
            </a:r>
          </a:p>
          <a:p>
            <a:pPr marL="0" indent="0">
              <a:buNone/>
            </a:pPr>
            <a:r>
              <a:rPr lang="en-US" sz="2400" dirty="0">
                <a:latin typeface="Arial" panose="020B0604020202020204" pitchFamily="34" charset="0"/>
              </a:rPr>
              <a:t>2. Explore the outcomes associated with the experienced on a daily basis on our campus and that community members are likely to </a:t>
            </a:r>
            <a:r>
              <a:rPr lang="en-US" sz="2400" dirty="0" err="1">
                <a:latin typeface="Arial" panose="020B0604020202020204" pitchFamily="34" charset="0"/>
              </a:rPr>
              <a:t>experiecne</a:t>
            </a:r>
            <a:r>
              <a:rPr lang="en-US" sz="2400" dirty="0">
                <a:latin typeface="Arial" panose="020B0604020202020204" pitchFamily="34" charset="0"/>
              </a:rPr>
              <a:t>.</a:t>
            </a:r>
          </a:p>
          <a:p>
            <a:pPr marL="0" indent="0">
              <a:buNone/>
            </a:pPr>
            <a:r>
              <a:rPr lang="en-US" sz="2400" dirty="0">
                <a:latin typeface="Arial" panose="020B0604020202020204" pitchFamily="34" charset="0"/>
              </a:rPr>
              <a:t>3. Discover techniques to minimize the occurrence of </a:t>
            </a:r>
            <a:r>
              <a:rPr lang="en-US" sz="2400" dirty="0" err="1">
                <a:latin typeface="Arial" panose="020B0604020202020204" pitchFamily="34" charset="0"/>
              </a:rPr>
              <a:t>microaggressions</a:t>
            </a:r>
            <a:r>
              <a:rPr lang="en-US" sz="2400" dirty="0">
                <a:latin typeface="Arial" panose="020B0604020202020204" pitchFamily="34" charset="0"/>
              </a:rPr>
              <a:t> </a:t>
            </a:r>
          </a:p>
          <a:p>
            <a:pPr marL="0" indent="0">
              <a:buNone/>
            </a:pPr>
            <a:r>
              <a:rPr lang="en-US" sz="2400" dirty="0">
                <a:latin typeface="Arial" panose="020B0604020202020204" pitchFamily="34" charset="0"/>
              </a:rPr>
              <a:t>4. Consider potential responses when someone has been </a:t>
            </a:r>
            <a:r>
              <a:rPr lang="en-US" sz="2400" dirty="0" err="1">
                <a:latin typeface="Arial" panose="020B0604020202020204" pitchFamily="34" charset="0"/>
              </a:rPr>
              <a:t>microaggressive</a:t>
            </a:r>
            <a:endParaRPr lang="en-US" sz="2400" dirty="0"/>
          </a:p>
          <a:p>
            <a:endParaRPr lang="en-US" dirty="0"/>
          </a:p>
        </p:txBody>
      </p:sp>
    </p:spTree>
    <p:extLst>
      <p:ext uri="{BB962C8B-B14F-4D97-AF65-F5344CB8AC3E}">
        <p14:creationId xmlns:p14="http://schemas.microsoft.com/office/powerpoint/2010/main" val="32669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543" y="449705"/>
            <a:ext cx="10689456" cy="1005952"/>
          </a:xfrm>
        </p:spPr>
        <p:txBody>
          <a:bodyPr/>
          <a:lstStyle/>
          <a:p>
            <a:r>
              <a:rPr lang="en-US" dirty="0"/>
              <a:t>History </a:t>
            </a:r>
          </a:p>
        </p:txBody>
      </p:sp>
      <p:sp>
        <p:nvSpPr>
          <p:cNvPr id="3" name="Content Placeholder 2"/>
          <p:cNvSpPr>
            <a:spLocks noGrp="1"/>
          </p:cNvSpPr>
          <p:nvPr>
            <p:ph idx="1"/>
          </p:nvPr>
        </p:nvSpPr>
        <p:spPr>
          <a:xfrm>
            <a:off x="297543" y="2471378"/>
            <a:ext cx="11582400" cy="4386622"/>
          </a:xfrm>
        </p:spPr>
        <p:txBody>
          <a:bodyPr>
            <a:normAutofit fontScale="92500"/>
          </a:bodyPr>
          <a:lstStyle/>
          <a:p>
            <a:pPr marL="0" indent="0">
              <a:buNone/>
            </a:pPr>
            <a:r>
              <a:rPr lang="en-US" sz="2600" dirty="0">
                <a:latin typeface="Calibri" panose="020F0502020204030204" pitchFamily="34" charset="0"/>
                <a:ea typeface="Calibri" panose="020F0502020204030204" pitchFamily="34" charset="0"/>
              </a:rPr>
              <a:t>The term “</a:t>
            </a:r>
            <a:r>
              <a:rPr lang="en-US" sz="2600" dirty="0" err="1">
                <a:latin typeface="Calibri" panose="020F0502020204030204" pitchFamily="34" charset="0"/>
                <a:ea typeface="Calibri" panose="020F0502020204030204" pitchFamily="34" charset="0"/>
              </a:rPr>
              <a:t>microagression</a:t>
            </a:r>
            <a:r>
              <a:rPr lang="en-US" sz="2600" dirty="0">
                <a:latin typeface="Calibri" panose="020F0502020204030204" pitchFamily="34" charset="0"/>
                <a:ea typeface="Calibri" panose="020F0502020204030204" pitchFamily="34" charset="0"/>
              </a:rPr>
              <a:t>” was coined by Harvard Professor and Psychiatrist, Chester Pierce, in 1970 who is Black. He was studying the persistent presence of stigmatizing representations of Black people in television. He defined it a “subtle, stunning, often automatic and non-verbal exchanges which are ‘put-</a:t>
            </a:r>
            <a:r>
              <a:rPr lang="en-US" sz="2600" dirty="0" err="1">
                <a:latin typeface="Calibri" panose="020F0502020204030204" pitchFamily="34" charset="0"/>
                <a:ea typeface="Calibri" panose="020F0502020204030204" pitchFamily="34" charset="0"/>
              </a:rPr>
              <a:t>downs’of</a:t>
            </a:r>
            <a:r>
              <a:rPr lang="en-US" sz="2600" dirty="0">
                <a:latin typeface="Calibri" panose="020F0502020204030204" pitchFamily="34" charset="0"/>
                <a:ea typeface="Calibri" panose="020F0502020204030204" pitchFamily="34" charset="0"/>
              </a:rPr>
              <a:t> Black people</a:t>
            </a:r>
          </a:p>
          <a:p>
            <a:pPr marL="0" indent="0">
              <a:buNone/>
            </a:pPr>
            <a:endParaRPr lang="en-US" sz="2600" i="1" dirty="0">
              <a:latin typeface="TwCenMT,Italic"/>
            </a:endParaRPr>
          </a:p>
          <a:p>
            <a:pPr marL="0" indent="0">
              <a:buNone/>
            </a:pPr>
            <a:r>
              <a:rPr lang="en-US" sz="2600" i="1" dirty="0">
                <a:latin typeface="TwCenMT,Italic"/>
              </a:rPr>
              <a:t>Racial </a:t>
            </a:r>
            <a:r>
              <a:rPr lang="en-US" sz="2600" i="1" dirty="0" err="1">
                <a:latin typeface="TwCenMT,Italic"/>
              </a:rPr>
              <a:t>microaggressions</a:t>
            </a:r>
            <a:r>
              <a:rPr lang="en-US" sz="2600" i="1" dirty="0">
                <a:latin typeface="TwCenMT,Italic"/>
              </a:rPr>
              <a:t> are the brief and everyday slights, insults, indignities and denigrating messages sent to people of color sometimes by well-intentioned people who are unaware of the hidden messages being communicated.</a:t>
            </a:r>
          </a:p>
          <a:p>
            <a:pPr marL="0" indent="0">
              <a:buNone/>
            </a:pPr>
            <a:r>
              <a:rPr lang="en-US" sz="2600" dirty="0">
                <a:latin typeface="TwCenMT"/>
              </a:rPr>
              <a:t>-</a:t>
            </a:r>
            <a:r>
              <a:rPr lang="en-US" sz="2600" dirty="0" err="1">
                <a:latin typeface="TwCenMT"/>
              </a:rPr>
              <a:t>Derald</a:t>
            </a:r>
            <a:r>
              <a:rPr lang="en-US" sz="2600" dirty="0">
                <a:latin typeface="TwCenMT"/>
              </a:rPr>
              <a:t> Wing Sue, Columbia University</a:t>
            </a:r>
            <a:endParaRPr lang="en-US" sz="2600" dirty="0"/>
          </a:p>
          <a:p>
            <a:pPr marL="0" indent="0">
              <a:buNone/>
            </a:pPr>
            <a:endParaRPr lang="en-US" sz="2800" dirty="0"/>
          </a:p>
        </p:txBody>
      </p:sp>
    </p:spTree>
    <p:extLst>
      <p:ext uri="{BB962C8B-B14F-4D97-AF65-F5344CB8AC3E}">
        <p14:creationId xmlns:p14="http://schemas.microsoft.com/office/powerpoint/2010/main" val="3158511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914" y="284176"/>
            <a:ext cx="10058085" cy="1508760"/>
          </a:xfrm>
        </p:spPr>
        <p:txBody>
          <a:bodyPr/>
          <a:lstStyle/>
          <a:p>
            <a:r>
              <a:rPr lang="en-US" dirty="0"/>
              <a:t>Definition</a:t>
            </a:r>
            <a:endParaRPr lang="en-US" i="1" dirty="0"/>
          </a:p>
        </p:txBody>
      </p:sp>
      <p:sp>
        <p:nvSpPr>
          <p:cNvPr id="3" name="Content Placeholder 2"/>
          <p:cNvSpPr>
            <a:spLocks noGrp="1"/>
          </p:cNvSpPr>
          <p:nvPr>
            <p:ph idx="1"/>
          </p:nvPr>
        </p:nvSpPr>
        <p:spPr>
          <a:xfrm>
            <a:off x="928914" y="2256020"/>
            <a:ext cx="11263086" cy="3992380"/>
          </a:xfrm>
        </p:spPr>
        <p:txBody>
          <a:bodyPr/>
          <a:lstStyle/>
          <a:p>
            <a:r>
              <a:rPr lang="en-US" sz="2400" dirty="0">
                <a:latin typeface="Arial" panose="020B0604020202020204" pitchFamily="34" charset="0"/>
              </a:rPr>
              <a:t>Verbal, behavioral, or environmental slights</a:t>
            </a:r>
          </a:p>
          <a:p>
            <a:r>
              <a:rPr lang="en-US" sz="2400" dirty="0">
                <a:latin typeface="Arial" panose="020B0604020202020204" pitchFamily="34" charset="0"/>
              </a:rPr>
              <a:t> Often automatic and unintentional</a:t>
            </a:r>
          </a:p>
          <a:p>
            <a:r>
              <a:rPr lang="en-US" sz="2400" dirty="0">
                <a:latin typeface="Arial" panose="020B0604020202020204" pitchFamily="34" charset="0"/>
              </a:rPr>
              <a:t>Occur in brief instances on a daily basis</a:t>
            </a:r>
          </a:p>
          <a:p>
            <a:r>
              <a:rPr lang="en-US" sz="2400" dirty="0">
                <a:latin typeface="Arial" panose="020B0604020202020204" pitchFamily="34" charset="0"/>
              </a:rPr>
              <a:t>Communicate hostile, derogatory, or negative viewpoints</a:t>
            </a:r>
          </a:p>
          <a:p>
            <a:r>
              <a:rPr lang="en-US" sz="2400" dirty="0">
                <a:latin typeface="Arial" panose="020B0604020202020204" pitchFamily="34" charset="0"/>
              </a:rPr>
              <a:t>Perpetuate a worldview of White supremacy and superiority</a:t>
            </a:r>
          </a:p>
          <a:p>
            <a:r>
              <a:rPr lang="en-US" sz="2400" dirty="0">
                <a:latin typeface="Arial" panose="020B0604020202020204" pitchFamily="34" charset="0"/>
              </a:rPr>
              <a:t>3 types: </a:t>
            </a:r>
            <a:r>
              <a:rPr lang="en-US" sz="2400" dirty="0" err="1">
                <a:latin typeface="Arial" panose="020B0604020202020204" pitchFamily="34" charset="0"/>
              </a:rPr>
              <a:t>micorassault</a:t>
            </a:r>
            <a:r>
              <a:rPr lang="en-US" sz="2400" dirty="0">
                <a:latin typeface="Arial" panose="020B0604020202020204" pitchFamily="34" charset="0"/>
              </a:rPr>
              <a:t>, </a:t>
            </a:r>
            <a:r>
              <a:rPr lang="en-US" sz="2400" dirty="0" err="1">
                <a:latin typeface="Arial" panose="020B0604020202020204" pitchFamily="34" charset="0"/>
              </a:rPr>
              <a:t>microinsults</a:t>
            </a:r>
            <a:r>
              <a:rPr lang="en-US" sz="2400" dirty="0">
                <a:latin typeface="Arial" panose="020B0604020202020204" pitchFamily="34" charset="0"/>
              </a:rPr>
              <a:t>, </a:t>
            </a:r>
            <a:r>
              <a:rPr lang="en-US" sz="2400" dirty="0" err="1">
                <a:latin typeface="Arial" panose="020B0604020202020204" pitchFamily="34" charset="0"/>
              </a:rPr>
              <a:t>microinvalidations</a:t>
            </a:r>
            <a:endParaRPr lang="en-US" sz="2400" dirty="0"/>
          </a:p>
          <a:p>
            <a:endParaRPr lang="en-US" dirty="0"/>
          </a:p>
        </p:txBody>
      </p:sp>
    </p:spTree>
    <p:extLst>
      <p:ext uri="{BB962C8B-B14F-4D97-AF65-F5344CB8AC3E}">
        <p14:creationId xmlns:p14="http://schemas.microsoft.com/office/powerpoint/2010/main" val="224961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6433" y="446089"/>
            <a:ext cx="2994251" cy="1075414"/>
          </a:xfrm>
        </p:spPr>
        <p:txBody>
          <a:bodyPr/>
          <a:lstStyle/>
          <a:p>
            <a:r>
              <a:rPr lang="en-US" sz="2400" dirty="0"/>
              <a:t>Fusion Video </a:t>
            </a:r>
          </a:p>
        </p:txBody>
      </p:sp>
      <p:pic>
        <p:nvPicPr>
          <p:cNvPr id="5" name="hDd3bzA7450" descr="Video Thumbnail preview with a play symbol on it."/>
          <p:cNvPicPr>
            <a:picLocks noGrp="1" noRot="1" noChangeAspect="1"/>
          </p:cNvPicPr>
          <p:nvPr>
            <p:ph idx="1"/>
            <a:videoFile r:link="rId1"/>
          </p:nvPr>
        </p:nvPicPr>
        <p:blipFill>
          <a:blip r:embed="rId3"/>
          <a:stretch>
            <a:fillRect/>
          </a:stretch>
        </p:blipFill>
        <p:spPr>
          <a:xfrm>
            <a:off x="416613" y="2295078"/>
            <a:ext cx="7561263" cy="4252913"/>
          </a:xfrm>
          <a:prstGeom prst="rect">
            <a:avLst/>
          </a:prstGeom>
        </p:spPr>
      </p:pic>
      <p:sp>
        <p:nvSpPr>
          <p:cNvPr id="3" name="TextBox 2"/>
          <p:cNvSpPr txBox="1"/>
          <p:nvPr/>
        </p:nvSpPr>
        <p:spPr>
          <a:xfrm>
            <a:off x="8237094" y="3717561"/>
            <a:ext cx="3680086" cy="369332"/>
          </a:xfrm>
          <a:prstGeom prst="rect">
            <a:avLst/>
          </a:prstGeom>
          <a:noFill/>
        </p:spPr>
        <p:txBody>
          <a:bodyPr wrap="square" rtlCol="0">
            <a:spAutoFit/>
          </a:bodyPr>
          <a:lstStyle/>
          <a:p>
            <a:r>
              <a:rPr lang="en-US" dirty="0">
                <a:hlinkClick r:id="rId4"/>
              </a:rPr>
              <a:t>https://youtu.be/hDd3bzA7450</a:t>
            </a:r>
            <a:r>
              <a:rPr lang="en-US" dirty="0"/>
              <a:t> </a:t>
            </a:r>
          </a:p>
        </p:txBody>
      </p:sp>
    </p:spTree>
    <p:extLst>
      <p:ext uri="{BB962C8B-B14F-4D97-AF65-F5344CB8AC3E}">
        <p14:creationId xmlns:p14="http://schemas.microsoft.com/office/powerpoint/2010/main" val="3791855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Microassaults</a:t>
            </a:r>
            <a:r>
              <a:rPr lang="en-US" dirty="0"/>
              <a:t>	</a:t>
            </a:r>
          </a:p>
        </p:txBody>
      </p:sp>
      <p:sp>
        <p:nvSpPr>
          <p:cNvPr id="3" name="Content Placeholder 2"/>
          <p:cNvSpPr>
            <a:spLocks noGrp="1"/>
          </p:cNvSpPr>
          <p:nvPr>
            <p:ph idx="1"/>
          </p:nvPr>
        </p:nvSpPr>
        <p:spPr>
          <a:xfrm>
            <a:off x="1202919" y="2098765"/>
            <a:ext cx="9784080" cy="4439920"/>
          </a:xfrm>
        </p:spPr>
        <p:txBody>
          <a:bodyPr/>
          <a:lstStyle/>
          <a:p>
            <a:r>
              <a:rPr lang="en-US" dirty="0">
                <a:latin typeface="Arial" panose="020B0604020202020204" pitchFamily="34" charset="0"/>
              </a:rPr>
              <a:t> “Old-fashioned racism”</a:t>
            </a:r>
          </a:p>
          <a:p>
            <a:r>
              <a:rPr lang="en-US" dirty="0">
                <a:latin typeface="Arial" panose="020B0604020202020204" pitchFamily="34" charset="0"/>
              </a:rPr>
              <a:t> Uncommon</a:t>
            </a:r>
          </a:p>
          <a:p>
            <a:r>
              <a:rPr lang="en-US" dirty="0">
                <a:latin typeface="Arial" panose="020B0604020202020204" pitchFamily="34" charset="0"/>
              </a:rPr>
              <a:t> Deliberate, conscious, and explicit</a:t>
            </a:r>
          </a:p>
          <a:p>
            <a:r>
              <a:rPr lang="en-US" dirty="0">
                <a:latin typeface="Arial" panose="020B0604020202020204" pitchFamily="34" charset="0"/>
              </a:rPr>
              <a:t> Intention is to hurt, oppress, or discriminate (Dovidio &amp; </a:t>
            </a:r>
            <a:r>
              <a:rPr lang="en-US" dirty="0" err="1">
                <a:latin typeface="Arial" panose="020B0604020202020204" pitchFamily="34" charset="0"/>
              </a:rPr>
              <a:t>Gaertner</a:t>
            </a:r>
            <a:r>
              <a:rPr lang="en-US" dirty="0">
                <a:latin typeface="Arial" panose="020B0604020202020204" pitchFamily="34" charset="0"/>
              </a:rPr>
              <a:t>, 2000)</a:t>
            </a:r>
          </a:p>
          <a:p>
            <a:endParaRPr lang="en-US" dirty="0">
              <a:latin typeface="Arial" panose="020B0604020202020204" pitchFamily="34" charset="0"/>
            </a:endParaRPr>
          </a:p>
          <a:p>
            <a:pPr marL="0" indent="0">
              <a:buNone/>
            </a:pPr>
            <a:r>
              <a:rPr lang="en-US" dirty="0">
                <a:latin typeface="Arial" panose="020B0604020202020204" pitchFamily="34" charset="0"/>
              </a:rPr>
              <a:t> Examples:</a:t>
            </a:r>
          </a:p>
          <a:p>
            <a:r>
              <a:rPr lang="en-US" dirty="0">
                <a:latin typeface="Arial" panose="020B0604020202020204" pitchFamily="34" charset="0"/>
              </a:rPr>
              <a:t>Refusing service to sexual minorities</a:t>
            </a:r>
          </a:p>
          <a:p>
            <a:r>
              <a:rPr lang="en-US" dirty="0">
                <a:latin typeface="Arial" panose="020B0604020202020204" pitchFamily="34" charset="0"/>
              </a:rPr>
              <a:t>Displaying the hood of the Ku Klux Klan</a:t>
            </a:r>
            <a:endParaRPr lang="en-US" dirty="0"/>
          </a:p>
          <a:p>
            <a:endParaRPr lang="en-US" dirty="0"/>
          </a:p>
        </p:txBody>
      </p:sp>
    </p:spTree>
    <p:extLst>
      <p:ext uri="{BB962C8B-B14F-4D97-AF65-F5344CB8AC3E}">
        <p14:creationId xmlns:p14="http://schemas.microsoft.com/office/powerpoint/2010/main" val="1599430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73" y="284176"/>
            <a:ext cx="10244025" cy="1012473"/>
          </a:xfrm>
        </p:spPr>
        <p:txBody>
          <a:bodyPr/>
          <a:lstStyle/>
          <a:p>
            <a:r>
              <a:rPr lang="en-US" dirty="0" err="1"/>
              <a:t>Microinsults</a:t>
            </a:r>
            <a:r>
              <a:rPr lang="en-US" dirty="0"/>
              <a:t> and </a:t>
            </a:r>
            <a:r>
              <a:rPr lang="en-US" dirty="0" err="1"/>
              <a:t>Microinvalidations</a:t>
            </a:r>
            <a:endParaRPr lang="en-US" dirty="0"/>
          </a:p>
        </p:txBody>
      </p:sp>
      <p:sp>
        <p:nvSpPr>
          <p:cNvPr id="3" name="Content Placeholder 2"/>
          <p:cNvSpPr>
            <a:spLocks noGrp="1"/>
          </p:cNvSpPr>
          <p:nvPr>
            <p:ph idx="1"/>
          </p:nvPr>
        </p:nvSpPr>
        <p:spPr>
          <a:xfrm>
            <a:off x="742974" y="2280194"/>
            <a:ext cx="9784080" cy="4206240"/>
          </a:xfrm>
        </p:spPr>
        <p:txBody>
          <a:bodyPr>
            <a:normAutofit/>
          </a:bodyPr>
          <a:lstStyle/>
          <a:p>
            <a:pPr marL="0" indent="0">
              <a:buNone/>
            </a:pPr>
            <a:r>
              <a:rPr lang="en-US" sz="2400" dirty="0">
                <a:latin typeface="Arial" panose="020B0604020202020204" pitchFamily="34" charset="0"/>
              </a:rPr>
              <a:t>Not intentional! Typically occur due to underlying biases and prejudices outside of awareness.</a:t>
            </a:r>
          </a:p>
          <a:p>
            <a:pPr marL="0" indent="0">
              <a:buNone/>
            </a:pPr>
            <a:endParaRPr lang="en-US" sz="2400" dirty="0">
              <a:latin typeface="Arial" panose="020B0604020202020204" pitchFamily="34" charset="0"/>
            </a:endParaRPr>
          </a:p>
          <a:p>
            <a:pPr marL="0" indent="0">
              <a:buNone/>
            </a:pPr>
            <a:r>
              <a:rPr lang="en-US" sz="2400" b="1" dirty="0" err="1">
                <a:latin typeface="Arial" panose="020B0604020202020204" pitchFamily="34" charset="0"/>
              </a:rPr>
              <a:t>Microinsults</a:t>
            </a:r>
            <a:endParaRPr lang="en-US" sz="2400" b="1" dirty="0">
              <a:latin typeface="Arial" panose="020B0604020202020204" pitchFamily="34" charset="0"/>
            </a:endParaRPr>
          </a:p>
          <a:p>
            <a:pPr lvl="1"/>
            <a:r>
              <a:rPr lang="en-US" sz="2400" dirty="0">
                <a:latin typeface="Arial" panose="020B0604020202020204" pitchFamily="34" charset="0"/>
              </a:rPr>
              <a:t>Convey insensitivity, are rude, or demean an individual’s identity or heritage.</a:t>
            </a:r>
          </a:p>
          <a:p>
            <a:pPr marL="0" indent="0">
              <a:buNone/>
            </a:pPr>
            <a:r>
              <a:rPr lang="en-US" sz="2400" b="1" dirty="0" err="1">
                <a:latin typeface="Arial" panose="020B0604020202020204" pitchFamily="34" charset="0"/>
              </a:rPr>
              <a:t>Microinvalidations</a:t>
            </a:r>
            <a:endParaRPr lang="en-US" sz="2400" b="1" dirty="0">
              <a:latin typeface="Arial" panose="020B0604020202020204" pitchFamily="34" charset="0"/>
            </a:endParaRPr>
          </a:p>
          <a:p>
            <a:pPr lvl="2"/>
            <a:r>
              <a:rPr lang="en-US" sz="2400" dirty="0">
                <a:latin typeface="Arial" panose="020B0604020202020204" pitchFamily="34" charset="0"/>
              </a:rPr>
              <a:t> Exclude, negate, or nullify an individuals’ thoughts or feelings</a:t>
            </a:r>
            <a:endParaRPr lang="en-US" sz="2400" dirty="0"/>
          </a:p>
        </p:txBody>
      </p:sp>
    </p:spTree>
    <p:extLst>
      <p:ext uri="{BB962C8B-B14F-4D97-AF65-F5344CB8AC3E}">
        <p14:creationId xmlns:p14="http://schemas.microsoft.com/office/powerpoint/2010/main" val="3180194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Themes of </a:t>
            </a:r>
            <a:r>
              <a:rPr lang="en-US" dirty="0" err="1"/>
              <a:t>Microagression</a:t>
            </a:r>
            <a:endParaRPr lang="en-US" dirty="0"/>
          </a:p>
        </p:txBody>
      </p:sp>
      <p:sp>
        <p:nvSpPr>
          <p:cNvPr id="3" name="Content Placeholder 2"/>
          <p:cNvSpPr>
            <a:spLocks noGrp="1"/>
          </p:cNvSpPr>
          <p:nvPr>
            <p:ph idx="1"/>
          </p:nvPr>
        </p:nvSpPr>
        <p:spPr>
          <a:xfrm>
            <a:off x="1000552" y="2402234"/>
            <a:ext cx="9784080" cy="4048034"/>
          </a:xfrm>
        </p:spPr>
        <p:txBody>
          <a:bodyPr>
            <a:normAutofit fontScale="92500" lnSpcReduction="10000"/>
          </a:bodyPr>
          <a:lstStyle/>
          <a:p>
            <a:r>
              <a:rPr lang="en-US" sz="2400" dirty="0">
                <a:latin typeface="TwCenMTCondensed"/>
              </a:rPr>
              <a:t>Appearance: Looking Different</a:t>
            </a:r>
          </a:p>
          <a:p>
            <a:r>
              <a:rPr lang="en-US" sz="2400" dirty="0">
                <a:latin typeface="TwCenMTCondensed"/>
              </a:rPr>
              <a:t>Ascription of Intelligence</a:t>
            </a:r>
          </a:p>
          <a:p>
            <a:r>
              <a:rPr lang="en-US" sz="2400" dirty="0">
                <a:latin typeface="TwCenMTCondensed"/>
              </a:rPr>
              <a:t>Color Blindness</a:t>
            </a:r>
          </a:p>
          <a:p>
            <a:r>
              <a:rPr lang="en-US" sz="2400" dirty="0">
                <a:latin typeface="TwCenMTCondensed"/>
              </a:rPr>
              <a:t>Denial of individual racism</a:t>
            </a:r>
          </a:p>
          <a:p>
            <a:r>
              <a:rPr lang="en-US" sz="2400" dirty="0" err="1">
                <a:latin typeface="TwCenMTCondensed"/>
              </a:rPr>
              <a:t>Pathologizing</a:t>
            </a:r>
            <a:r>
              <a:rPr lang="en-US" sz="2400" dirty="0">
                <a:latin typeface="TwCenMTCondensed"/>
              </a:rPr>
              <a:t> Cultural Values</a:t>
            </a:r>
          </a:p>
          <a:p>
            <a:r>
              <a:rPr lang="en-US" sz="2400" dirty="0">
                <a:latin typeface="TwCenMTCondensed"/>
              </a:rPr>
              <a:t>Assumptions of Criminality</a:t>
            </a:r>
          </a:p>
          <a:p>
            <a:r>
              <a:rPr lang="en-US" sz="2400" dirty="0">
                <a:latin typeface="TwCenMTCondensed"/>
              </a:rPr>
              <a:t>Myth or Meritocracy</a:t>
            </a:r>
          </a:p>
          <a:p>
            <a:r>
              <a:rPr lang="en-US" sz="2400" dirty="0">
                <a:latin typeface="TwCenMTCondensed"/>
              </a:rPr>
              <a:t>Second Class Citizenship</a:t>
            </a:r>
          </a:p>
          <a:p>
            <a:r>
              <a:rPr lang="en-US" sz="2400" dirty="0">
                <a:latin typeface="TwCenMTCondensed"/>
              </a:rPr>
              <a:t>Religion</a:t>
            </a:r>
          </a:p>
          <a:p>
            <a:endParaRPr lang="en-US" dirty="0"/>
          </a:p>
        </p:txBody>
      </p:sp>
    </p:spTree>
    <p:extLst>
      <p:ext uri="{BB962C8B-B14F-4D97-AF65-F5344CB8AC3E}">
        <p14:creationId xmlns:p14="http://schemas.microsoft.com/office/powerpoint/2010/main" val="2010973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9730581"/>
              </p:ext>
            </p:extLst>
          </p:nvPr>
        </p:nvGraphicFramePr>
        <p:xfrm>
          <a:off x="464694" y="130629"/>
          <a:ext cx="11400020" cy="6510016"/>
        </p:xfrm>
        <a:graphic>
          <a:graphicData uri="http://schemas.openxmlformats.org/drawingml/2006/table">
            <a:tbl>
              <a:tblPr firstRow="1" bandRow="1">
                <a:tableStyleId>{5C22544A-7EE6-4342-B048-85BDC9FD1C3A}</a:tableStyleId>
              </a:tblPr>
              <a:tblGrid>
                <a:gridCol w="3230381">
                  <a:extLst>
                    <a:ext uri="{9D8B030D-6E8A-4147-A177-3AD203B41FA5}">
                      <a16:colId xmlns:a16="http://schemas.microsoft.com/office/drawing/2014/main" val="715781171"/>
                    </a:ext>
                  </a:extLst>
                </a:gridCol>
                <a:gridCol w="4089934">
                  <a:extLst>
                    <a:ext uri="{9D8B030D-6E8A-4147-A177-3AD203B41FA5}">
                      <a16:colId xmlns:a16="http://schemas.microsoft.com/office/drawing/2014/main" val="704336045"/>
                    </a:ext>
                  </a:extLst>
                </a:gridCol>
                <a:gridCol w="4079705">
                  <a:extLst>
                    <a:ext uri="{9D8B030D-6E8A-4147-A177-3AD203B41FA5}">
                      <a16:colId xmlns:a16="http://schemas.microsoft.com/office/drawing/2014/main" val="303470887"/>
                    </a:ext>
                  </a:extLst>
                </a:gridCol>
              </a:tblGrid>
              <a:tr h="342632">
                <a:tc>
                  <a:txBody>
                    <a:bodyPr/>
                    <a:lstStyle/>
                    <a:p>
                      <a:r>
                        <a:rPr lang="en-US" sz="1600" dirty="0"/>
                        <a:t>Theme</a:t>
                      </a:r>
                    </a:p>
                  </a:txBody>
                  <a:tcPr>
                    <a:solidFill>
                      <a:schemeClr val="accent3">
                        <a:lumMod val="75000"/>
                      </a:schemeClr>
                    </a:solidFill>
                  </a:tcPr>
                </a:tc>
                <a:tc>
                  <a:txBody>
                    <a:bodyPr/>
                    <a:lstStyle/>
                    <a:p>
                      <a:r>
                        <a:rPr lang="en-US" sz="1600" dirty="0" err="1"/>
                        <a:t>Microaggression</a:t>
                      </a:r>
                      <a:endParaRPr lang="en-US" sz="1600" dirty="0"/>
                    </a:p>
                  </a:txBody>
                  <a:tcPr>
                    <a:solidFill>
                      <a:schemeClr val="accent3">
                        <a:lumMod val="75000"/>
                      </a:schemeClr>
                    </a:solidFill>
                  </a:tcPr>
                </a:tc>
                <a:tc>
                  <a:txBody>
                    <a:bodyPr/>
                    <a:lstStyle/>
                    <a:p>
                      <a:r>
                        <a:rPr lang="en-US" sz="1600" dirty="0"/>
                        <a:t>Message</a:t>
                      </a:r>
                    </a:p>
                  </a:txBody>
                  <a:tcPr>
                    <a:solidFill>
                      <a:schemeClr val="accent3">
                        <a:lumMod val="75000"/>
                      </a:schemeClr>
                    </a:solidFill>
                  </a:tcPr>
                </a:tc>
                <a:extLst>
                  <a:ext uri="{0D108BD9-81ED-4DB2-BD59-A6C34878D82A}">
                    <a16:rowId xmlns:a16="http://schemas.microsoft.com/office/drawing/2014/main" val="1672662063"/>
                  </a:ext>
                </a:extLst>
              </a:tr>
              <a:tr h="342632">
                <a:tc>
                  <a:txBody>
                    <a:bodyPr/>
                    <a:lstStyle/>
                    <a:p>
                      <a:r>
                        <a:rPr lang="en-US" sz="1600" dirty="0"/>
                        <a:t>Alien in Own Land</a:t>
                      </a:r>
                    </a:p>
                  </a:txBody>
                  <a:tcPr>
                    <a:solidFill>
                      <a:schemeClr val="accent3">
                        <a:lumMod val="60000"/>
                        <a:lumOff val="40000"/>
                      </a:schemeClr>
                    </a:solidFill>
                  </a:tcPr>
                </a:tc>
                <a:tc>
                  <a:txBody>
                    <a:bodyPr/>
                    <a:lstStyle/>
                    <a:p>
                      <a:r>
                        <a:rPr lang="en-US" sz="1600" dirty="0"/>
                        <a:t>“You speak good English”</a:t>
                      </a:r>
                    </a:p>
                  </a:txBody>
                  <a:tcPr>
                    <a:solidFill>
                      <a:schemeClr val="accent3">
                        <a:lumMod val="60000"/>
                        <a:lumOff val="40000"/>
                      </a:schemeClr>
                    </a:solidFill>
                  </a:tcPr>
                </a:tc>
                <a:tc>
                  <a:txBody>
                    <a:bodyPr/>
                    <a:lstStyle/>
                    <a:p>
                      <a:r>
                        <a:rPr lang="en-US" sz="1600" dirty="0"/>
                        <a:t> You aren’t American</a:t>
                      </a:r>
                    </a:p>
                  </a:txBody>
                  <a:tcPr>
                    <a:solidFill>
                      <a:schemeClr val="accent3">
                        <a:lumMod val="60000"/>
                        <a:lumOff val="40000"/>
                      </a:schemeClr>
                    </a:solidFill>
                  </a:tcPr>
                </a:tc>
                <a:extLst>
                  <a:ext uri="{0D108BD9-81ED-4DB2-BD59-A6C34878D82A}">
                    <a16:rowId xmlns:a16="http://schemas.microsoft.com/office/drawing/2014/main" val="2421862460"/>
                  </a:ext>
                </a:extLst>
              </a:tr>
              <a:tr h="599607">
                <a:tc>
                  <a:txBody>
                    <a:bodyPr/>
                    <a:lstStyle/>
                    <a:p>
                      <a:r>
                        <a:rPr lang="en-US" sz="1600" dirty="0"/>
                        <a:t>Ascription of intelligence</a:t>
                      </a:r>
                    </a:p>
                  </a:txBody>
                  <a:tcPr>
                    <a:solidFill>
                      <a:schemeClr val="accent3">
                        <a:lumMod val="60000"/>
                        <a:lumOff val="40000"/>
                      </a:schemeClr>
                    </a:solidFill>
                  </a:tcPr>
                </a:tc>
                <a:tc>
                  <a:txBody>
                    <a:bodyPr/>
                    <a:lstStyle/>
                    <a:p>
                      <a:r>
                        <a:rPr lang="en-US" sz="1600" dirty="0"/>
                        <a:t>“You are so articulate”</a:t>
                      </a:r>
                    </a:p>
                  </a:txBody>
                  <a:tcPr>
                    <a:solidFill>
                      <a:schemeClr val="accent3">
                        <a:lumMod val="60000"/>
                        <a:lumOff val="40000"/>
                      </a:schemeClr>
                    </a:solidFill>
                  </a:tcPr>
                </a:tc>
                <a:tc>
                  <a:txBody>
                    <a:bodyPr/>
                    <a:lstStyle/>
                    <a:p>
                      <a:r>
                        <a:rPr lang="en-US" sz="1600" dirty="0"/>
                        <a:t>It is unusual for someone of your race to be so intelligent</a:t>
                      </a:r>
                    </a:p>
                  </a:txBody>
                  <a:tcPr>
                    <a:solidFill>
                      <a:schemeClr val="accent3">
                        <a:lumMod val="60000"/>
                        <a:lumOff val="40000"/>
                      </a:schemeClr>
                    </a:solidFill>
                  </a:tcPr>
                </a:tc>
                <a:extLst>
                  <a:ext uri="{0D108BD9-81ED-4DB2-BD59-A6C34878D82A}">
                    <a16:rowId xmlns:a16="http://schemas.microsoft.com/office/drawing/2014/main" val="3999054191"/>
                  </a:ext>
                </a:extLst>
              </a:tr>
              <a:tr h="599607">
                <a:tc>
                  <a:txBody>
                    <a:bodyPr/>
                    <a:lstStyle/>
                    <a:p>
                      <a:r>
                        <a:rPr lang="en-US" sz="1600" dirty="0"/>
                        <a:t>Color Blindness</a:t>
                      </a:r>
                    </a:p>
                  </a:txBody>
                  <a:tcPr>
                    <a:solidFill>
                      <a:schemeClr val="accent3">
                        <a:lumMod val="60000"/>
                        <a:lumOff val="40000"/>
                      </a:schemeClr>
                    </a:solidFill>
                  </a:tcPr>
                </a:tc>
                <a:tc>
                  <a:txBody>
                    <a:bodyPr/>
                    <a:lstStyle/>
                    <a:p>
                      <a:r>
                        <a:rPr lang="en-US" sz="1600" dirty="0"/>
                        <a:t>“When I look at you, I do not seen color”</a:t>
                      </a:r>
                    </a:p>
                  </a:txBody>
                  <a:tcPr>
                    <a:solidFill>
                      <a:schemeClr val="accent3">
                        <a:lumMod val="60000"/>
                        <a:lumOff val="40000"/>
                      </a:schemeClr>
                    </a:solidFill>
                  </a:tcPr>
                </a:tc>
                <a:tc>
                  <a:txBody>
                    <a:bodyPr/>
                    <a:lstStyle/>
                    <a:p>
                      <a:r>
                        <a:rPr lang="en-US" sz="1600" dirty="0"/>
                        <a:t>Denies a person’s color or racial heritage</a:t>
                      </a:r>
                    </a:p>
                  </a:txBody>
                  <a:tcPr>
                    <a:solidFill>
                      <a:schemeClr val="accent3">
                        <a:lumMod val="60000"/>
                        <a:lumOff val="40000"/>
                      </a:schemeClr>
                    </a:solidFill>
                  </a:tcPr>
                </a:tc>
                <a:extLst>
                  <a:ext uri="{0D108BD9-81ED-4DB2-BD59-A6C34878D82A}">
                    <a16:rowId xmlns:a16="http://schemas.microsoft.com/office/drawing/2014/main" val="1279564144"/>
                  </a:ext>
                </a:extLst>
              </a:tr>
              <a:tr h="599607">
                <a:tc>
                  <a:txBody>
                    <a:bodyPr/>
                    <a:lstStyle/>
                    <a:p>
                      <a:r>
                        <a:rPr lang="en-US" sz="1600" dirty="0"/>
                        <a:t>Assumption of criminal status</a:t>
                      </a:r>
                    </a:p>
                  </a:txBody>
                  <a:tcPr>
                    <a:solidFill>
                      <a:schemeClr val="accent3">
                        <a:lumMod val="60000"/>
                        <a:lumOff val="40000"/>
                      </a:schemeClr>
                    </a:solidFill>
                  </a:tcPr>
                </a:tc>
                <a:tc>
                  <a:txBody>
                    <a:bodyPr/>
                    <a:lstStyle/>
                    <a:p>
                      <a:r>
                        <a:rPr lang="en-US" sz="1600" dirty="0"/>
                        <a:t>Following a customer of color around a retail store</a:t>
                      </a:r>
                    </a:p>
                  </a:txBody>
                  <a:tcPr>
                    <a:solidFill>
                      <a:schemeClr val="accent3">
                        <a:lumMod val="60000"/>
                        <a:lumOff val="40000"/>
                      </a:schemeClr>
                    </a:solidFill>
                  </a:tcPr>
                </a:tc>
                <a:tc>
                  <a:txBody>
                    <a:bodyPr/>
                    <a:lstStyle/>
                    <a:p>
                      <a:r>
                        <a:rPr lang="en-US" sz="1600" dirty="0"/>
                        <a:t>You are going to steal</a:t>
                      </a:r>
                    </a:p>
                  </a:txBody>
                  <a:tcPr>
                    <a:solidFill>
                      <a:schemeClr val="accent3">
                        <a:lumMod val="60000"/>
                        <a:lumOff val="40000"/>
                      </a:schemeClr>
                    </a:solidFill>
                  </a:tcPr>
                </a:tc>
                <a:extLst>
                  <a:ext uri="{0D108BD9-81ED-4DB2-BD59-A6C34878D82A}">
                    <a16:rowId xmlns:a16="http://schemas.microsoft.com/office/drawing/2014/main" val="3785316603"/>
                  </a:ext>
                </a:extLst>
              </a:tr>
              <a:tr h="599607">
                <a:tc>
                  <a:txBody>
                    <a:bodyPr/>
                    <a:lstStyle/>
                    <a:p>
                      <a:r>
                        <a:rPr lang="en-US" sz="1600" dirty="0"/>
                        <a:t>Denial of individual racism /bias</a:t>
                      </a:r>
                    </a:p>
                  </a:txBody>
                  <a:tcPr>
                    <a:solidFill>
                      <a:schemeClr val="accent3">
                        <a:lumMod val="60000"/>
                        <a:lumOff val="40000"/>
                      </a:schemeClr>
                    </a:solidFill>
                  </a:tcPr>
                </a:tc>
                <a:tc>
                  <a:txBody>
                    <a:bodyPr/>
                    <a:lstStyle/>
                    <a:p>
                      <a:r>
                        <a:rPr lang="en-US" sz="1600" dirty="0"/>
                        <a:t>“My best friend is Black”</a:t>
                      </a:r>
                    </a:p>
                  </a:txBody>
                  <a:tcPr>
                    <a:solidFill>
                      <a:schemeClr val="accent3">
                        <a:lumMod val="60000"/>
                        <a:lumOff val="40000"/>
                      </a:schemeClr>
                    </a:solidFill>
                  </a:tcPr>
                </a:tc>
                <a:tc>
                  <a:txBody>
                    <a:bodyPr/>
                    <a:lstStyle/>
                    <a:p>
                      <a:r>
                        <a:rPr lang="en-US" sz="1600" dirty="0"/>
                        <a:t>I am immune because I have friends of color</a:t>
                      </a:r>
                    </a:p>
                  </a:txBody>
                  <a:tcPr>
                    <a:solidFill>
                      <a:schemeClr val="accent3">
                        <a:lumMod val="60000"/>
                        <a:lumOff val="40000"/>
                      </a:schemeClr>
                    </a:solidFill>
                  </a:tcPr>
                </a:tc>
                <a:extLst>
                  <a:ext uri="{0D108BD9-81ED-4DB2-BD59-A6C34878D82A}">
                    <a16:rowId xmlns:a16="http://schemas.microsoft.com/office/drawing/2014/main" val="3055559157"/>
                  </a:ext>
                </a:extLst>
              </a:tr>
              <a:tr h="856581">
                <a:tc>
                  <a:txBody>
                    <a:bodyPr/>
                    <a:lstStyle/>
                    <a:p>
                      <a:endParaRPr lang="en-US" sz="1600" dirty="0"/>
                    </a:p>
                  </a:txBody>
                  <a:tcPr>
                    <a:solidFill>
                      <a:schemeClr val="accent3">
                        <a:lumMod val="60000"/>
                        <a:lumOff val="40000"/>
                      </a:schemeClr>
                    </a:solidFill>
                  </a:tcPr>
                </a:tc>
                <a:tc>
                  <a:txBody>
                    <a:bodyPr/>
                    <a:lstStyle/>
                    <a:p>
                      <a:r>
                        <a:rPr lang="en-US" sz="1600" dirty="0"/>
                        <a:t>“As a woman, I know what you are going through”</a:t>
                      </a:r>
                    </a:p>
                  </a:txBody>
                  <a:tcPr>
                    <a:solidFill>
                      <a:schemeClr val="accent3">
                        <a:lumMod val="60000"/>
                        <a:lumOff val="40000"/>
                      </a:schemeClr>
                    </a:solidFill>
                  </a:tcPr>
                </a:tc>
                <a:tc>
                  <a:txBody>
                    <a:bodyPr/>
                    <a:lstStyle/>
                    <a:p>
                      <a:r>
                        <a:rPr lang="en-US" sz="1600" dirty="0"/>
                        <a:t>Your racial oppression is no different than my gender oppression</a:t>
                      </a:r>
                    </a:p>
                  </a:txBody>
                  <a:tcPr>
                    <a:solidFill>
                      <a:schemeClr val="accent3">
                        <a:lumMod val="60000"/>
                        <a:lumOff val="40000"/>
                      </a:schemeClr>
                    </a:solidFill>
                  </a:tcPr>
                </a:tc>
                <a:extLst>
                  <a:ext uri="{0D108BD9-81ED-4DB2-BD59-A6C34878D82A}">
                    <a16:rowId xmlns:a16="http://schemas.microsoft.com/office/drawing/2014/main" val="3410344911"/>
                  </a:ext>
                </a:extLst>
              </a:tr>
              <a:tr h="856581">
                <a:tc>
                  <a:txBody>
                    <a:bodyPr/>
                    <a:lstStyle/>
                    <a:p>
                      <a:r>
                        <a:rPr lang="en-US" sz="1600" dirty="0"/>
                        <a:t>Myth of Meritocracy</a:t>
                      </a:r>
                    </a:p>
                  </a:txBody>
                  <a:tcPr>
                    <a:solidFill>
                      <a:schemeClr val="accent3">
                        <a:lumMod val="60000"/>
                        <a:lumOff val="40000"/>
                      </a:schemeClr>
                    </a:solidFill>
                  </a:tcPr>
                </a:tc>
                <a:tc>
                  <a:txBody>
                    <a:bodyPr/>
                    <a:lstStyle/>
                    <a:p>
                      <a:r>
                        <a:rPr lang="en-US" sz="1600" dirty="0"/>
                        <a:t>Everyone can succeed in America if they work hard enough</a:t>
                      </a:r>
                    </a:p>
                  </a:txBody>
                  <a:tcPr>
                    <a:solidFill>
                      <a:schemeClr val="accent3">
                        <a:lumMod val="60000"/>
                        <a:lumOff val="40000"/>
                      </a:schemeClr>
                    </a:solidFill>
                  </a:tcPr>
                </a:tc>
                <a:tc>
                  <a:txBody>
                    <a:bodyPr/>
                    <a:lstStyle/>
                    <a:p>
                      <a:r>
                        <a:rPr lang="en-US" sz="1600" dirty="0"/>
                        <a:t>People of color are lazy</a:t>
                      </a:r>
                      <a:r>
                        <a:rPr lang="en-US" sz="1600" baseline="0" dirty="0"/>
                        <a:t> or incompetent and need to work harder</a:t>
                      </a:r>
                      <a:endParaRPr lang="en-US" sz="1600" dirty="0"/>
                    </a:p>
                  </a:txBody>
                  <a:tcPr>
                    <a:solidFill>
                      <a:schemeClr val="accent3">
                        <a:lumMod val="60000"/>
                        <a:lumOff val="40000"/>
                      </a:schemeClr>
                    </a:solidFill>
                  </a:tcPr>
                </a:tc>
                <a:extLst>
                  <a:ext uri="{0D108BD9-81ED-4DB2-BD59-A6C34878D82A}">
                    <a16:rowId xmlns:a16="http://schemas.microsoft.com/office/drawing/2014/main" val="3060419465"/>
                  </a:ext>
                </a:extLst>
              </a:tr>
              <a:tr h="856581">
                <a:tc>
                  <a:txBody>
                    <a:bodyPr/>
                    <a:lstStyle/>
                    <a:p>
                      <a:r>
                        <a:rPr lang="en-US" sz="1600" dirty="0" err="1"/>
                        <a:t>Pathologizing</a:t>
                      </a:r>
                      <a:r>
                        <a:rPr lang="en-US" sz="1600" dirty="0"/>
                        <a:t> Cultural Values</a:t>
                      </a:r>
                    </a:p>
                  </a:txBody>
                  <a:tcPr>
                    <a:solidFill>
                      <a:schemeClr val="accent3">
                        <a:lumMod val="60000"/>
                        <a:lumOff val="40000"/>
                      </a:schemeClr>
                    </a:solidFill>
                  </a:tcPr>
                </a:tc>
                <a:tc>
                  <a:txBody>
                    <a:bodyPr/>
                    <a:lstStyle/>
                    <a:p>
                      <a:r>
                        <a:rPr lang="en-US" sz="1600" dirty="0"/>
                        <a:t>Dismissing an individual who brings up race/culture at work/school</a:t>
                      </a:r>
                    </a:p>
                  </a:txBody>
                  <a:tcPr>
                    <a:solidFill>
                      <a:schemeClr val="accent3">
                        <a:lumMod val="60000"/>
                        <a:lumOff val="40000"/>
                      </a:schemeClr>
                    </a:solidFill>
                  </a:tcPr>
                </a:tc>
                <a:tc>
                  <a:txBody>
                    <a:bodyPr/>
                    <a:lstStyle/>
                    <a:p>
                      <a:r>
                        <a:rPr lang="en-US" sz="1600" dirty="0"/>
                        <a:t>Leave your cultural baggage outside; you must assimilate</a:t>
                      </a:r>
                    </a:p>
                  </a:txBody>
                  <a:tcPr>
                    <a:solidFill>
                      <a:schemeClr val="accent3">
                        <a:lumMod val="60000"/>
                        <a:lumOff val="40000"/>
                      </a:schemeClr>
                    </a:solidFill>
                  </a:tcPr>
                </a:tc>
                <a:extLst>
                  <a:ext uri="{0D108BD9-81ED-4DB2-BD59-A6C34878D82A}">
                    <a16:rowId xmlns:a16="http://schemas.microsoft.com/office/drawing/2014/main" val="1295582005"/>
                  </a:ext>
                </a:extLst>
              </a:tr>
              <a:tr h="856581">
                <a:tc>
                  <a:txBody>
                    <a:bodyPr/>
                    <a:lstStyle/>
                    <a:p>
                      <a:r>
                        <a:rPr lang="en-US" sz="1600" dirty="0"/>
                        <a:t>Second Class Status</a:t>
                      </a:r>
                    </a:p>
                  </a:txBody>
                  <a:tcPr>
                    <a:solidFill>
                      <a:schemeClr val="accent3">
                        <a:lumMod val="60000"/>
                        <a:lumOff val="40000"/>
                      </a:schemeClr>
                    </a:solidFill>
                  </a:tcPr>
                </a:tc>
                <a:tc>
                  <a:txBody>
                    <a:bodyPr/>
                    <a:lstStyle/>
                    <a:p>
                      <a:r>
                        <a:rPr lang="en-US" sz="1600" dirty="0"/>
                        <a:t>Taxi Driver passes a person</a:t>
                      </a:r>
                      <a:r>
                        <a:rPr lang="en-US" sz="1600" baseline="0" dirty="0"/>
                        <a:t> of color to pickup a white passenger</a:t>
                      </a:r>
                      <a:endParaRPr lang="en-US" sz="1600" dirty="0"/>
                    </a:p>
                  </a:txBody>
                  <a:tcPr>
                    <a:solidFill>
                      <a:schemeClr val="accent3">
                        <a:lumMod val="60000"/>
                        <a:lumOff val="40000"/>
                      </a:schemeClr>
                    </a:solidFill>
                  </a:tcPr>
                </a:tc>
                <a:tc>
                  <a:txBody>
                    <a:bodyPr/>
                    <a:lstStyle/>
                    <a:p>
                      <a:r>
                        <a:rPr lang="en-US" sz="1600" dirty="0"/>
                        <a:t>You</a:t>
                      </a:r>
                      <a:r>
                        <a:rPr lang="en-US" sz="1600" baseline="0" dirty="0"/>
                        <a:t> are likely to cause trouble or to travel to a dangerous neighborhood</a:t>
                      </a:r>
                      <a:endParaRPr lang="en-US" sz="1600" dirty="0"/>
                    </a:p>
                  </a:txBody>
                  <a:tcPr>
                    <a:solidFill>
                      <a:schemeClr val="accent3">
                        <a:lumMod val="60000"/>
                        <a:lumOff val="40000"/>
                      </a:schemeClr>
                    </a:solidFill>
                  </a:tcPr>
                </a:tc>
                <a:extLst>
                  <a:ext uri="{0D108BD9-81ED-4DB2-BD59-A6C34878D82A}">
                    <a16:rowId xmlns:a16="http://schemas.microsoft.com/office/drawing/2014/main" val="303234450"/>
                  </a:ext>
                </a:extLst>
              </a:tr>
            </a:tbl>
          </a:graphicData>
        </a:graphic>
      </p:graphicFrame>
    </p:spTree>
    <p:extLst>
      <p:ext uri="{BB962C8B-B14F-4D97-AF65-F5344CB8AC3E}">
        <p14:creationId xmlns:p14="http://schemas.microsoft.com/office/powerpoint/2010/main" val="19748757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526</TotalTime>
  <Words>1107</Words>
  <Application>Microsoft Office PowerPoint</Application>
  <PresentationFormat>Widescreen</PresentationFormat>
  <Paragraphs>146</Paragraphs>
  <Slides>16</Slides>
  <Notes>0</Notes>
  <HiddenSlides>0</HiddenSlides>
  <MMClips>2</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Arial</vt:lpstr>
      <vt:lpstr>Arial Black</vt:lpstr>
      <vt:lpstr>Calibri</vt:lpstr>
      <vt:lpstr>Century Gothic</vt:lpstr>
      <vt:lpstr>Courier New</vt:lpstr>
      <vt:lpstr>Times New Roman</vt:lpstr>
      <vt:lpstr>Tw Cen MT</vt:lpstr>
      <vt:lpstr>TwCenMT</vt:lpstr>
      <vt:lpstr>TwCenMT,Italic</vt:lpstr>
      <vt:lpstr>TwCenMTCondensed</vt:lpstr>
      <vt:lpstr>Wingdings 2</vt:lpstr>
      <vt:lpstr>Quotable</vt:lpstr>
      <vt:lpstr>Microagressions</vt:lpstr>
      <vt:lpstr>Learning Objectives</vt:lpstr>
      <vt:lpstr>History </vt:lpstr>
      <vt:lpstr>Definition</vt:lpstr>
      <vt:lpstr>Fusion Video </vt:lpstr>
      <vt:lpstr>Microassaults </vt:lpstr>
      <vt:lpstr>Microinsults and Microinvalidations</vt:lpstr>
      <vt:lpstr>Themes of Microagression</vt:lpstr>
      <vt:lpstr>PowerPoint Presentation</vt:lpstr>
      <vt:lpstr>PowerPoint Presentation</vt:lpstr>
      <vt:lpstr>Internal Dilemma </vt:lpstr>
      <vt:lpstr>Microagression  in the classroom</vt:lpstr>
      <vt:lpstr>Impact  </vt:lpstr>
      <vt:lpstr>Productive Responses</vt:lpstr>
      <vt:lpstr>Productive Response…continued </vt:lpstr>
      <vt:lpstr>Next steps</vt:lpstr>
    </vt:vector>
  </TitlesOfParts>
  <Company>Hunter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Microagressions</dc:title>
  <dc:creator>Laura M Nelson</dc:creator>
  <cp:lastModifiedBy>Jakub Baska</cp:lastModifiedBy>
  <cp:revision>16</cp:revision>
  <dcterms:created xsi:type="dcterms:W3CDTF">2020-06-23T14:40:46Z</dcterms:created>
  <dcterms:modified xsi:type="dcterms:W3CDTF">2022-03-02T19:57:07Z</dcterms:modified>
</cp:coreProperties>
</file>