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6"/>
  </p:handoutMasterIdLst>
  <p:sldIdLst>
    <p:sldId id="256" r:id="rId2"/>
    <p:sldId id="297" r:id="rId3"/>
    <p:sldId id="298" r:id="rId4"/>
    <p:sldId id="258" r:id="rId5"/>
    <p:sldId id="278" r:id="rId6"/>
    <p:sldId id="299" r:id="rId7"/>
    <p:sldId id="260" r:id="rId8"/>
    <p:sldId id="277" r:id="rId9"/>
    <p:sldId id="300" r:id="rId10"/>
    <p:sldId id="261" r:id="rId11"/>
    <p:sldId id="281" r:id="rId12"/>
    <p:sldId id="280" r:id="rId13"/>
    <p:sldId id="265" r:id="rId14"/>
    <p:sldId id="289" r:id="rId15"/>
    <p:sldId id="283" r:id="rId16"/>
    <p:sldId id="285" r:id="rId17"/>
    <p:sldId id="286" r:id="rId18"/>
    <p:sldId id="287" r:id="rId19"/>
    <p:sldId id="295" r:id="rId20"/>
    <p:sldId id="296" r:id="rId21"/>
    <p:sldId id="290" r:id="rId22"/>
    <p:sldId id="291" r:id="rId23"/>
    <p:sldId id="292" r:id="rId24"/>
    <p:sldId id="288" r:id="rId25"/>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4820"/>
          </a:xfrm>
          <a:prstGeom prst="rect">
            <a:avLst/>
          </a:prstGeom>
        </p:spPr>
        <p:txBody>
          <a:bodyPr vert="horz" lIns="92446" tIns="46223" rIns="92446" bIns="46223" rtlCol="0"/>
          <a:lstStyle>
            <a:lvl1pPr algn="r">
              <a:defRPr sz="1200"/>
            </a:lvl1pPr>
          </a:lstStyle>
          <a:p>
            <a:fld id="{AA2D0CCA-16BC-451F-B4A3-FAD942EC118E}" type="datetimeFigureOut">
              <a:rPr lang="en-US" smtClean="0"/>
              <a:t>5/28/2020</a:t>
            </a:fld>
            <a:endParaRPr lang="en-US"/>
          </a:p>
        </p:txBody>
      </p:sp>
      <p:sp>
        <p:nvSpPr>
          <p:cNvPr id="4" name="Footer Placeholder 3"/>
          <p:cNvSpPr>
            <a:spLocks noGrp="1"/>
          </p:cNvSpPr>
          <p:nvPr>
            <p:ph type="ftr" sz="quarter" idx="2"/>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2446" tIns="46223" rIns="92446" bIns="46223" rtlCol="0" anchor="b"/>
          <a:lstStyle>
            <a:lvl1pPr algn="r">
              <a:defRPr sz="1200"/>
            </a:lvl1pPr>
          </a:lstStyle>
          <a:p>
            <a:fld id="{D0079F2D-A7B4-4D27-B816-C60D877AF269}" type="slidenum">
              <a:rPr lang="en-US" smtClean="0"/>
              <a:t>‹#›</a:t>
            </a:fld>
            <a:endParaRPr lang="en-US"/>
          </a:p>
        </p:txBody>
      </p:sp>
    </p:spTree>
    <p:extLst>
      <p:ext uri="{BB962C8B-B14F-4D97-AF65-F5344CB8AC3E}">
        <p14:creationId xmlns:p14="http://schemas.microsoft.com/office/powerpoint/2010/main" val="80530659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1" name="Picture 10" descr="Celestia-R1---OverlayTitle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397750" cy="6858000"/>
          </a:xfrm>
          <a:prstGeom prst="rect">
            <a:avLst/>
          </a:prstGeom>
        </p:spPr>
      </p:pic>
      <p:sp>
        <p:nvSpPr>
          <p:cNvPr id="2" name="Title 1"/>
          <p:cNvSpPr>
            <a:spLocks noGrp="1"/>
          </p:cNvSpPr>
          <p:nvPr>
            <p:ph type="ctrTitle"/>
          </p:nvPr>
        </p:nvSpPr>
        <p:spPr>
          <a:xfrm>
            <a:off x="2743973" y="1964267"/>
            <a:ext cx="5714228" cy="2421464"/>
          </a:xfrm>
        </p:spPr>
        <p:txBody>
          <a:bodyPr anchor="b">
            <a:normAutofit/>
          </a:bodyPr>
          <a:lstStyle>
            <a:lvl1pPr algn="r">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2743973" y="4385733"/>
            <a:ext cx="5714228"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6752311" y="5870576"/>
            <a:ext cx="1212173" cy="377825"/>
          </a:xfrm>
        </p:spPr>
        <p:txBody>
          <a:bodyPr/>
          <a:lstStyle/>
          <a:p>
            <a:fld id="{28C7710B-EB4E-4391-BC62-C116CBCD41A6}" type="datetimeFigureOut">
              <a:rPr lang="en-US" smtClean="0"/>
              <a:t>5/28/2020</a:t>
            </a:fld>
            <a:endParaRPr lang="en-US"/>
          </a:p>
        </p:txBody>
      </p:sp>
      <p:sp>
        <p:nvSpPr>
          <p:cNvPr id="5" name="Footer Placeholder 4"/>
          <p:cNvSpPr>
            <a:spLocks noGrp="1"/>
          </p:cNvSpPr>
          <p:nvPr>
            <p:ph type="ftr" sz="quarter" idx="11"/>
          </p:nvPr>
        </p:nvSpPr>
        <p:spPr>
          <a:xfrm>
            <a:off x="2743973" y="5870576"/>
            <a:ext cx="3932137" cy="377825"/>
          </a:xfrm>
        </p:spPr>
        <p:txBody>
          <a:bodyPr/>
          <a:lstStyle/>
          <a:p>
            <a:endParaRPr lang="en-US"/>
          </a:p>
        </p:txBody>
      </p:sp>
      <p:sp>
        <p:nvSpPr>
          <p:cNvPr id="6" name="Slide Number Placeholder 5"/>
          <p:cNvSpPr>
            <a:spLocks noGrp="1"/>
          </p:cNvSpPr>
          <p:nvPr>
            <p:ph type="sldNum" sz="quarter" idx="12"/>
          </p:nvPr>
        </p:nvSpPr>
        <p:spPr>
          <a:xfrm>
            <a:off x="8040685" y="5870576"/>
            <a:ext cx="417516" cy="377825"/>
          </a:xfrm>
        </p:spPr>
        <p:txBody>
          <a:bodyPr/>
          <a:lstStyle/>
          <a:p>
            <a:fld id="{B0E7C13C-337E-4376-8B25-C7870D1F9AD8}" type="slidenum">
              <a:rPr lang="en-US" smtClean="0"/>
              <a:t>‹#›</a:t>
            </a:fld>
            <a:endParaRPr lang="en-US"/>
          </a:p>
        </p:txBody>
      </p:sp>
    </p:spTree>
    <p:extLst>
      <p:ext uri="{BB962C8B-B14F-4D97-AF65-F5344CB8AC3E}">
        <p14:creationId xmlns:p14="http://schemas.microsoft.com/office/powerpoint/2010/main" val="1874312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4732865"/>
            <a:ext cx="7772400" cy="566738"/>
          </a:xfrm>
        </p:spPr>
        <p:txBody>
          <a:bodyPr anchor="b">
            <a:normAutofit/>
          </a:bodyPr>
          <a:lstStyle>
            <a:lvl1pPr algn="l">
              <a:defRPr sz="2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4401" y="932112"/>
            <a:ext cx="6858000"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1600"/>
            </a:lvl1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a:xfrm>
            <a:off x="457201" y="5299603"/>
            <a:ext cx="7772400" cy="49371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8C7710B-EB4E-4391-BC62-C116CBCD41A6}" type="datetimeFigureOut">
              <a:rPr lang="en-US" smtClean="0"/>
              <a:t>5/28/2020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E7C13C-337E-4376-8B25-C7870D1F9AD8}" type="slidenum">
              <a:rPr lang="en-US" smtClean="0"/>
              <a:t>‹#›</a:t>
            </a:fld>
            <a:endParaRPr lang="en-US"/>
          </a:p>
        </p:txBody>
      </p:sp>
    </p:spTree>
    <p:extLst>
      <p:ext uri="{BB962C8B-B14F-4D97-AF65-F5344CB8AC3E}">
        <p14:creationId xmlns:p14="http://schemas.microsoft.com/office/powerpoint/2010/main" val="1768303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3" y="609602"/>
            <a:ext cx="7772399"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457202" y="4343400"/>
            <a:ext cx="7772399"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C7710B-EB4E-4391-BC62-C116CBCD41A6}" type="datetimeFigureOut">
              <a:rPr lang="en-US" smtClean="0"/>
              <a:t>5/28/2020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E7C13C-337E-4376-8B25-C7870D1F9AD8}" type="slidenum">
              <a:rPr lang="en-US" smtClean="0"/>
              <a:t>‹#›</a:t>
            </a:fld>
            <a:endParaRPr lang="en-US"/>
          </a:p>
        </p:txBody>
      </p:sp>
    </p:spTree>
    <p:extLst>
      <p:ext uri="{BB962C8B-B14F-4D97-AF65-F5344CB8AC3E}">
        <p14:creationId xmlns:p14="http://schemas.microsoft.com/office/powerpoint/2010/main" val="17224109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7" name="Picture 1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14" name="TextBox 13"/>
          <p:cNvSpPr txBox="1"/>
          <p:nvPr/>
        </p:nvSpPr>
        <p:spPr>
          <a:xfrm>
            <a:off x="421796" y="718114"/>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7735800" y="2751671"/>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879115" y="609602"/>
            <a:ext cx="7091297"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988671" y="3352800"/>
            <a:ext cx="6876133" cy="381000"/>
          </a:xfrm>
        </p:spPr>
        <p:txBody>
          <a:bodyPr anchor="ctr">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462266" y="4343400"/>
            <a:ext cx="7772400"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C7710B-EB4E-4391-BC62-C116CBCD41A6}" type="datetimeFigureOut">
              <a:rPr lang="en-US" smtClean="0"/>
              <a:t>5/28/2020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E7C13C-337E-4376-8B25-C7870D1F9AD8}" type="slidenum">
              <a:rPr lang="en-US" smtClean="0"/>
              <a:t>‹#›</a:t>
            </a:fld>
            <a:endParaRPr lang="en-US"/>
          </a:p>
        </p:txBody>
      </p:sp>
    </p:spTree>
    <p:extLst>
      <p:ext uri="{BB962C8B-B14F-4D97-AF65-F5344CB8AC3E}">
        <p14:creationId xmlns:p14="http://schemas.microsoft.com/office/powerpoint/2010/main" val="39933051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3291648"/>
            <a:ext cx="7772401" cy="1468800"/>
          </a:xfrm>
        </p:spPr>
        <p:txBody>
          <a:bodyPr anchor="b">
            <a:normAutofit/>
          </a:bodyPr>
          <a:lstStyle>
            <a:lvl1pPr algn="l">
              <a:defRPr sz="2800" b="0" cap="none"/>
            </a:lvl1pPr>
          </a:lstStyle>
          <a:p>
            <a:r>
              <a:rPr lang="en-US"/>
              <a:t>Click to edit Master title style</a:t>
            </a:r>
            <a:endParaRPr lang="en-US" dirty="0"/>
          </a:p>
        </p:txBody>
      </p:sp>
      <p:sp>
        <p:nvSpPr>
          <p:cNvPr id="3" name="Text Placeholder 2"/>
          <p:cNvSpPr>
            <a:spLocks noGrp="1"/>
          </p:cNvSpPr>
          <p:nvPr>
            <p:ph type="body" idx="1"/>
          </p:nvPr>
        </p:nvSpPr>
        <p:spPr>
          <a:xfrm>
            <a:off x="457200" y="4760448"/>
            <a:ext cx="7772402"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C7710B-EB4E-4391-BC62-C116CBCD41A6}" type="datetimeFigureOut">
              <a:rPr lang="en-US" smtClean="0"/>
              <a:t>5/28/2020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E7C13C-337E-4376-8B25-C7870D1F9AD8}" type="slidenum">
              <a:rPr lang="en-US" smtClean="0"/>
              <a:t>‹#›</a:t>
            </a:fld>
            <a:endParaRPr lang="en-US"/>
          </a:p>
        </p:txBody>
      </p:sp>
    </p:spTree>
    <p:extLst>
      <p:ext uri="{BB962C8B-B14F-4D97-AF65-F5344CB8AC3E}">
        <p14:creationId xmlns:p14="http://schemas.microsoft.com/office/powerpoint/2010/main" val="17824809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11" name="TextBox 10"/>
          <p:cNvSpPr txBox="1"/>
          <p:nvPr/>
        </p:nvSpPr>
        <p:spPr>
          <a:xfrm>
            <a:off x="421796" y="718114"/>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6" name="TextBox 15"/>
          <p:cNvSpPr txBox="1"/>
          <p:nvPr/>
        </p:nvSpPr>
        <p:spPr>
          <a:xfrm>
            <a:off x="7735800" y="2751671"/>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879115" y="609602"/>
            <a:ext cx="7091297"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457200" y="3886200"/>
            <a:ext cx="7772401" cy="889000"/>
          </a:xfrm>
        </p:spPr>
        <p:txBody>
          <a:bodyPr vert="horz" lIns="91440" tIns="45720" rIns="91440" bIns="45720" rtlCol="0" anchor="b">
            <a:normAutofit/>
          </a:bodyPr>
          <a:lstStyle>
            <a:lvl1pPr>
              <a:buNone/>
              <a:defRPr lang="en-US" sz="20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457200" y="4775200"/>
            <a:ext cx="7772401" cy="10160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C7710B-EB4E-4391-BC62-C116CBCD41A6}" type="datetimeFigureOut">
              <a:rPr lang="en-US" smtClean="0"/>
              <a:t>5/28/2020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E7C13C-337E-4376-8B25-C7870D1F9AD8}" type="slidenum">
              <a:rPr lang="en-US" smtClean="0"/>
              <a:t>‹#›</a:t>
            </a:fld>
            <a:endParaRPr lang="en-US"/>
          </a:p>
        </p:txBody>
      </p:sp>
    </p:spTree>
    <p:extLst>
      <p:ext uri="{BB962C8B-B14F-4D97-AF65-F5344CB8AC3E}">
        <p14:creationId xmlns:p14="http://schemas.microsoft.com/office/powerpoint/2010/main" val="16960429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4440" y="609602"/>
            <a:ext cx="7772401" cy="2743199"/>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464440" y="3505200"/>
            <a:ext cx="7772401" cy="838200"/>
          </a:xfrm>
        </p:spPr>
        <p:txBody>
          <a:bodyPr vert="horz" lIns="91440" tIns="45720" rIns="91440" bIns="45720" rtlCol="0" anchor="b">
            <a:normAutofit/>
          </a:bodyPr>
          <a:lstStyle>
            <a:lvl1pPr>
              <a:buNone/>
              <a:defRPr lang="en-US" sz="20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464439" y="4343400"/>
            <a:ext cx="7772401" cy="14478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C7710B-EB4E-4391-BC62-C116CBCD41A6}" type="datetimeFigureOut">
              <a:rPr lang="en-US" smtClean="0"/>
              <a:t>5/28/2020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E7C13C-337E-4376-8B25-C7870D1F9AD8}" type="slidenum">
              <a:rPr lang="en-US" smtClean="0"/>
              <a:t>‹#›</a:t>
            </a:fld>
            <a:endParaRPr lang="en-US"/>
          </a:p>
        </p:txBody>
      </p:sp>
    </p:spTree>
    <p:extLst>
      <p:ext uri="{BB962C8B-B14F-4D97-AF65-F5344CB8AC3E}">
        <p14:creationId xmlns:p14="http://schemas.microsoft.com/office/powerpoint/2010/main" val="2004780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8" name="Title 1"/>
          <p:cNvSpPr>
            <a:spLocks noGrp="1"/>
          </p:cNvSpPr>
          <p:nvPr>
            <p:ph type="title"/>
          </p:nvPr>
        </p:nvSpPr>
        <p:spPr>
          <a:xfrm>
            <a:off x="457200" y="609601"/>
            <a:ext cx="7772400" cy="1456267"/>
          </a:xfrm>
        </p:spPr>
        <p:txBody>
          <a:bodyPr>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C7710B-EB4E-4391-BC62-C116CBCD41A6}" type="datetimeFigureOut">
              <a:rPr lang="en-US" smtClean="0"/>
              <a:t>5/28/2020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E7C13C-337E-4376-8B25-C7870D1F9AD8}" type="slidenum">
              <a:rPr lang="en-US" smtClean="0"/>
              <a:t>‹#›</a:t>
            </a:fld>
            <a:endParaRPr lang="en-US"/>
          </a:p>
        </p:txBody>
      </p:sp>
    </p:spTree>
    <p:extLst>
      <p:ext uri="{BB962C8B-B14F-4D97-AF65-F5344CB8AC3E}">
        <p14:creationId xmlns:p14="http://schemas.microsoft.com/office/powerpoint/2010/main" val="23155142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Vertical Title 1"/>
          <p:cNvSpPr>
            <a:spLocks noGrp="1"/>
          </p:cNvSpPr>
          <p:nvPr>
            <p:ph type="title" orient="vert"/>
          </p:nvPr>
        </p:nvSpPr>
        <p:spPr>
          <a:xfrm>
            <a:off x="6552978" y="609600"/>
            <a:ext cx="1676621" cy="5181601"/>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5990184"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C7710B-EB4E-4391-BC62-C116CBCD41A6}" type="datetimeFigureOut">
              <a:rPr lang="en-US" smtClean="0"/>
              <a:t>5/28/2020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E7C13C-337E-4376-8B25-C7870D1F9AD8}" type="slidenum">
              <a:rPr lang="en-US" smtClean="0"/>
              <a:t>‹#›</a:t>
            </a:fld>
            <a:endParaRPr lang="en-US"/>
          </a:p>
        </p:txBody>
      </p:sp>
    </p:spTree>
    <p:extLst>
      <p:ext uri="{BB962C8B-B14F-4D97-AF65-F5344CB8AC3E}">
        <p14:creationId xmlns:p14="http://schemas.microsoft.com/office/powerpoint/2010/main" val="3023959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C7710B-EB4E-4391-BC62-C116CBCD41A6}" type="datetimeFigureOut">
              <a:rPr lang="en-US" smtClean="0"/>
              <a:t>5/28/2020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E7C13C-337E-4376-8B25-C7870D1F9AD8}" type="slidenum">
              <a:rPr lang="en-US" smtClean="0"/>
              <a:t>‹#›</a:t>
            </a:fld>
            <a:endParaRPr lang="en-US"/>
          </a:p>
        </p:txBody>
      </p:sp>
    </p:spTree>
    <p:extLst>
      <p:ext uri="{BB962C8B-B14F-4D97-AF65-F5344CB8AC3E}">
        <p14:creationId xmlns:p14="http://schemas.microsoft.com/office/powerpoint/2010/main" val="2292405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2" y="3308581"/>
            <a:ext cx="7772400" cy="14688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457201" y="4777381"/>
            <a:ext cx="7772400" cy="860400"/>
          </a:xfrm>
        </p:spPr>
        <p:txBody>
          <a:bodyPr anchor="t">
            <a:normAutofit/>
          </a:bodyPr>
          <a:lstStyle>
            <a:lvl1pPr marL="0" indent="0" algn="l">
              <a:buNone/>
              <a:defRPr sz="18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C7710B-EB4E-4391-BC62-C116CBCD41A6}" type="datetimeFigureOut">
              <a:rPr lang="en-US" smtClean="0"/>
              <a:t>5/28/2020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E7C13C-337E-4376-8B25-C7870D1F9AD8}" type="slidenum">
              <a:rPr lang="en-US" smtClean="0"/>
              <a:t>‹#›</a:t>
            </a:fld>
            <a:endParaRPr lang="en-US"/>
          </a:p>
        </p:txBody>
      </p:sp>
    </p:spTree>
    <p:extLst>
      <p:ext uri="{BB962C8B-B14F-4D97-AF65-F5344CB8AC3E}">
        <p14:creationId xmlns:p14="http://schemas.microsoft.com/office/powerpoint/2010/main" val="1560614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57201" y="2142068"/>
            <a:ext cx="3813048"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6553" y="2142068"/>
            <a:ext cx="3813048"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8C7710B-EB4E-4391-BC62-C116CBCD41A6}" type="datetimeFigureOut">
              <a:rPr lang="en-US" smtClean="0"/>
              <a:t>5/28/2020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E7C13C-337E-4376-8B25-C7870D1F9AD8}" type="slidenum">
              <a:rPr lang="en-US" smtClean="0"/>
              <a:t>‹#›</a:t>
            </a:fld>
            <a:endParaRPr lang="en-US"/>
          </a:p>
        </p:txBody>
      </p:sp>
    </p:spTree>
    <p:extLst>
      <p:ext uri="{BB962C8B-B14F-4D97-AF65-F5344CB8AC3E}">
        <p14:creationId xmlns:p14="http://schemas.microsoft.com/office/powerpoint/2010/main" val="3686012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43480" y="2218267"/>
            <a:ext cx="354060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870201"/>
            <a:ext cx="3813048"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11120" y="2218267"/>
            <a:ext cx="3518480"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6552" y="2870201"/>
            <a:ext cx="3813048"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8C7710B-EB4E-4391-BC62-C116CBCD41A6}" type="datetimeFigureOut">
              <a:rPr lang="en-US" smtClean="0"/>
              <a:t>5/28/2020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E7C13C-337E-4376-8B25-C7870D1F9AD8}" type="slidenum">
              <a:rPr lang="en-US" smtClean="0"/>
              <a:t>‹#›</a:t>
            </a:fld>
            <a:endParaRPr lang="en-US"/>
          </a:p>
        </p:txBody>
      </p:sp>
    </p:spTree>
    <p:extLst>
      <p:ext uri="{BB962C8B-B14F-4D97-AF65-F5344CB8AC3E}">
        <p14:creationId xmlns:p14="http://schemas.microsoft.com/office/powerpoint/2010/main" val="4130287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609601"/>
            <a:ext cx="7772400" cy="1456267"/>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8C7710B-EB4E-4391-BC62-C116CBCD41A6}" type="datetimeFigureOut">
              <a:rPr lang="en-US" smtClean="0"/>
              <a:t>5/28/2020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E7C13C-337E-4376-8B25-C7870D1F9AD8}" type="slidenum">
              <a:rPr lang="en-US" smtClean="0"/>
              <a:t>‹#›</a:t>
            </a:fld>
            <a:endParaRPr lang="en-US"/>
          </a:p>
        </p:txBody>
      </p:sp>
    </p:spTree>
    <p:extLst>
      <p:ext uri="{BB962C8B-B14F-4D97-AF65-F5344CB8AC3E}">
        <p14:creationId xmlns:p14="http://schemas.microsoft.com/office/powerpoint/2010/main" val="2598774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Date Placeholder 1"/>
          <p:cNvSpPr>
            <a:spLocks noGrp="1"/>
          </p:cNvSpPr>
          <p:nvPr>
            <p:ph type="dt" sz="half" idx="10"/>
          </p:nvPr>
        </p:nvSpPr>
        <p:spPr/>
        <p:txBody>
          <a:bodyPr/>
          <a:lstStyle/>
          <a:p>
            <a:fld id="{28C7710B-EB4E-4391-BC62-C116CBCD41A6}" type="datetimeFigureOut">
              <a:rPr lang="en-US" smtClean="0"/>
              <a:t>5/28/2020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E7C13C-337E-4376-8B25-C7870D1F9AD8}" type="slidenum">
              <a:rPr lang="en-US" smtClean="0"/>
              <a:t>‹#›</a:t>
            </a:fld>
            <a:endParaRPr lang="en-US"/>
          </a:p>
        </p:txBody>
      </p:sp>
    </p:spTree>
    <p:extLst>
      <p:ext uri="{BB962C8B-B14F-4D97-AF65-F5344CB8AC3E}">
        <p14:creationId xmlns:p14="http://schemas.microsoft.com/office/powerpoint/2010/main" val="202404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2" name="Picture 11"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1718" y="1557868"/>
            <a:ext cx="2862910" cy="1439332"/>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606144" y="609601"/>
            <a:ext cx="4627975"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61718" y="2997200"/>
            <a:ext cx="2862910" cy="184573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8C7710B-EB4E-4391-BC62-C116CBCD41A6}" type="datetimeFigureOut">
              <a:rPr lang="en-US" smtClean="0"/>
              <a:t>5/28/2020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E7C13C-337E-4376-8B25-C7870D1F9AD8}" type="slidenum">
              <a:rPr lang="en-US" smtClean="0"/>
              <a:t>‹#›</a:t>
            </a:fld>
            <a:endParaRPr lang="en-US"/>
          </a:p>
        </p:txBody>
      </p:sp>
    </p:spTree>
    <p:extLst>
      <p:ext uri="{BB962C8B-B14F-4D97-AF65-F5344CB8AC3E}">
        <p14:creationId xmlns:p14="http://schemas.microsoft.com/office/powerpoint/2010/main" val="2350089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1" name="Picture 10"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2128" y="1735672"/>
            <a:ext cx="4097204" cy="1371600"/>
          </a:xfrm>
        </p:spPr>
        <p:txBody>
          <a:bodyPr anchor="b">
            <a:normAutofit/>
          </a:bodyPr>
          <a:lstStyle>
            <a:lvl1pPr algn="l">
              <a:defRPr sz="24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029200" y="914400"/>
            <a:ext cx="3200400"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1600" dirty="0"/>
            </a:lvl1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a:xfrm>
            <a:off x="462128" y="3107272"/>
            <a:ext cx="4097204"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8C7710B-EB4E-4391-BC62-C116CBCD41A6}" type="datetimeFigureOut">
              <a:rPr lang="en-US" smtClean="0"/>
              <a:t>5/28/2020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E7C13C-337E-4376-8B25-C7870D1F9AD8}" type="slidenum">
              <a:rPr lang="en-US" smtClean="0"/>
              <a:t>‹#›</a:t>
            </a:fld>
            <a:endParaRPr lang="en-US"/>
          </a:p>
        </p:txBody>
      </p:sp>
    </p:spTree>
    <p:extLst>
      <p:ext uri="{BB962C8B-B14F-4D97-AF65-F5344CB8AC3E}">
        <p14:creationId xmlns:p14="http://schemas.microsoft.com/office/powerpoint/2010/main" val="2139238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09601"/>
            <a:ext cx="7772400"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2142068"/>
            <a:ext cx="7772400"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523712" y="5870576"/>
            <a:ext cx="1212173"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8C7710B-EB4E-4391-BC62-C116CBCD41A6}" type="datetimeFigureOut">
              <a:rPr lang="en-US" smtClean="0"/>
              <a:t>5/28/2020</a:t>
            </a:fld>
            <a:endParaRPr lang="en-US"/>
          </a:p>
        </p:txBody>
      </p:sp>
      <p:sp>
        <p:nvSpPr>
          <p:cNvPr id="5" name="Footer Placeholder 4"/>
          <p:cNvSpPr>
            <a:spLocks noGrp="1"/>
          </p:cNvSpPr>
          <p:nvPr>
            <p:ph type="ftr" sz="quarter" idx="3"/>
          </p:nvPr>
        </p:nvSpPr>
        <p:spPr>
          <a:xfrm>
            <a:off x="457200" y="5870576"/>
            <a:ext cx="5990311"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7812085" y="5870576"/>
            <a:ext cx="417516"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0E7C13C-337E-4376-8B25-C7870D1F9AD8}" type="slidenum">
              <a:rPr lang="en-US" smtClean="0"/>
              <a:t>‹#›</a:t>
            </a:fld>
            <a:endParaRPr lang="en-US"/>
          </a:p>
        </p:txBody>
      </p:sp>
    </p:spTree>
    <p:extLst>
      <p:ext uri="{BB962C8B-B14F-4D97-AF65-F5344CB8AC3E}">
        <p14:creationId xmlns:p14="http://schemas.microsoft.com/office/powerpoint/2010/main" val="378953825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50.png"/><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Making the Connection Between Linear and Literal Equations </a:t>
            </a:r>
            <a:br>
              <a:rPr lang="en-US" b="1" dirty="0"/>
            </a:br>
            <a:r>
              <a:rPr lang="en-US" sz="3100" b="1" dirty="0"/>
              <a:t>with examples from nursing, economics,   physics, and everyday life</a:t>
            </a:r>
          </a:p>
        </p:txBody>
      </p:sp>
      <p:sp>
        <p:nvSpPr>
          <p:cNvPr id="3" name="Subtitle 2"/>
          <p:cNvSpPr>
            <a:spLocks noGrp="1"/>
          </p:cNvSpPr>
          <p:nvPr>
            <p:ph type="subTitle" idx="1"/>
          </p:nvPr>
        </p:nvSpPr>
        <p:spPr>
          <a:xfrm>
            <a:off x="6324600" y="5181600"/>
            <a:ext cx="1447800" cy="457200"/>
          </a:xfrm>
        </p:spPr>
        <p:txBody>
          <a:bodyPr>
            <a:normAutofit fontScale="85000" lnSpcReduction="10000"/>
          </a:bodyPr>
          <a:lstStyle/>
          <a:p>
            <a:r>
              <a:rPr lang="en-US" sz="1200" dirty="0"/>
              <a:t>By: Ernesto Garcia and Rebecca blitzer</a:t>
            </a:r>
          </a:p>
        </p:txBody>
      </p:sp>
    </p:spTree>
    <p:extLst>
      <p:ext uri="{BB962C8B-B14F-4D97-AF65-F5344CB8AC3E}">
        <p14:creationId xmlns:p14="http://schemas.microsoft.com/office/powerpoint/2010/main" val="32537889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867400"/>
          </a:xfrm>
        </p:spPr>
        <p:txBody>
          <a:bodyPr>
            <a:normAutofit/>
          </a:bodyPr>
          <a:lstStyle/>
          <a:p>
            <a:pPr marL="457200" lvl="1" indent="0">
              <a:buNone/>
            </a:pPr>
            <a:r>
              <a:rPr lang="en-US" sz="2800" dirty="0"/>
              <a:t>In order to solve these one must:</a:t>
            </a:r>
          </a:p>
          <a:p>
            <a:pPr lvl="1"/>
            <a:r>
              <a:rPr lang="en-US" sz="2800" dirty="0"/>
              <a:t>be able to algebraically manipulate the equations that contain letters and variables.</a:t>
            </a:r>
          </a:p>
          <a:p>
            <a:pPr lvl="1"/>
            <a:r>
              <a:rPr lang="en-US" sz="2800" dirty="0"/>
              <a:t>realize they are not much different from solving plain old linear equations.</a:t>
            </a:r>
          </a:p>
          <a:p>
            <a:pPr lvl="1"/>
            <a:endParaRPr lang="en-US" dirty="0"/>
          </a:p>
        </p:txBody>
      </p:sp>
    </p:spTree>
    <p:extLst>
      <p:ext uri="{BB962C8B-B14F-4D97-AF65-F5344CB8AC3E}">
        <p14:creationId xmlns:p14="http://schemas.microsoft.com/office/powerpoint/2010/main" val="3281778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sz="3600" dirty="0"/>
              <a:t>How do we solve our previous examples if they are literal equations?  Compare left and right.</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2718" y="1828800"/>
                <a:ext cx="8229600" cy="1411114"/>
              </a:xfrm>
            </p:spPr>
            <p:txBody>
              <a:bodyPr>
                <a:normAutofit fontScale="47500" lnSpcReduction="20000"/>
              </a:bodyPr>
              <a:lstStyle/>
              <a:p>
                <a:pPr marL="0" indent="0">
                  <a:buNone/>
                </a:pPr>
                <a:r>
                  <a:rPr lang="en-US" sz="2800" b="0" dirty="0"/>
                  <a:t>                </a:t>
                </a:r>
                <a14:m>
                  <m:oMath xmlns:m="http://schemas.openxmlformats.org/officeDocument/2006/math">
                    <m:r>
                      <a:rPr lang="en-US" sz="5100" b="0" i="1" smtClean="0">
                        <a:latin typeface="Cambria Math" panose="02040503050406030204" pitchFamily="18" charset="0"/>
                      </a:rPr>
                      <m:t>𝑥</m:t>
                    </m:r>
                    <m:r>
                      <a:rPr lang="en-US" sz="5100" b="0" i="1" smtClean="0">
                        <a:latin typeface="Cambria Math" panose="02040503050406030204" pitchFamily="18" charset="0"/>
                      </a:rPr>
                      <m:t>+11=18</m:t>
                    </m:r>
                  </m:oMath>
                </a14:m>
                <a:endParaRPr lang="en-US" sz="5100" b="0" dirty="0"/>
              </a:p>
              <a:p>
                <a:pPr marL="0" indent="0">
                  <a:buNone/>
                </a:pPr>
                <a14:m>
                  <m:oMathPara xmlns:m="http://schemas.openxmlformats.org/officeDocument/2006/math">
                    <m:oMathParaPr>
                      <m:jc m:val="left"/>
                    </m:oMathParaPr>
                    <m:oMath xmlns:m="http://schemas.openxmlformats.org/officeDocument/2006/math">
                      <m:r>
                        <a:rPr lang="en-US" sz="4400" b="0" i="1" smtClean="0">
                          <a:latin typeface="Cambria Math" panose="02040503050406030204" pitchFamily="18" charset="0"/>
                        </a:rPr>
                        <m:t>𝑥</m:t>
                      </m:r>
                      <m:r>
                        <a:rPr lang="en-US" sz="4400" b="0" i="1" smtClean="0">
                          <a:latin typeface="Cambria Math" panose="02040503050406030204" pitchFamily="18" charset="0"/>
                        </a:rPr>
                        <m:t>+11−11=18−11</m:t>
                      </m:r>
                    </m:oMath>
                  </m:oMathPara>
                </a14:m>
                <a:endParaRPr lang="en-US" sz="4400" b="0" dirty="0"/>
              </a:p>
              <a:p>
                <a:pPr marL="0" indent="0">
                  <a:buNone/>
                </a:pPr>
                <a14:m>
                  <m:oMathPara xmlns:m="http://schemas.openxmlformats.org/officeDocument/2006/math">
                    <m:oMathParaPr>
                      <m:jc m:val="left"/>
                    </m:oMathParaPr>
                    <m:oMath xmlns:m="http://schemas.openxmlformats.org/officeDocument/2006/math">
                      <m:r>
                        <a:rPr lang="en-US" sz="4400" b="0" i="1" smtClean="0">
                          <a:latin typeface="Cambria Math" panose="02040503050406030204" pitchFamily="18" charset="0"/>
                        </a:rPr>
                        <m:t>                     </m:t>
                      </m:r>
                      <m:r>
                        <a:rPr lang="en-US" sz="4400" b="0" i="1" smtClean="0">
                          <a:solidFill>
                            <a:srgbClr val="FF0000"/>
                          </a:solidFill>
                          <a:latin typeface="Cambria Math" panose="02040503050406030204" pitchFamily="18" charset="0"/>
                        </a:rPr>
                        <m:t>𝑥</m:t>
                      </m:r>
                      <m:r>
                        <a:rPr lang="en-US" sz="4400" b="0" i="1" smtClean="0">
                          <a:solidFill>
                            <a:srgbClr val="FF0000"/>
                          </a:solidFill>
                          <a:latin typeface="Cambria Math" panose="02040503050406030204" pitchFamily="18" charset="0"/>
                        </a:rPr>
                        <m:t>=7</m:t>
                      </m:r>
                    </m:oMath>
                  </m:oMathPara>
                </a14:m>
                <a:endParaRPr lang="en-US" sz="4400" b="0" dirty="0">
                  <a:solidFill>
                    <a:srgbClr val="FF0000"/>
                  </a:solidFill>
                </a:endParaRPr>
              </a:p>
              <a:p>
                <a:pPr marL="0" indent="0">
                  <a:buNone/>
                </a:pPr>
                <a:endParaRPr lang="en-US" sz="2800" dirty="0">
                  <a:solidFill>
                    <a:srgbClr val="FF0000"/>
                  </a:solidFill>
                </a:endParaRPr>
              </a:p>
              <a:p>
                <a:pPr marL="0" indent="0">
                  <a:buNone/>
                </a:pPr>
                <a:endParaRPr lang="en-US" sz="28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2718" y="1828800"/>
                <a:ext cx="8229600" cy="1411114"/>
              </a:xfrm>
              <a:blipFill rotWithShape="0">
                <a:blip r:embed="rId2"/>
                <a:stretch>
                  <a:fillRect t="-1515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TextBox 3"/>
              <p:cNvSpPr txBox="1"/>
              <p:nvPr/>
            </p:nvSpPr>
            <p:spPr>
              <a:xfrm>
                <a:off x="4276165" y="1524000"/>
                <a:ext cx="4267200" cy="1384995"/>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lang="en-US" sz="2800" b="0" i="1" smtClean="0">
                          <a:latin typeface="Cambria Math" panose="02040503050406030204" pitchFamily="18" charset="0"/>
                        </a:rPr>
                        <m:t>        </m:t>
                      </m:r>
                      <m:r>
                        <a:rPr lang="en-US" sz="2800" b="0" i="1" smtClean="0">
                          <a:latin typeface="Cambria Math" panose="02040503050406030204" pitchFamily="18" charset="0"/>
                        </a:rPr>
                        <m:t>𝑥</m:t>
                      </m:r>
                      <m:r>
                        <a:rPr lang="en-US" sz="2800" b="0" i="1" smtClean="0">
                          <a:latin typeface="Cambria Math" panose="02040503050406030204" pitchFamily="18" charset="0"/>
                        </a:rPr>
                        <m:t>+</m:t>
                      </m:r>
                      <m:r>
                        <a:rPr lang="en-US" sz="2800" b="0" i="1" smtClean="0">
                          <a:latin typeface="Cambria Math" panose="02040503050406030204" pitchFamily="18" charset="0"/>
                        </a:rPr>
                        <m:t>𝑦</m:t>
                      </m:r>
                      <m:r>
                        <a:rPr lang="en-US" sz="2800" b="0" i="1" smtClean="0">
                          <a:latin typeface="Cambria Math" panose="02040503050406030204" pitchFamily="18" charset="0"/>
                        </a:rPr>
                        <m:t>=18</m:t>
                      </m:r>
                    </m:oMath>
                  </m:oMathPara>
                </a14:m>
                <a:endParaRPr lang="en-US" sz="2800" b="0" dirty="0"/>
              </a:p>
              <a:p>
                <a:pPr/>
                <a14:m>
                  <m:oMathPara xmlns:m="http://schemas.openxmlformats.org/officeDocument/2006/math">
                    <m:oMathParaPr>
                      <m:jc m:val="left"/>
                    </m:oMathParaPr>
                    <m:oMath xmlns:m="http://schemas.openxmlformats.org/officeDocument/2006/math">
                      <m:r>
                        <a:rPr lang="en-US" sz="2800" b="0" i="1" smtClean="0">
                          <a:solidFill>
                            <a:schemeClr val="tx1"/>
                          </a:solidFill>
                          <a:latin typeface="Cambria Math" panose="02040503050406030204" pitchFamily="18" charset="0"/>
                        </a:rPr>
                        <m:t>𝑥</m:t>
                      </m:r>
                      <m:r>
                        <a:rPr lang="en-US" sz="2800" b="0" i="1" smtClean="0">
                          <a:solidFill>
                            <a:schemeClr val="tx1"/>
                          </a:solidFill>
                          <a:latin typeface="Cambria Math" panose="02040503050406030204" pitchFamily="18" charset="0"/>
                        </a:rPr>
                        <m:t>+</m:t>
                      </m:r>
                      <m:r>
                        <a:rPr lang="en-US" sz="2800" b="0" i="1" smtClean="0">
                          <a:solidFill>
                            <a:schemeClr val="tx1"/>
                          </a:solidFill>
                          <a:latin typeface="Cambria Math" panose="02040503050406030204" pitchFamily="18" charset="0"/>
                        </a:rPr>
                        <m:t>𝑦</m:t>
                      </m:r>
                      <m:r>
                        <a:rPr lang="en-US" sz="2800" b="0" i="1" smtClean="0">
                          <a:solidFill>
                            <a:schemeClr val="tx1"/>
                          </a:solidFill>
                          <a:latin typeface="Cambria Math" panose="02040503050406030204" pitchFamily="18" charset="0"/>
                        </a:rPr>
                        <m:t>−</m:t>
                      </m:r>
                      <m:r>
                        <a:rPr lang="en-US" sz="2800" b="0" i="1" smtClean="0">
                          <a:solidFill>
                            <a:schemeClr val="tx1"/>
                          </a:solidFill>
                          <a:latin typeface="Cambria Math" panose="02040503050406030204" pitchFamily="18" charset="0"/>
                        </a:rPr>
                        <m:t>𝑦</m:t>
                      </m:r>
                      <m:r>
                        <a:rPr lang="en-US" sz="2800" b="0" i="1" smtClean="0">
                          <a:solidFill>
                            <a:schemeClr val="tx1"/>
                          </a:solidFill>
                          <a:latin typeface="Cambria Math" panose="02040503050406030204" pitchFamily="18" charset="0"/>
                        </a:rPr>
                        <m:t>=18−</m:t>
                      </m:r>
                      <m:r>
                        <a:rPr lang="en-US" sz="2800" b="0" i="1" smtClean="0">
                          <a:solidFill>
                            <a:schemeClr val="tx1"/>
                          </a:solidFill>
                          <a:latin typeface="Cambria Math" panose="02040503050406030204" pitchFamily="18" charset="0"/>
                        </a:rPr>
                        <m:t>𝑦</m:t>
                      </m:r>
                    </m:oMath>
                  </m:oMathPara>
                </a14:m>
                <a:endParaRPr lang="en-US" sz="2800" b="0" dirty="0">
                  <a:solidFill>
                    <a:schemeClr val="tx1"/>
                  </a:solidFill>
                </a:endParaRPr>
              </a:p>
              <a:p>
                <a:pPr/>
                <a14:m>
                  <m:oMathPara xmlns:m="http://schemas.openxmlformats.org/officeDocument/2006/math">
                    <m:oMathParaPr>
                      <m:jc m:val="left"/>
                    </m:oMathParaPr>
                    <m:oMath xmlns:m="http://schemas.openxmlformats.org/officeDocument/2006/math">
                      <m:r>
                        <a:rPr lang="en-US" sz="2800" b="0" i="1" smtClean="0">
                          <a:solidFill>
                            <a:srgbClr val="FF0000"/>
                          </a:solidFill>
                          <a:latin typeface="Cambria Math" panose="02040503050406030204" pitchFamily="18" charset="0"/>
                        </a:rPr>
                        <m:t>                </m:t>
                      </m:r>
                      <m:r>
                        <a:rPr lang="en-US" sz="2800" b="0" i="1" smtClean="0">
                          <a:solidFill>
                            <a:srgbClr val="FF0000"/>
                          </a:solidFill>
                          <a:latin typeface="Cambria Math" panose="02040503050406030204" pitchFamily="18" charset="0"/>
                        </a:rPr>
                        <m:t>𝑥</m:t>
                      </m:r>
                      <m:r>
                        <a:rPr lang="en-US" sz="2800" b="0" i="1" smtClean="0">
                          <a:solidFill>
                            <a:srgbClr val="FF0000"/>
                          </a:solidFill>
                          <a:latin typeface="Cambria Math" panose="02040503050406030204" pitchFamily="18" charset="0"/>
                        </a:rPr>
                        <m:t>=18−</m:t>
                      </m:r>
                      <m:r>
                        <a:rPr lang="en-US" sz="2800" b="0" i="1" smtClean="0">
                          <a:solidFill>
                            <a:srgbClr val="FF0000"/>
                          </a:solidFill>
                          <a:latin typeface="Cambria Math" panose="02040503050406030204" pitchFamily="18" charset="0"/>
                        </a:rPr>
                        <m:t>𝑦</m:t>
                      </m:r>
                    </m:oMath>
                  </m:oMathPara>
                </a14:m>
                <a:endParaRPr lang="en-US" sz="2800" dirty="0">
                  <a:solidFill>
                    <a:srgbClr val="FF0000"/>
                  </a:solidFill>
                </a:endParaRPr>
              </a:p>
            </p:txBody>
          </p:sp>
        </mc:Choice>
        <mc:Fallback xmlns="">
          <p:sp>
            <p:nvSpPr>
              <p:cNvPr id="4" name="TextBox 3"/>
              <p:cNvSpPr txBox="1">
                <a:spLocks noRot="1" noChangeAspect="1" noMove="1" noResize="1" noEditPoints="1" noAdjustHandles="1" noChangeArrowheads="1" noChangeShapeType="1" noTextEdit="1"/>
              </p:cNvSpPr>
              <p:nvPr/>
            </p:nvSpPr>
            <p:spPr>
              <a:xfrm>
                <a:off x="4276165" y="1524000"/>
                <a:ext cx="4267200" cy="1384995"/>
              </a:xfrm>
              <a:prstGeom prst="rect">
                <a:avLst/>
              </a:prstGeom>
              <a:blipFill rotWithShape="0">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535229" y="3503980"/>
                <a:ext cx="3657600" cy="3277820"/>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lang="en-US" sz="2800" b="0" i="1" smtClean="0">
                          <a:latin typeface="Cambria Math" panose="02040503050406030204" pitchFamily="18" charset="0"/>
                        </a:rPr>
                        <m:t>           </m:t>
                      </m:r>
                      <m:r>
                        <a:rPr lang="en-US" sz="2800" i="1" smtClean="0">
                          <a:latin typeface="Cambria Math" panose="02040503050406030204" pitchFamily="18" charset="0"/>
                        </a:rPr>
                        <m:t>3=</m:t>
                      </m:r>
                      <m:f>
                        <m:fPr>
                          <m:ctrlPr>
                            <a:rPr lang="en-US" sz="2800" i="1">
                              <a:latin typeface="Cambria Math" panose="02040503050406030204" pitchFamily="18" charset="0"/>
                            </a:rPr>
                          </m:ctrlPr>
                        </m:fPr>
                        <m:num>
                          <m:r>
                            <a:rPr lang="en-US" sz="2800" i="1">
                              <a:latin typeface="Cambria Math" panose="02040503050406030204" pitchFamily="18" charset="0"/>
                            </a:rPr>
                            <m:t>𝑥</m:t>
                          </m:r>
                          <m:r>
                            <a:rPr lang="en-US" sz="2800" i="1">
                              <a:latin typeface="Cambria Math" panose="02040503050406030204" pitchFamily="18" charset="0"/>
                            </a:rPr>
                            <m:t>+4</m:t>
                          </m:r>
                        </m:num>
                        <m:den>
                          <m:r>
                            <a:rPr lang="en-US" sz="2800" i="1">
                              <a:latin typeface="Cambria Math" panose="02040503050406030204" pitchFamily="18" charset="0"/>
                            </a:rPr>
                            <m:t>9</m:t>
                          </m:r>
                        </m:den>
                      </m:f>
                    </m:oMath>
                  </m:oMathPara>
                </a14:m>
                <a:endParaRPr lang="en-US" dirty="0"/>
              </a:p>
              <a:p>
                <a:pPr/>
                <a14:m>
                  <m:oMathPara xmlns:m="http://schemas.openxmlformats.org/officeDocument/2006/math">
                    <m:oMathParaPr>
                      <m:jc m:val="left"/>
                    </m:oMathParaPr>
                    <m:oMath xmlns:m="http://schemas.openxmlformats.org/officeDocument/2006/math">
                      <m:r>
                        <a:rPr lang="en-US" sz="2800" b="0" i="1" smtClean="0">
                          <a:latin typeface="Cambria Math" panose="02040503050406030204" pitchFamily="18" charset="0"/>
                        </a:rPr>
                        <m:t>    </m:t>
                      </m:r>
                      <m:r>
                        <a:rPr lang="en-US" sz="2800" i="1">
                          <a:latin typeface="Cambria Math" panose="02040503050406030204" pitchFamily="18" charset="0"/>
                        </a:rPr>
                        <m:t>3</m:t>
                      </m:r>
                      <m:r>
                        <a:rPr lang="en-US" sz="2800" i="1" smtClean="0">
                          <a:latin typeface="Cambria Math"/>
                          <a:ea typeface="Cambria Math"/>
                        </a:rPr>
                        <m:t>∙</m:t>
                      </m:r>
                      <m:r>
                        <a:rPr lang="en-US" sz="2800" i="1">
                          <a:latin typeface="Cambria Math" panose="02040503050406030204" pitchFamily="18" charset="0"/>
                        </a:rPr>
                        <m:t>9=</m:t>
                      </m:r>
                      <m:f>
                        <m:fPr>
                          <m:ctrlPr>
                            <a:rPr lang="en-US" sz="2800" i="1">
                              <a:latin typeface="Cambria Math" panose="02040503050406030204" pitchFamily="18" charset="0"/>
                            </a:rPr>
                          </m:ctrlPr>
                        </m:fPr>
                        <m:num>
                          <m:r>
                            <a:rPr lang="en-US" sz="2800" i="1">
                              <a:latin typeface="Cambria Math" panose="02040503050406030204" pitchFamily="18" charset="0"/>
                            </a:rPr>
                            <m:t>𝑥</m:t>
                          </m:r>
                          <m:r>
                            <a:rPr lang="en-US" sz="2800" i="1">
                              <a:latin typeface="Cambria Math" panose="02040503050406030204" pitchFamily="18" charset="0"/>
                            </a:rPr>
                            <m:t>+4</m:t>
                          </m:r>
                        </m:num>
                        <m:den>
                          <m:r>
                            <a:rPr lang="en-US" sz="2800" i="1">
                              <a:latin typeface="Cambria Math" panose="02040503050406030204" pitchFamily="18" charset="0"/>
                            </a:rPr>
                            <m:t>9</m:t>
                          </m:r>
                        </m:den>
                      </m:f>
                      <m:r>
                        <a:rPr lang="en-US" sz="2800" i="1" smtClean="0">
                          <a:latin typeface="Cambria Math"/>
                          <a:ea typeface="Cambria Math"/>
                        </a:rPr>
                        <m:t>∙</m:t>
                      </m:r>
                      <m:r>
                        <a:rPr lang="en-US" sz="2800">
                          <a:latin typeface="Cambria Math" panose="02040503050406030204" pitchFamily="18" charset="0"/>
                        </a:rPr>
                        <m:t>9</m:t>
                      </m:r>
                    </m:oMath>
                  </m:oMathPara>
                </a14:m>
                <a:endParaRPr lang="en-US" sz="2800" dirty="0"/>
              </a:p>
              <a:p>
                <a:pPr/>
                <a14:m>
                  <m:oMathPara xmlns:m="http://schemas.openxmlformats.org/officeDocument/2006/math">
                    <m:oMathParaPr>
                      <m:jc m:val="left"/>
                    </m:oMathParaPr>
                    <m:oMath xmlns:m="http://schemas.openxmlformats.org/officeDocument/2006/math">
                      <m:r>
                        <a:rPr lang="en-US" sz="2800" i="1">
                          <a:latin typeface="Cambria Math" panose="02040503050406030204" pitchFamily="18" charset="0"/>
                        </a:rPr>
                        <m:t>        27=</m:t>
                      </m:r>
                      <m:r>
                        <a:rPr lang="en-US" sz="2800" i="1">
                          <a:latin typeface="Cambria Math" panose="02040503050406030204" pitchFamily="18" charset="0"/>
                        </a:rPr>
                        <m:t>𝑥</m:t>
                      </m:r>
                      <m:r>
                        <a:rPr lang="en-US" sz="2800" i="1">
                          <a:latin typeface="Cambria Math" panose="02040503050406030204" pitchFamily="18" charset="0"/>
                        </a:rPr>
                        <m:t>+4</m:t>
                      </m:r>
                    </m:oMath>
                  </m:oMathPara>
                </a14:m>
                <a:endParaRPr lang="en-US" sz="2800" dirty="0"/>
              </a:p>
              <a:p>
                <a:pPr/>
                <a14:m>
                  <m:oMathPara xmlns:m="http://schemas.openxmlformats.org/officeDocument/2006/math">
                    <m:oMathParaPr>
                      <m:jc m:val="left"/>
                    </m:oMathParaPr>
                    <m:oMath xmlns:m="http://schemas.openxmlformats.org/officeDocument/2006/math">
                      <m:r>
                        <a:rPr lang="en-US" sz="2800" i="1">
                          <a:latin typeface="Cambria Math" panose="02040503050406030204" pitchFamily="18" charset="0"/>
                        </a:rPr>
                        <m:t>27−4=</m:t>
                      </m:r>
                      <m:r>
                        <a:rPr lang="en-US" sz="2800" i="1">
                          <a:latin typeface="Cambria Math" panose="02040503050406030204" pitchFamily="18" charset="0"/>
                        </a:rPr>
                        <m:t>𝑥</m:t>
                      </m:r>
                      <m:r>
                        <a:rPr lang="en-US" sz="2800" i="1">
                          <a:latin typeface="Cambria Math" panose="02040503050406030204" pitchFamily="18" charset="0"/>
                        </a:rPr>
                        <m:t>+4−4</m:t>
                      </m:r>
                    </m:oMath>
                  </m:oMathPara>
                </a14:m>
                <a:endParaRPr lang="en-US" sz="2800" dirty="0"/>
              </a:p>
              <a:p>
                <a:pPr/>
                <a14:m>
                  <m:oMathPara xmlns:m="http://schemas.openxmlformats.org/officeDocument/2006/math">
                    <m:oMathParaPr>
                      <m:jc m:val="left"/>
                    </m:oMathParaPr>
                    <m:oMath xmlns:m="http://schemas.openxmlformats.org/officeDocument/2006/math">
                      <m:r>
                        <a:rPr lang="en-US" sz="2800" i="1">
                          <a:solidFill>
                            <a:srgbClr val="FF0000"/>
                          </a:solidFill>
                          <a:latin typeface="Cambria Math" panose="02040503050406030204" pitchFamily="18" charset="0"/>
                        </a:rPr>
                        <m:t>        23=</m:t>
                      </m:r>
                      <m:r>
                        <a:rPr lang="en-US" sz="2800" i="1">
                          <a:solidFill>
                            <a:srgbClr val="FF0000"/>
                          </a:solidFill>
                          <a:latin typeface="Cambria Math" panose="02040503050406030204" pitchFamily="18" charset="0"/>
                        </a:rPr>
                        <m:t>𝑥</m:t>
                      </m:r>
                    </m:oMath>
                  </m:oMathPara>
                </a14:m>
                <a:endParaRPr lang="en-US" sz="2800" dirty="0">
                  <a:solidFill>
                    <a:srgbClr val="FF0000"/>
                  </a:solidFill>
                </a:endParaRPr>
              </a:p>
              <a:p>
                <a:endParaRPr lang="en-US" dirty="0"/>
              </a:p>
            </p:txBody>
          </p:sp>
        </mc:Choice>
        <mc:Fallback xmlns="">
          <p:sp>
            <p:nvSpPr>
              <p:cNvPr id="5" name="TextBox 4"/>
              <p:cNvSpPr txBox="1">
                <a:spLocks noRot="1" noChangeAspect="1" noMove="1" noResize="1" noEditPoints="1" noAdjustHandles="1" noChangeArrowheads="1" noChangeShapeType="1" noTextEdit="1"/>
              </p:cNvSpPr>
              <p:nvPr/>
            </p:nvSpPr>
            <p:spPr>
              <a:xfrm>
                <a:off x="535229" y="3503980"/>
                <a:ext cx="3657600" cy="3277820"/>
              </a:xfrm>
              <a:prstGeom prst="rect">
                <a:avLst/>
              </a:prstGeom>
              <a:blipFill rotWithShape="0">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4280647" y="3455120"/>
                <a:ext cx="4267200" cy="3375539"/>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lang="en-US" sz="2800" b="0" i="1" smtClean="0">
                          <a:latin typeface="Cambria Math" panose="02040503050406030204" pitchFamily="18" charset="0"/>
                        </a:rPr>
                        <m:t>          </m:t>
                      </m:r>
                      <m:r>
                        <a:rPr lang="en-US" sz="2800" i="1" smtClean="0">
                          <a:latin typeface="Cambria Math" panose="02040503050406030204" pitchFamily="18" charset="0"/>
                        </a:rPr>
                        <m:t>3=</m:t>
                      </m:r>
                      <m:f>
                        <m:fPr>
                          <m:ctrlPr>
                            <a:rPr lang="en-US" sz="2800" i="1">
                              <a:latin typeface="Cambria Math" panose="02040503050406030204" pitchFamily="18" charset="0"/>
                            </a:rPr>
                          </m:ctrlPr>
                        </m:fPr>
                        <m:num>
                          <m:r>
                            <a:rPr lang="en-US" sz="2800" i="1">
                              <a:latin typeface="Cambria Math" panose="02040503050406030204" pitchFamily="18" charset="0"/>
                            </a:rPr>
                            <m:t>𝑥</m:t>
                          </m:r>
                          <m:r>
                            <a:rPr lang="en-US" sz="2800" i="1">
                              <a:latin typeface="Cambria Math" panose="02040503050406030204" pitchFamily="18" charset="0"/>
                            </a:rPr>
                            <m:t>+</m:t>
                          </m:r>
                          <m:r>
                            <a:rPr lang="en-US" sz="2800" b="0" i="1" smtClean="0">
                              <a:latin typeface="Cambria Math" panose="02040503050406030204" pitchFamily="18" charset="0"/>
                            </a:rPr>
                            <m:t>𝑦</m:t>
                          </m:r>
                        </m:num>
                        <m:den>
                          <m:r>
                            <a:rPr lang="en-US" sz="2800" b="0" i="1" smtClean="0">
                              <a:latin typeface="Cambria Math" panose="02040503050406030204" pitchFamily="18" charset="0"/>
                            </a:rPr>
                            <m:t>𝑧</m:t>
                          </m:r>
                        </m:den>
                      </m:f>
                    </m:oMath>
                  </m:oMathPara>
                </a14:m>
                <a:endParaRPr lang="en-US" sz="2800" dirty="0"/>
              </a:p>
              <a:p>
                <a:pPr/>
                <a14:m>
                  <m:oMathPara xmlns:m="http://schemas.openxmlformats.org/officeDocument/2006/math">
                    <m:oMathParaPr>
                      <m:jc m:val="left"/>
                    </m:oMathParaPr>
                    <m:oMath xmlns:m="http://schemas.openxmlformats.org/officeDocument/2006/math">
                      <m:r>
                        <a:rPr lang="en-US" sz="2800" b="0" i="1" smtClean="0">
                          <a:latin typeface="Cambria Math" panose="02040503050406030204" pitchFamily="18" charset="0"/>
                        </a:rPr>
                        <m:t>     3</m:t>
                      </m:r>
                      <m:r>
                        <a:rPr lang="en-US" sz="2800" b="0" i="1" smtClean="0">
                          <a:latin typeface="Cambria Math"/>
                          <a:ea typeface="Cambria Math"/>
                        </a:rPr>
                        <m:t>∙</m:t>
                      </m:r>
                      <m:r>
                        <a:rPr lang="en-US" sz="2800" b="0" i="1" smtClean="0">
                          <a:latin typeface="Cambria Math" panose="02040503050406030204" pitchFamily="18" charset="0"/>
                        </a:rPr>
                        <m:t>𝑧</m:t>
                      </m:r>
                      <m:r>
                        <a:rPr lang="en-US" sz="2800" b="0" i="1" smtClean="0">
                          <a:latin typeface="Cambria Math" panose="02040503050406030204" pitchFamily="18" charset="0"/>
                        </a:rPr>
                        <m:t>=</m:t>
                      </m:r>
                      <m:f>
                        <m:fPr>
                          <m:ctrlPr>
                            <a:rPr lang="en-US" sz="2800" i="1">
                              <a:latin typeface="Cambria Math" panose="02040503050406030204" pitchFamily="18" charset="0"/>
                            </a:rPr>
                          </m:ctrlPr>
                        </m:fPr>
                        <m:num>
                          <m:r>
                            <a:rPr lang="en-US" sz="2800" i="1">
                              <a:latin typeface="Cambria Math" panose="02040503050406030204" pitchFamily="18" charset="0"/>
                            </a:rPr>
                            <m:t>𝑥</m:t>
                          </m:r>
                          <m:r>
                            <a:rPr lang="en-US" sz="2800" i="1">
                              <a:latin typeface="Cambria Math" panose="02040503050406030204" pitchFamily="18" charset="0"/>
                            </a:rPr>
                            <m:t>+</m:t>
                          </m:r>
                          <m:r>
                            <a:rPr lang="en-US" sz="2800" i="1">
                              <a:latin typeface="Cambria Math" panose="02040503050406030204" pitchFamily="18" charset="0"/>
                            </a:rPr>
                            <m:t>𝑦</m:t>
                          </m:r>
                        </m:num>
                        <m:den>
                          <m:r>
                            <a:rPr lang="en-US" sz="2800" i="1">
                              <a:latin typeface="Cambria Math" panose="02040503050406030204" pitchFamily="18" charset="0"/>
                            </a:rPr>
                            <m:t>𝑧</m:t>
                          </m:r>
                        </m:den>
                      </m:f>
                      <m:r>
                        <a:rPr lang="en-US" sz="2800" b="0" i="1" smtClean="0">
                          <a:latin typeface="Cambria Math"/>
                          <a:ea typeface="Cambria Math"/>
                        </a:rPr>
                        <m:t>∙</m:t>
                      </m:r>
                      <m:r>
                        <a:rPr lang="en-US" sz="2800" b="0" i="1" smtClean="0">
                          <a:latin typeface="Cambria Math" panose="02040503050406030204" pitchFamily="18" charset="0"/>
                        </a:rPr>
                        <m:t>𝑧</m:t>
                      </m:r>
                    </m:oMath>
                  </m:oMathPara>
                </a14:m>
                <a:endParaRPr lang="en-US" sz="2800" b="0" dirty="0"/>
              </a:p>
              <a:p>
                <a:pPr/>
                <a14:m>
                  <m:oMathPara xmlns:m="http://schemas.openxmlformats.org/officeDocument/2006/math">
                    <m:oMathParaPr>
                      <m:jc m:val="left"/>
                    </m:oMathParaPr>
                    <m:oMath xmlns:m="http://schemas.openxmlformats.org/officeDocument/2006/math">
                      <m:r>
                        <a:rPr lang="en-US" sz="2800" b="0" i="1" smtClean="0">
                          <a:latin typeface="Cambria Math" panose="02040503050406030204" pitchFamily="18" charset="0"/>
                        </a:rPr>
                        <m:t>        3</m:t>
                      </m:r>
                      <m:r>
                        <a:rPr lang="en-US" sz="2800" b="0" i="1" smtClean="0">
                          <a:latin typeface="Cambria Math" panose="02040503050406030204" pitchFamily="18" charset="0"/>
                        </a:rPr>
                        <m:t>𝑧</m:t>
                      </m:r>
                      <m:r>
                        <a:rPr lang="en-US" sz="2800" b="0" i="1" smtClean="0">
                          <a:latin typeface="Cambria Math" panose="02040503050406030204" pitchFamily="18" charset="0"/>
                        </a:rPr>
                        <m:t>=</m:t>
                      </m:r>
                      <m:r>
                        <a:rPr lang="en-US" sz="2800" b="0" i="1" smtClean="0">
                          <a:latin typeface="Cambria Math" panose="02040503050406030204" pitchFamily="18" charset="0"/>
                        </a:rPr>
                        <m:t>𝑥</m:t>
                      </m:r>
                      <m:r>
                        <a:rPr lang="en-US" sz="2800" b="0" i="1" smtClean="0">
                          <a:latin typeface="Cambria Math" panose="02040503050406030204" pitchFamily="18" charset="0"/>
                        </a:rPr>
                        <m:t>+</m:t>
                      </m:r>
                      <m:r>
                        <a:rPr lang="en-US" sz="2800" b="0" i="1" smtClean="0">
                          <a:latin typeface="Cambria Math" panose="02040503050406030204" pitchFamily="18" charset="0"/>
                        </a:rPr>
                        <m:t>𝑦</m:t>
                      </m:r>
                    </m:oMath>
                  </m:oMathPara>
                </a14:m>
                <a:endParaRPr lang="en-US" sz="2800" b="0" dirty="0"/>
              </a:p>
              <a:p>
                <a:pPr/>
                <a14:m>
                  <m:oMathPara xmlns:m="http://schemas.openxmlformats.org/officeDocument/2006/math">
                    <m:oMathParaPr>
                      <m:jc m:val="left"/>
                    </m:oMathParaPr>
                    <m:oMath xmlns:m="http://schemas.openxmlformats.org/officeDocument/2006/math">
                      <m:r>
                        <a:rPr lang="en-US" sz="2800" b="0" i="1" smtClean="0">
                          <a:latin typeface="Cambria Math" panose="02040503050406030204" pitchFamily="18" charset="0"/>
                        </a:rPr>
                        <m:t>3</m:t>
                      </m:r>
                      <m:r>
                        <a:rPr lang="en-US" sz="2800" b="0" i="1" smtClean="0">
                          <a:latin typeface="Cambria Math" panose="02040503050406030204" pitchFamily="18" charset="0"/>
                        </a:rPr>
                        <m:t>𝑧</m:t>
                      </m:r>
                      <m:r>
                        <a:rPr lang="en-US" sz="2800" b="0" i="1" smtClean="0">
                          <a:latin typeface="Cambria Math" panose="02040503050406030204" pitchFamily="18" charset="0"/>
                        </a:rPr>
                        <m:t>−</m:t>
                      </m:r>
                      <m:r>
                        <a:rPr lang="en-US" sz="2800" b="0" i="1" smtClean="0">
                          <a:latin typeface="Cambria Math" panose="02040503050406030204" pitchFamily="18" charset="0"/>
                        </a:rPr>
                        <m:t>𝑦</m:t>
                      </m:r>
                      <m:r>
                        <a:rPr lang="en-US" sz="2800" b="0" i="1" smtClean="0">
                          <a:latin typeface="Cambria Math" panose="02040503050406030204" pitchFamily="18" charset="0"/>
                        </a:rPr>
                        <m:t>=</m:t>
                      </m:r>
                      <m:r>
                        <a:rPr lang="en-US" sz="2800" b="0" i="1" smtClean="0">
                          <a:latin typeface="Cambria Math" panose="02040503050406030204" pitchFamily="18" charset="0"/>
                        </a:rPr>
                        <m:t>𝑥</m:t>
                      </m:r>
                      <m:r>
                        <a:rPr lang="en-US" sz="2800" b="0" i="1" smtClean="0">
                          <a:latin typeface="Cambria Math" panose="02040503050406030204" pitchFamily="18" charset="0"/>
                        </a:rPr>
                        <m:t>−</m:t>
                      </m:r>
                      <m:r>
                        <a:rPr lang="en-US" sz="2800" b="0" i="1" smtClean="0">
                          <a:latin typeface="Cambria Math" panose="02040503050406030204" pitchFamily="18" charset="0"/>
                        </a:rPr>
                        <m:t>𝑦</m:t>
                      </m:r>
                    </m:oMath>
                  </m:oMathPara>
                </a14:m>
                <a:endParaRPr lang="en-US" sz="2800" b="0" dirty="0"/>
              </a:p>
              <a:p>
                <a:pPr/>
                <a14:m>
                  <m:oMathPara xmlns:m="http://schemas.openxmlformats.org/officeDocument/2006/math">
                    <m:oMathParaPr>
                      <m:jc m:val="left"/>
                    </m:oMathParaPr>
                    <m:oMath xmlns:m="http://schemas.openxmlformats.org/officeDocument/2006/math">
                      <m:r>
                        <a:rPr lang="en-US" sz="2800" b="0" i="1" smtClean="0">
                          <a:solidFill>
                            <a:srgbClr val="FF0000"/>
                          </a:solidFill>
                          <a:latin typeface="Cambria Math" panose="02040503050406030204" pitchFamily="18" charset="0"/>
                        </a:rPr>
                        <m:t>3</m:t>
                      </m:r>
                      <m:r>
                        <a:rPr lang="en-US" sz="2800" b="0" i="1" smtClean="0">
                          <a:solidFill>
                            <a:srgbClr val="FF0000"/>
                          </a:solidFill>
                          <a:latin typeface="Cambria Math" panose="02040503050406030204" pitchFamily="18" charset="0"/>
                        </a:rPr>
                        <m:t>𝑧</m:t>
                      </m:r>
                      <m:r>
                        <a:rPr lang="en-US" sz="2800" b="0" i="1" smtClean="0">
                          <a:solidFill>
                            <a:srgbClr val="FF0000"/>
                          </a:solidFill>
                          <a:latin typeface="Cambria Math" panose="02040503050406030204" pitchFamily="18" charset="0"/>
                        </a:rPr>
                        <m:t>−</m:t>
                      </m:r>
                      <m:r>
                        <a:rPr lang="en-US" sz="2800" b="0" i="1" smtClean="0">
                          <a:solidFill>
                            <a:srgbClr val="FF0000"/>
                          </a:solidFill>
                          <a:latin typeface="Cambria Math" panose="02040503050406030204" pitchFamily="18" charset="0"/>
                        </a:rPr>
                        <m:t>𝑦</m:t>
                      </m:r>
                      <m:r>
                        <a:rPr lang="en-US" sz="2800" b="0" i="1" smtClean="0">
                          <a:solidFill>
                            <a:srgbClr val="FF0000"/>
                          </a:solidFill>
                          <a:latin typeface="Cambria Math" panose="02040503050406030204" pitchFamily="18" charset="0"/>
                        </a:rPr>
                        <m:t>=</m:t>
                      </m:r>
                      <m:r>
                        <a:rPr lang="en-US" sz="2800" b="0" i="1" smtClean="0">
                          <a:solidFill>
                            <a:srgbClr val="FF0000"/>
                          </a:solidFill>
                          <a:latin typeface="Cambria Math" panose="02040503050406030204" pitchFamily="18" charset="0"/>
                        </a:rPr>
                        <m:t>𝑥</m:t>
                      </m:r>
                    </m:oMath>
                  </m:oMathPara>
                </a14:m>
                <a:endParaRPr lang="en-US" sz="2800" b="0" dirty="0">
                  <a:solidFill>
                    <a:srgbClr val="FF0000"/>
                  </a:solidFill>
                </a:endParaRPr>
              </a:p>
              <a:p>
                <a:endParaRPr lang="en-US" sz="2800" dirty="0"/>
              </a:p>
            </p:txBody>
          </p:sp>
        </mc:Choice>
        <mc:Fallback xmlns="">
          <p:sp>
            <p:nvSpPr>
              <p:cNvPr id="6" name="TextBox 5"/>
              <p:cNvSpPr txBox="1">
                <a:spLocks noRot="1" noChangeAspect="1" noMove="1" noResize="1" noEditPoints="1" noAdjustHandles="1" noChangeArrowheads="1" noChangeShapeType="1" noTextEdit="1"/>
              </p:cNvSpPr>
              <p:nvPr/>
            </p:nvSpPr>
            <p:spPr>
              <a:xfrm>
                <a:off x="4280647" y="3455120"/>
                <a:ext cx="4267200" cy="3375539"/>
              </a:xfrm>
              <a:prstGeom prst="rect">
                <a:avLst/>
              </a:prstGeom>
              <a:blipFill rotWithShape="0">
                <a:blip r:embed="rId5"/>
                <a:stretch>
                  <a:fillRect/>
                </a:stretch>
              </a:blipFill>
            </p:spPr>
            <p:txBody>
              <a:bodyPr/>
              <a:lstStyle/>
              <a:p>
                <a:r>
                  <a:rPr lang="en-US">
                    <a:noFill/>
                  </a:rPr>
                  <a:t> </a:t>
                </a:r>
              </a:p>
            </p:txBody>
          </p:sp>
        </mc:Fallback>
      </mc:AlternateContent>
      <p:cxnSp>
        <p:nvCxnSpPr>
          <p:cNvPr id="8" name="Straight Connector 7"/>
          <p:cNvCxnSpPr/>
          <p:nvPr/>
        </p:nvCxnSpPr>
        <p:spPr>
          <a:xfrm>
            <a:off x="4191000" y="1295400"/>
            <a:ext cx="76200" cy="5334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24118" y="3124200"/>
            <a:ext cx="86868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89149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TextBox 4"/>
              <p:cNvSpPr txBox="1"/>
              <p:nvPr/>
            </p:nvSpPr>
            <p:spPr>
              <a:xfrm>
                <a:off x="762000" y="685800"/>
                <a:ext cx="3733800" cy="3474284"/>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lang="en-US" sz="2800" b="0" i="1" smtClean="0">
                          <a:latin typeface="Cambria Math" panose="02040503050406030204" pitchFamily="18" charset="0"/>
                        </a:rPr>
                        <m:t>        </m:t>
                      </m:r>
                      <m:f>
                        <m:fPr>
                          <m:ctrlPr>
                            <a:rPr lang="en-US" sz="2800" i="1">
                              <a:latin typeface="Cambria Math" panose="02040503050406030204" pitchFamily="18" charset="0"/>
                            </a:rPr>
                          </m:ctrlPr>
                        </m:fPr>
                        <m:num>
                          <m:r>
                            <a:rPr lang="en-US" sz="2800" i="1">
                              <a:latin typeface="Cambria Math" panose="02040503050406030204" pitchFamily="18" charset="0"/>
                            </a:rPr>
                            <m:t>𝑦</m:t>
                          </m:r>
                        </m:num>
                        <m:den>
                          <m:r>
                            <a:rPr lang="en-US" sz="2800" i="1">
                              <a:latin typeface="Cambria Math" panose="02040503050406030204" pitchFamily="18" charset="0"/>
                            </a:rPr>
                            <m:t>3</m:t>
                          </m:r>
                        </m:den>
                      </m:f>
                      <m:r>
                        <a:rPr lang="en-US" sz="2800" i="1">
                          <a:latin typeface="Cambria Math" panose="02040503050406030204" pitchFamily="18" charset="0"/>
                        </a:rPr>
                        <m:t>+4=1</m:t>
                      </m:r>
                    </m:oMath>
                  </m:oMathPara>
                </a14:m>
                <a:endParaRPr lang="en-US" sz="2800" dirty="0"/>
              </a:p>
              <a:p>
                <a:pPr/>
                <a14:m>
                  <m:oMathPara xmlns:m="http://schemas.openxmlformats.org/officeDocument/2006/math">
                    <m:oMathParaPr>
                      <m:jc m:val="left"/>
                    </m:oMathParaPr>
                    <m:oMath xmlns:m="http://schemas.openxmlformats.org/officeDocument/2006/math">
                      <m:f>
                        <m:fPr>
                          <m:ctrlPr>
                            <a:rPr lang="en-US" sz="2800" i="1">
                              <a:latin typeface="Cambria Math" panose="02040503050406030204" pitchFamily="18" charset="0"/>
                            </a:rPr>
                          </m:ctrlPr>
                        </m:fPr>
                        <m:num>
                          <m:r>
                            <a:rPr lang="en-US" sz="2800" i="1">
                              <a:latin typeface="Cambria Math" panose="02040503050406030204" pitchFamily="18" charset="0"/>
                            </a:rPr>
                            <m:t>𝑦</m:t>
                          </m:r>
                        </m:num>
                        <m:den>
                          <m:r>
                            <a:rPr lang="en-US" sz="2800" i="1">
                              <a:latin typeface="Cambria Math" panose="02040503050406030204" pitchFamily="18" charset="0"/>
                            </a:rPr>
                            <m:t>3</m:t>
                          </m:r>
                        </m:den>
                      </m:f>
                      <m:r>
                        <a:rPr lang="en-US" sz="2800" i="1">
                          <a:latin typeface="Cambria Math" panose="02040503050406030204" pitchFamily="18" charset="0"/>
                        </a:rPr>
                        <m:t>+4−4=1−4</m:t>
                      </m:r>
                    </m:oMath>
                  </m:oMathPara>
                </a14:m>
                <a:endParaRPr lang="en-US" sz="2800" dirty="0"/>
              </a:p>
              <a:p>
                <a:pPr/>
                <a14:m>
                  <m:oMathPara xmlns:m="http://schemas.openxmlformats.org/officeDocument/2006/math">
                    <m:oMathParaPr>
                      <m:jc m:val="left"/>
                    </m:oMathParaPr>
                    <m:oMath xmlns:m="http://schemas.openxmlformats.org/officeDocument/2006/math">
                      <m:r>
                        <a:rPr lang="en-US" sz="2800" i="1">
                          <a:latin typeface="Cambria Math" panose="02040503050406030204" pitchFamily="18" charset="0"/>
                        </a:rPr>
                        <m:t>                </m:t>
                      </m:r>
                      <m:f>
                        <m:fPr>
                          <m:ctrlPr>
                            <a:rPr lang="en-US" sz="2800" i="1">
                              <a:latin typeface="Cambria Math" panose="02040503050406030204" pitchFamily="18" charset="0"/>
                            </a:rPr>
                          </m:ctrlPr>
                        </m:fPr>
                        <m:num>
                          <m:r>
                            <a:rPr lang="en-US" sz="2800" i="1">
                              <a:latin typeface="Cambria Math" panose="02040503050406030204" pitchFamily="18" charset="0"/>
                            </a:rPr>
                            <m:t>𝑦</m:t>
                          </m:r>
                        </m:num>
                        <m:den>
                          <m:r>
                            <a:rPr lang="en-US" sz="2800" i="1">
                              <a:latin typeface="Cambria Math" panose="02040503050406030204" pitchFamily="18" charset="0"/>
                            </a:rPr>
                            <m:t>3</m:t>
                          </m:r>
                        </m:den>
                      </m:f>
                      <m:r>
                        <a:rPr lang="en-US" sz="2800" i="1">
                          <a:latin typeface="Cambria Math" panose="02040503050406030204" pitchFamily="18" charset="0"/>
                        </a:rPr>
                        <m:t>=−3</m:t>
                      </m:r>
                    </m:oMath>
                  </m:oMathPara>
                </a14:m>
                <a:endParaRPr lang="en-US" sz="2800" dirty="0"/>
              </a:p>
              <a:p>
                <a:pPr/>
                <a14:m>
                  <m:oMathPara xmlns:m="http://schemas.openxmlformats.org/officeDocument/2006/math">
                    <m:oMathParaPr>
                      <m:jc m:val="left"/>
                    </m:oMathParaPr>
                    <m:oMath xmlns:m="http://schemas.openxmlformats.org/officeDocument/2006/math">
                      <m:r>
                        <a:rPr lang="en-US" sz="2800" i="1">
                          <a:latin typeface="Cambria Math" panose="02040503050406030204" pitchFamily="18" charset="0"/>
                        </a:rPr>
                        <m:t>         </m:t>
                      </m:r>
                      <m:f>
                        <m:fPr>
                          <m:ctrlPr>
                            <a:rPr lang="en-US" sz="2800" i="1">
                              <a:latin typeface="Cambria Math" panose="02040503050406030204" pitchFamily="18" charset="0"/>
                            </a:rPr>
                          </m:ctrlPr>
                        </m:fPr>
                        <m:num>
                          <m:r>
                            <a:rPr lang="en-US" sz="2800" i="1">
                              <a:latin typeface="Cambria Math" panose="02040503050406030204" pitchFamily="18" charset="0"/>
                            </a:rPr>
                            <m:t>𝑦</m:t>
                          </m:r>
                        </m:num>
                        <m:den>
                          <m:r>
                            <a:rPr lang="en-US" sz="2800" i="1">
                              <a:latin typeface="Cambria Math" panose="02040503050406030204" pitchFamily="18" charset="0"/>
                            </a:rPr>
                            <m:t>3</m:t>
                          </m:r>
                        </m:den>
                      </m:f>
                      <m:r>
                        <a:rPr lang="en-US" sz="2800" i="1" smtClean="0">
                          <a:latin typeface="Cambria Math"/>
                          <a:ea typeface="Cambria Math"/>
                        </a:rPr>
                        <m:t>∙</m:t>
                      </m:r>
                      <m:r>
                        <a:rPr lang="en-US" sz="2800" i="1">
                          <a:latin typeface="Cambria Math" panose="02040503050406030204" pitchFamily="18" charset="0"/>
                        </a:rPr>
                        <m:t>3=−3</m:t>
                      </m:r>
                      <m:r>
                        <a:rPr lang="en-US" sz="2800" i="1" smtClean="0">
                          <a:latin typeface="Cambria Math"/>
                          <a:ea typeface="Cambria Math"/>
                        </a:rPr>
                        <m:t>∙</m:t>
                      </m:r>
                      <m:r>
                        <a:rPr lang="en-US" sz="2800" i="1">
                          <a:latin typeface="Cambria Math" panose="02040503050406030204" pitchFamily="18" charset="0"/>
                        </a:rPr>
                        <m:t>3</m:t>
                      </m:r>
                    </m:oMath>
                  </m:oMathPara>
                </a14:m>
                <a:endParaRPr lang="en-US" sz="2800" dirty="0"/>
              </a:p>
              <a:p>
                <a:r>
                  <a:rPr lang="en-US" sz="2800" dirty="0">
                    <a:solidFill>
                      <a:srgbClr val="FF0000"/>
                    </a:solidFill>
                  </a:rPr>
                  <a:t>               </a:t>
                </a:r>
                <a14:m>
                  <m:oMath xmlns:m="http://schemas.openxmlformats.org/officeDocument/2006/math">
                    <m:r>
                      <a:rPr lang="en-US" sz="2800" i="1">
                        <a:solidFill>
                          <a:srgbClr val="FF0000"/>
                        </a:solidFill>
                        <a:latin typeface="Cambria Math" panose="02040503050406030204" pitchFamily="18" charset="0"/>
                      </a:rPr>
                      <m:t>𝑦</m:t>
                    </m:r>
                    <m:r>
                      <a:rPr lang="en-US" sz="2800" i="1">
                        <a:solidFill>
                          <a:srgbClr val="FF0000"/>
                        </a:solidFill>
                        <a:latin typeface="Cambria Math" panose="02040503050406030204" pitchFamily="18" charset="0"/>
                      </a:rPr>
                      <m:t>=−9</m:t>
                    </m:r>
                  </m:oMath>
                </a14:m>
                <a:endParaRPr lang="en-US" sz="2800" dirty="0">
                  <a:solidFill>
                    <a:srgbClr val="FF0000"/>
                  </a:solidFill>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762000" y="685800"/>
                <a:ext cx="3733800" cy="3474284"/>
              </a:xfrm>
              <a:prstGeom prst="rect">
                <a:avLst/>
              </a:prstGeom>
              <a:blipFill rotWithShape="1">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p:cNvSpPr txBox="1"/>
              <p:nvPr/>
            </p:nvSpPr>
            <p:spPr>
              <a:xfrm>
                <a:off x="4267200" y="678024"/>
                <a:ext cx="4191000" cy="3739998"/>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lang="en-US" sz="2800" b="0" i="1" smtClean="0">
                          <a:latin typeface="Cambria Math" panose="02040503050406030204" pitchFamily="18" charset="0"/>
                        </a:rPr>
                        <m:t>        </m:t>
                      </m:r>
                      <m:f>
                        <m:fPr>
                          <m:ctrlPr>
                            <a:rPr lang="en-US" sz="2800" i="1" smtClean="0">
                              <a:latin typeface="Cambria Math" panose="02040503050406030204" pitchFamily="18" charset="0"/>
                            </a:rPr>
                          </m:ctrlPr>
                        </m:fPr>
                        <m:num>
                          <m:r>
                            <a:rPr lang="en-US" sz="2800" i="1">
                              <a:latin typeface="Cambria Math" panose="02040503050406030204" pitchFamily="18" charset="0"/>
                            </a:rPr>
                            <m:t>𝑦</m:t>
                          </m:r>
                        </m:num>
                        <m:den>
                          <m:r>
                            <a:rPr lang="en-US" sz="2800" b="0" i="1" smtClean="0">
                              <a:latin typeface="Cambria Math" panose="02040503050406030204" pitchFamily="18" charset="0"/>
                            </a:rPr>
                            <m:t>𝑧</m:t>
                          </m:r>
                        </m:den>
                      </m:f>
                      <m:r>
                        <a:rPr lang="en-US" sz="2800" i="1">
                          <a:latin typeface="Cambria Math" panose="02040503050406030204" pitchFamily="18" charset="0"/>
                        </a:rPr>
                        <m:t>+</m:t>
                      </m:r>
                      <m:r>
                        <a:rPr lang="en-US" sz="2800" b="0" i="1" smtClean="0">
                          <a:latin typeface="Cambria Math" panose="02040503050406030204" pitchFamily="18" charset="0"/>
                        </a:rPr>
                        <m:t>𝑥</m:t>
                      </m:r>
                      <m:r>
                        <a:rPr lang="en-US" sz="2800" i="1">
                          <a:latin typeface="Cambria Math" panose="02040503050406030204" pitchFamily="18" charset="0"/>
                        </a:rPr>
                        <m:t>=1</m:t>
                      </m:r>
                    </m:oMath>
                  </m:oMathPara>
                </a14:m>
                <a:endParaRPr lang="en-US" sz="2800" dirty="0"/>
              </a:p>
              <a:p>
                <a:pPr/>
                <a14:m>
                  <m:oMathPara xmlns:m="http://schemas.openxmlformats.org/officeDocument/2006/math">
                    <m:oMathParaPr>
                      <m:jc m:val="left"/>
                    </m:oMathParaPr>
                    <m:oMath xmlns:m="http://schemas.openxmlformats.org/officeDocument/2006/math">
                      <m:f>
                        <m:fPr>
                          <m:ctrlPr>
                            <a:rPr lang="en-US" sz="2800" i="1">
                              <a:latin typeface="Cambria Math" panose="02040503050406030204" pitchFamily="18" charset="0"/>
                            </a:rPr>
                          </m:ctrlPr>
                        </m:fPr>
                        <m:num>
                          <m:r>
                            <a:rPr lang="en-US" sz="2800" i="1">
                              <a:latin typeface="Cambria Math" panose="02040503050406030204" pitchFamily="18" charset="0"/>
                            </a:rPr>
                            <m:t>𝑦</m:t>
                          </m:r>
                        </m:num>
                        <m:den>
                          <m:r>
                            <a:rPr lang="en-US" sz="2800" i="1">
                              <a:latin typeface="Cambria Math" panose="02040503050406030204" pitchFamily="18" charset="0"/>
                            </a:rPr>
                            <m:t>𝑧</m:t>
                          </m:r>
                        </m:den>
                      </m:f>
                      <m:r>
                        <a:rPr lang="en-US" sz="2800" i="1">
                          <a:latin typeface="Cambria Math" panose="02040503050406030204" pitchFamily="18" charset="0"/>
                        </a:rPr>
                        <m:t>+</m:t>
                      </m:r>
                      <m:r>
                        <a:rPr lang="en-US" sz="2800" i="1">
                          <a:latin typeface="Cambria Math" panose="02040503050406030204" pitchFamily="18" charset="0"/>
                        </a:rPr>
                        <m:t>𝑥</m:t>
                      </m:r>
                      <m:r>
                        <a:rPr lang="en-US" sz="2800" b="0" i="1" smtClean="0">
                          <a:latin typeface="Cambria Math" panose="02040503050406030204" pitchFamily="18" charset="0"/>
                        </a:rPr>
                        <m:t>−</m:t>
                      </m:r>
                      <m:r>
                        <a:rPr lang="en-US" sz="2800" b="0" i="1" smtClean="0">
                          <a:latin typeface="Cambria Math" panose="02040503050406030204" pitchFamily="18" charset="0"/>
                        </a:rPr>
                        <m:t>𝑥</m:t>
                      </m:r>
                      <m:r>
                        <a:rPr lang="en-US" sz="2800" i="1">
                          <a:latin typeface="Cambria Math" panose="02040503050406030204" pitchFamily="18" charset="0"/>
                        </a:rPr>
                        <m:t>=1</m:t>
                      </m:r>
                      <m:r>
                        <a:rPr lang="en-US" sz="2800" b="0" i="1" smtClean="0">
                          <a:latin typeface="Cambria Math" panose="02040503050406030204" pitchFamily="18" charset="0"/>
                        </a:rPr>
                        <m:t>−</m:t>
                      </m:r>
                      <m:r>
                        <a:rPr lang="en-US" sz="2800" b="0" i="1" smtClean="0">
                          <a:latin typeface="Cambria Math" panose="02040503050406030204" pitchFamily="18" charset="0"/>
                        </a:rPr>
                        <m:t>𝑥</m:t>
                      </m:r>
                    </m:oMath>
                  </m:oMathPara>
                </a14:m>
                <a:endParaRPr lang="en-US" sz="2800" b="0" dirty="0"/>
              </a:p>
              <a:p>
                <a:pPr/>
                <a14:m>
                  <m:oMathPara xmlns:m="http://schemas.openxmlformats.org/officeDocument/2006/math">
                    <m:oMathParaPr>
                      <m:jc m:val="left"/>
                    </m:oMathParaPr>
                    <m:oMath xmlns:m="http://schemas.openxmlformats.org/officeDocument/2006/math">
                      <m:r>
                        <a:rPr lang="en-US" sz="2800" b="0" i="1" smtClean="0">
                          <a:latin typeface="Cambria Math" panose="02040503050406030204" pitchFamily="18" charset="0"/>
                        </a:rPr>
                        <m:t>                </m:t>
                      </m:r>
                      <m:f>
                        <m:fPr>
                          <m:ctrlPr>
                            <a:rPr lang="en-US" sz="2800" i="1">
                              <a:latin typeface="Cambria Math" panose="02040503050406030204" pitchFamily="18" charset="0"/>
                            </a:rPr>
                          </m:ctrlPr>
                        </m:fPr>
                        <m:num>
                          <m:r>
                            <a:rPr lang="en-US" sz="2800" i="1">
                              <a:latin typeface="Cambria Math" panose="02040503050406030204" pitchFamily="18" charset="0"/>
                            </a:rPr>
                            <m:t>𝑦</m:t>
                          </m:r>
                        </m:num>
                        <m:den>
                          <m:r>
                            <a:rPr lang="en-US" sz="2800" i="1">
                              <a:latin typeface="Cambria Math" panose="02040503050406030204" pitchFamily="18" charset="0"/>
                            </a:rPr>
                            <m:t>𝑧</m:t>
                          </m:r>
                        </m:den>
                      </m:f>
                      <m:r>
                        <a:rPr lang="en-US" sz="2800" b="0" i="1" smtClean="0">
                          <a:latin typeface="Cambria Math" panose="02040503050406030204" pitchFamily="18" charset="0"/>
                        </a:rPr>
                        <m:t>=1−</m:t>
                      </m:r>
                      <m:r>
                        <a:rPr lang="en-US" sz="2800" b="0" i="1" smtClean="0">
                          <a:latin typeface="Cambria Math" panose="02040503050406030204" pitchFamily="18" charset="0"/>
                        </a:rPr>
                        <m:t>𝑥</m:t>
                      </m:r>
                    </m:oMath>
                  </m:oMathPara>
                </a14:m>
                <a:endParaRPr lang="en-US" sz="2800" b="0" dirty="0"/>
              </a:p>
              <a:p>
                <a:pPr/>
                <a14:m>
                  <m:oMathPara xmlns:m="http://schemas.openxmlformats.org/officeDocument/2006/math">
                    <m:oMathParaPr>
                      <m:jc m:val="left"/>
                    </m:oMathParaPr>
                    <m:oMath xmlns:m="http://schemas.openxmlformats.org/officeDocument/2006/math">
                      <m:r>
                        <a:rPr lang="en-US" sz="2800" b="0" i="1" smtClean="0">
                          <a:latin typeface="Cambria Math" panose="02040503050406030204" pitchFamily="18" charset="0"/>
                        </a:rPr>
                        <m:t>          </m:t>
                      </m:r>
                      <m:f>
                        <m:fPr>
                          <m:ctrlPr>
                            <a:rPr lang="en-US" sz="2800" i="1" smtClean="0">
                              <a:latin typeface="Cambria Math" panose="02040503050406030204" pitchFamily="18" charset="0"/>
                            </a:rPr>
                          </m:ctrlPr>
                        </m:fPr>
                        <m:num>
                          <m:r>
                            <a:rPr lang="en-US" sz="2800" b="0" i="1" smtClean="0">
                              <a:latin typeface="Cambria Math" panose="02040503050406030204" pitchFamily="18" charset="0"/>
                            </a:rPr>
                            <m:t>𝑦</m:t>
                          </m:r>
                        </m:num>
                        <m:den>
                          <m:r>
                            <a:rPr lang="en-US" sz="2800" b="0" i="1" smtClean="0">
                              <a:latin typeface="Cambria Math" panose="02040503050406030204" pitchFamily="18" charset="0"/>
                            </a:rPr>
                            <m:t>𝑧</m:t>
                          </m:r>
                        </m:den>
                      </m:f>
                      <m:r>
                        <a:rPr lang="en-US" sz="2800" b="0" i="1" smtClean="0">
                          <a:latin typeface="Cambria Math"/>
                          <a:ea typeface="Cambria Math"/>
                        </a:rPr>
                        <m:t>∙</m:t>
                      </m:r>
                      <m:r>
                        <a:rPr lang="en-US" sz="2800" b="0" i="1" smtClean="0">
                          <a:latin typeface="Cambria Math" panose="02040503050406030204" pitchFamily="18" charset="0"/>
                        </a:rPr>
                        <m:t>𝑧</m:t>
                      </m:r>
                      <m:r>
                        <a:rPr lang="en-US" sz="2800" b="0" i="1" smtClean="0">
                          <a:latin typeface="Cambria Math" panose="02040503050406030204" pitchFamily="18" charset="0"/>
                        </a:rPr>
                        <m:t>=</m:t>
                      </m:r>
                      <m:d>
                        <m:dPr>
                          <m:ctrlPr>
                            <a:rPr lang="en-US" sz="2800" b="0" i="1" smtClean="0">
                              <a:latin typeface="Cambria Math" panose="02040503050406030204" pitchFamily="18" charset="0"/>
                            </a:rPr>
                          </m:ctrlPr>
                        </m:dPr>
                        <m:e>
                          <m:r>
                            <a:rPr lang="en-US" sz="2800" b="0" i="1" smtClean="0">
                              <a:latin typeface="Cambria Math" panose="02040503050406030204" pitchFamily="18" charset="0"/>
                            </a:rPr>
                            <m:t>1−</m:t>
                          </m:r>
                          <m:r>
                            <a:rPr lang="en-US" sz="2800" b="0" i="1" smtClean="0">
                              <a:latin typeface="Cambria Math" panose="02040503050406030204" pitchFamily="18" charset="0"/>
                            </a:rPr>
                            <m:t>𝑥</m:t>
                          </m:r>
                        </m:e>
                      </m:d>
                      <m:r>
                        <a:rPr lang="en-US" sz="2800" b="0" i="1" smtClean="0">
                          <a:latin typeface="Cambria Math"/>
                          <a:ea typeface="Cambria Math"/>
                        </a:rPr>
                        <m:t>∙</m:t>
                      </m:r>
                      <m:r>
                        <a:rPr lang="en-US" sz="2800" b="0" i="1" smtClean="0">
                          <a:latin typeface="Cambria Math" panose="02040503050406030204" pitchFamily="18" charset="0"/>
                        </a:rPr>
                        <m:t>𝑧</m:t>
                      </m:r>
                    </m:oMath>
                  </m:oMathPara>
                </a14:m>
                <a:endParaRPr lang="en-US" sz="2800" b="0" dirty="0"/>
              </a:p>
              <a:p>
                <a:pPr/>
                <a14:m>
                  <m:oMathPara xmlns:m="http://schemas.openxmlformats.org/officeDocument/2006/math">
                    <m:oMathParaPr>
                      <m:jc m:val="left"/>
                    </m:oMathParaPr>
                    <m:oMath xmlns:m="http://schemas.openxmlformats.org/officeDocument/2006/math">
                      <m:r>
                        <a:rPr lang="en-US" sz="2800" b="0" i="1" smtClean="0">
                          <a:latin typeface="Cambria Math" panose="02040503050406030204" pitchFamily="18" charset="0"/>
                        </a:rPr>
                        <m:t>                </m:t>
                      </m:r>
                      <m:r>
                        <a:rPr lang="en-US" sz="2800" b="0" i="1" smtClean="0">
                          <a:solidFill>
                            <a:srgbClr val="FF0000"/>
                          </a:solidFill>
                          <a:latin typeface="Cambria Math" panose="02040503050406030204" pitchFamily="18" charset="0"/>
                        </a:rPr>
                        <m:t>𝑦</m:t>
                      </m:r>
                      <m:r>
                        <a:rPr lang="en-US" sz="2800" b="0" i="1" smtClean="0">
                          <a:solidFill>
                            <a:srgbClr val="FF0000"/>
                          </a:solidFill>
                          <a:latin typeface="Cambria Math" panose="02040503050406030204" pitchFamily="18" charset="0"/>
                        </a:rPr>
                        <m:t>=</m:t>
                      </m:r>
                      <m:d>
                        <m:dPr>
                          <m:ctrlPr>
                            <a:rPr lang="en-US" sz="2800" b="0" i="1" smtClean="0">
                              <a:solidFill>
                                <a:srgbClr val="FF0000"/>
                              </a:solidFill>
                              <a:latin typeface="Cambria Math" panose="02040503050406030204" pitchFamily="18" charset="0"/>
                            </a:rPr>
                          </m:ctrlPr>
                        </m:dPr>
                        <m:e>
                          <m:r>
                            <a:rPr lang="en-US" sz="2800" b="0" i="1" smtClean="0">
                              <a:solidFill>
                                <a:srgbClr val="FF0000"/>
                              </a:solidFill>
                              <a:latin typeface="Cambria Math" panose="02040503050406030204" pitchFamily="18" charset="0"/>
                            </a:rPr>
                            <m:t>1−</m:t>
                          </m:r>
                          <m:r>
                            <a:rPr lang="en-US" sz="2800" b="0" i="1" smtClean="0">
                              <a:solidFill>
                                <a:srgbClr val="FF0000"/>
                              </a:solidFill>
                              <a:latin typeface="Cambria Math" panose="02040503050406030204" pitchFamily="18" charset="0"/>
                            </a:rPr>
                            <m:t>𝑥</m:t>
                          </m:r>
                        </m:e>
                      </m:d>
                      <m:r>
                        <a:rPr lang="en-US" sz="2800" b="0" i="1" smtClean="0">
                          <a:solidFill>
                            <a:srgbClr val="FF0000"/>
                          </a:solidFill>
                          <a:latin typeface="Cambria Math"/>
                          <a:ea typeface="Cambria Math"/>
                        </a:rPr>
                        <m:t>∙</m:t>
                      </m:r>
                      <m:r>
                        <a:rPr lang="en-US" sz="2800" b="0" i="1" smtClean="0">
                          <a:solidFill>
                            <a:srgbClr val="FF0000"/>
                          </a:solidFill>
                          <a:latin typeface="Cambria Math" panose="02040503050406030204" pitchFamily="18" charset="0"/>
                        </a:rPr>
                        <m:t>𝑧</m:t>
                      </m:r>
                    </m:oMath>
                  </m:oMathPara>
                </a14:m>
                <a:endParaRPr lang="en-US" sz="2800" dirty="0">
                  <a:solidFill>
                    <a:srgbClr val="FF0000"/>
                  </a:solidFill>
                </a:endParaRPr>
              </a:p>
              <a:p>
                <a:endParaRPr lang="en-US" dirty="0"/>
              </a:p>
            </p:txBody>
          </p:sp>
        </mc:Choice>
        <mc:Fallback xmlns="">
          <p:sp>
            <p:nvSpPr>
              <p:cNvPr id="9" name="TextBox 8"/>
              <p:cNvSpPr txBox="1">
                <a:spLocks noRot="1" noChangeAspect="1" noMove="1" noResize="1" noEditPoints="1" noAdjustHandles="1" noChangeArrowheads="1" noChangeShapeType="1" noTextEdit="1"/>
              </p:cNvSpPr>
              <p:nvPr/>
            </p:nvSpPr>
            <p:spPr>
              <a:xfrm>
                <a:off x="4267200" y="678024"/>
                <a:ext cx="4191000" cy="3739998"/>
              </a:xfrm>
              <a:prstGeom prst="rect">
                <a:avLst/>
              </a:prstGeom>
              <a:blipFill rotWithShape="1">
                <a:blip r:embed="rId3"/>
                <a:stretch>
                  <a:fillRect/>
                </a:stretch>
              </a:blipFill>
            </p:spPr>
            <p:txBody>
              <a:bodyPr/>
              <a:lstStyle/>
              <a:p>
                <a:r>
                  <a:rPr lang="en-US">
                    <a:noFill/>
                  </a:rPr>
                  <a:t> </a:t>
                </a:r>
              </a:p>
            </p:txBody>
          </p:sp>
        </mc:Fallback>
      </mc:AlternateContent>
      <p:cxnSp>
        <p:nvCxnSpPr>
          <p:cNvPr id="11" name="Straight Connector 10"/>
          <p:cNvCxnSpPr/>
          <p:nvPr/>
        </p:nvCxnSpPr>
        <p:spPr>
          <a:xfrm>
            <a:off x="4038600" y="152400"/>
            <a:ext cx="0" cy="4114800"/>
          </a:xfrm>
          <a:prstGeom prst="line">
            <a:avLst/>
          </a:prstGeom>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914400" y="4572000"/>
            <a:ext cx="7543800" cy="1384995"/>
          </a:xfrm>
          <a:prstGeom prst="rect">
            <a:avLst/>
          </a:prstGeom>
        </p:spPr>
        <p:txBody>
          <a:bodyPr wrap="square">
            <a:spAutoFit/>
          </a:bodyPr>
          <a:lstStyle/>
          <a:p>
            <a:r>
              <a:rPr lang="en-US" sz="2800" dirty="0"/>
              <a:t>Notice how the skills required to solve the equation on the right are the same as the ones needed to solve the equation on the left. </a:t>
            </a:r>
          </a:p>
        </p:txBody>
      </p:sp>
    </p:spTree>
    <p:extLst>
      <p:ext uri="{BB962C8B-B14F-4D97-AF65-F5344CB8AC3E}">
        <p14:creationId xmlns:p14="http://schemas.microsoft.com/office/powerpoint/2010/main" val="2658929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58"/>
            <a:ext cx="7772400" cy="1456267"/>
          </a:xfrm>
        </p:spPr>
        <p:txBody>
          <a:bodyPr>
            <a:normAutofit/>
          </a:bodyPr>
          <a:lstStyle/>
          <a:p>
            <a:pPr algn="ctr"/>
            <a:r>
              <a:rPr lang="en-US" sz="3600" b="1" dirty="0"/>
              <a:t>Using Literal Equations </a:t>
            </a:r>
            <a:br>
              <a:rPr lang="en-US" sz="3600" b="1" dirty="0"/>
            </a:br>
            <a:r>
              <a:rPr lang="en-US" sz="3600" b="1" dirty="0"/>
              <a:t>in Everyday Life</a:t>
            </a:r>
          </a:p>
        </p:txBody>
      </p:sp>
      <mc:AlternateContent xmlns:mc="http://schemas.openxmlformats.org/markup-compatibility/2006" xmlns:a14="http://schemas.microsoft.com/office/drawing/2010/main">
        <mc:Choice Requires="a14">
          <p:sp>
            <p:nvSpPr>
              <p:cNvPr id="4" name="TextBox 3"/>
              <p:cNvSpPr txBox="1"/>
              <p:nvPr/>
            </p:nvSpPr>
            <p:spPr>
              <a:xfrm>
                <a:off x="373602" y="3136570"/>
                <a:ext cx="4114800" cy="1015663"/>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000" b="0" i="1" smtClean="0">
                          <a:latin typeface="Cambria Math"/>
                        </a:rPr>
                        <m:t>𝑦</m:t>
                      </m:r>
                      <m:r>
                        <a:rPr lang="en-US" sz="2000" b="0" i="1" smtClean="0">
                          <a:latin typeface="Cambria Math"/>
                        </a:rPr>
                        <m:t>=3</m:t>
                      </m:r>
                      <m:r>
                        <a:rPr lang="en-US" sz="2000" b="0" i="1" smtClean="0">
                          <a:latin typeface="Cambria Math"/>
                        </a:rPr>
                        <m:t>𝑥</m:t>
                      </m:r>
                      <m:r>
                        <a:rPr lang="en-US" sz="2000" b="0" i="1" smtClean="0">
                          <a:latin typeface="Cambria Math"/>
                        </a:rPr>
                        <m:t>+</m:t>
                      </m:r>
                      <m:r>
                        <a:rPr lang="en-US" sz="2000" b="0" i="1" smtClean="0">
                          <a:latin typeface="Cambria Math"/>
                        </a:rPr>
                        <m:t>𝑏</m:t>
                      </m:r>
                    </m:oMath>
                  </m:oMathPara>
                </a14:m>
                <a:endParaRPr lang="en-US" sz="2000" b="0" dirty="0"/>
              </a:p>
              <a:p>
                <a:r>
                  <a:rPr lang="en-US" sz="2000" dirty="0"/>
                  <a:t>Solve for </a:t>
                </a:r>
                <a14:m>
                  <m:oMath xmlns:m="http://schemas.openxmlformats.org/officeDocument/2006/math">
                    <m:r>
                      <a:rPr lang="en-US" sz="2000" b="0" i="1" smtClean="0">
                        <a:latin typeface="Cambria Math"/>
                      </a:rPr>
                      <m:t>𝑏</m:t>
                    </m:r>
                    <m:r>
                      <a:rPr lang="en-US" sz="2000" b="0" i="0" smtClean="0">
                        <a:latin typeface="Cambria Math" panose="02040503050406030204" pitchFamily="18" charset="0"/>
                      </a:rPr>
                      <m:t> </m:t>
                    </m:r>
                    <m:r>
                      <m:rPr>
                        <m:sty m:val="p"/>
                      </m:rPr>
                      <a:rPr lang="en-US" sz="2000" b="0" i="0" smtClean="0">
                        <a:latin typeface="Cambria Math" panose="02040503050406030204" pitchFamily="18" charset="0"/>
                      </a:rPr>
                      <m:t>given</m:t>
                    </m:r>
                    <m:r>
                      <a:rPr lang="en-US" sz="2000" b="0" i="0" smtClean="0">
                        <a:latin typeface="Cambria Math" panose="02040503050406030204" pitchFamily="18" charset="0"/>
                      </a:rPr>
                      <m:t> </m:t>
                    </m:r>
                    <m:r>
                      <m:rPr>
                        <m:sty m:val="p"/>
                      </m:rPr>
                      <a:rPr lang="en-US" sz="2000" b="0" i="0" smtClean="0">
                        <a:latin typeface="Cambria Math" panose="02040503050406030204" pitchFamily="18" charset="0"/>
                      </a:rPr>
                      <m:t>the</m:t>
                    </m:r>
                    <m:r>
                      <a:rPr lang="en-US" sz="2000" b="0" i="0" smtClean="0">
                        <a:latin typeface="Cambria Math" panose="02040503050406030204" pitchFamily="18" charset="0"/>
                      </a:rPr>
                      <m:t> </m:t>
                    </m:r>
                    <m:r>
                      <m:rPr>
                        <m:sty m:val="p"/>
                      </m:rPr>
                      <a:rPr lang="en-US" sz="2000" b="0" i="0" smtClean="0">
                        <a:latin typeface="Cambria Math" panose="02040503050406030204" pitchFamily="18" charset="0"/>
                      </a:rPr>
                      <m:t>point</m:t>
                    </m:r>
                    <m:r>
                      <a:rPr lang="en-US" sz="2000" b="0" i="0" smtClean="0">
                        <a:latin typeface="Cambria Math" panose="02040503050406030204" pitchFamily="18" charset="0"/>
                      </a:rPr>
                      <m:t> </m:t>
                    </m:r>
                    <m:d>
                      <m:dPr>
                        <m:ctrlPr>
                          <a:rPr lang="en-US" sz="2000" b="0" i="1" smtClean="0">
                            <a:latin typeface="Cambria Math" panose="02040503050406030204" pitchFamily="18" charset="0"/>
                          </a:rPr>
                        </m:ctrlPr>
                      </m:dPr>
                      <m:e>
                        <m:r>
                          <a:rPr lang="en-US" sz="2000" b="0" i="0" smtClean="0">
                            <a:latin typeface="Cambria Math" panose="02040503050406030204" pitchFamily="18" charset="0"/>
                          </a:rPr>
                          <m:t>2, 10</m:t>
                        </m:r>
                      </m:e>
                    </m:d>
                    <m:r>
                      <a:rPr lang="en-US" sz="2000" b="0" i="0" smtClean="0">
                        <a:latin typeface="Cambria Math" panose="02040503050406030204" pitchFamily="18" charset="0"/>
                      </a:rPr>
                      <m:t>.</m:t>
                    </m:r>
                  </m:oMath>
                </a14:m>
                <a:endParaRPr lang="en-US" sz="2000" dirty="0"/>
              </a:p>
              <a:p>
                <a:endParaRPr lang="en-US" sz="2000" dirty="0"/>
              </a:p>
            </p:txBody>
          </p:sp>
        </mc:Choice>
        <mc:Fallback xmlns="">
          <p:sp>
            <p:nvSpPr>
              <p:cNvPr id="4" name="TextBox 3"/>
              <p:cNvSpPr txBox="1">
                <a:spLocks noRot="1" noChangeAspect="1" noMove="1" noResize="1" noEditPoints="1" noAdjustHandles="1" noChangeArrowheads="1" noChangeShapeType="1" noTextEdit="1"/>
              </p:cNvSpPr>
              <p:nvPr/>
            </p:nvSpPr>
            <p:spPr>
              <a:xfrm>
                <a:off x="373602" y="3136570"/>
                <a:ext cx="4114800" cy="1015663"/>
              </a:xfrm>
              <a:prstGeom prst="rect">
                <a:avLst/>
              </a:prstGeom>
              <a:blipFill rotWithShape="0">
                <a:blip r:embed="rId2"/>
                <a:stretch>
                  <a:fillRect l="-148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4758936" y="3142026"/>
                <a:ext cx="4232663" cy="67710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000" b="0" i="1" smtClean="0">
                          <a:latin typeface="Cambria Math"/>
                        </a:rPr>
                        <m:t>𝑇</m:t>
                      </m:r>
                      <m:r>
                        <a:rPr lang="en-US" sz="2000" b="0" i="1" smtClean="0">
                          <a:latin typeface="Cambria Math"/>
                        </a:rPr>
                        <m:t>=</m:t>
                      </m:r>
                      <m:r>
                        <a:rPr lang="en-US" sz="2000" b="0" i="1" smtClean="0">
                          <a:latin typeface="Cambria Math"/>
                        </a:rPr>
                        <m:t>𝐹</m:t>
                      </m:r>
                      <m:r>
                        <a:rPr lang="en-US" sz="2000" b="0" i="1" smtClean="0">
                          <a:latin typeface="Cambria Math"/>
                        </a:rPr>
                        <m:t>+</m:t>
                      </m:r>
                      <m:r>
                        <a:rPr lang="en-US" sz="2000" b="0" i="1" smtClean="0">
                          <a:latin typeface="Cambria Math"/>
                        </a:rPr>
                        <m:t>𝑄𝑉</m:t>
                      </m:r>
                    </m:oMath>
                  </m:oMathPara>
                </a14:m>
                <a:endParaRPr lang="en-US" sz="2000" dirty="0"/>
              </a:p>
              <a:p>
                <a:r>
                  <a:rPr lang="en-US" dirty="0"/>
                  <a:t>Solve for </a:t>
                </a:r>
                <a14:m>
                  <m:oMath xmlns:m="http://schemas.openxmlformats.org/officeDocument/2006/math">
                    <m:r>
                      <a:rPr lang="en-US" b="0" i="1" smtClean="0">
                        <a:latin typeface="Cambria Math" panose="02040503050406030204" pitchFamily="18" charset="0"/>
                      </a:rPr>
                      <m:t>𝐹</m:t>
                    </m:r>
                  </m:oMath>
                </a14:m>
                <a:r>
                  <a:rPr lang="en-US" dirty="0"/>
                  <a:t> when  </a:t>
                </a:r>
                <a14:m>
                  <m:oMath xmlns:m="http://schemas.openxmlformats.org/officeDocument/2006/math">
                    <m:r>
                      <a:rPr lang="en-US" b="0" i="1" smtClean="0">
                        <a:latin typeface="Cambria Math"/>
                      </a:rPr>
                      <m:t>𝑇</m:t>
                    </m:r>
                    <m:r>
                      <a:rPr lang="en-US" b="0" i="1" smtClean="0">
                        <a:latin typeface="Cambria Math"/>
                      </a:rPr>
                      <m:t>=78</m:t>
                    </m:r>
                  </m:oMath>
                </a14:m>
                <a:r>
                  <a:rPr lang="en-US" dirty="0"/>
                  <a:t>, </a:t>
                </a:r>
                <a14:m>
                  <m:oMath xmlns:m="http://schemas.openxmlformats.org/officeDocument/2006/math">
                    <m:r>
                      <m:rPr>
                        <m:sty m:val="p"/>
                      </m:rPr>
                      <a:rPr lang="en-US" b="0" i="0" smtClean="0">
                        <a:latin typeface="Cambria Math"/>
                      </a:rPr>
                      <m:t>Q</m:t>
                    </m:r>
                    <m:r>
                      <a:rPr lang="en-US" b="0" i="1" smtClean="0">
                        <a:latin typeface="Cambria Math"/>
                      </a:rPr>
                      <m:t>=10</m:t>
                    </m:r>
                  </m:oMath>
                </a14:m>
                <a:r>
                  <a:rPr lang="en-US" dirty="0"/>
                  <a:t>, </a:t>
                </a:r>
                <a14:m>
                  <m:oMath xmlns:m="http://schemas.openxmlformats.org/officeDocument/2006/math">
                    <m:r>
                      <a:rPr lang="en-US" b="0" i="1" smtClean="0">
                        <a:latin typeface="Cambria Math"/>
                      </a:rPr>
                      <m:t>𝑉</m:t>
                    </m:r>
                    <m:r>
                      <a:rPr lang="en-US" b="0" i="1" smtClean="0">
                        <a:latin typeface="Cambria Math"/>
                      </a:rPr>
                      <m:t>=4</m:t>
                    </m:r>
                  </m:oMath>
                </a14:m>
                <a:r>
                  <a:rPr lang="en-US" dirty="0"/>
                  <a:t>.</a:t>
                </a:r>
              </a:p>
            </p:txBody>
          </p:sp>
        </mc:Choice>
        <mc:Fallback xmlns="">
          <p:sp>
            <p:nvSpPr>
              <p:cNvPr id="5" name="TextBox 4"/>
              <p:cNvSpPr txBox="1">
                <a:spLocks noRot="1" noChangeAspect="1" noMove="1" noResize="1" noEditPoints="1" noAdjustHandles="1" noChangeArrowheads="1" noChangeShapeType="1" noTextEdit="1"/>
              </p:cNvSpPr>
              <p:nvPr/>
            </p:nvSpPr>
            <p:spPr>
              <a:xfrm>
                <a:off x="4758936" y="3142026"/>
                <a:ext cx="4232663" cy="677108"/>
              </a:xfrm>
              <a:prstGeom prst="rect">
                <a:avLst/>
              </a:prstGeom>
              <a:blipFill rotWithShape="0">
                <a:blip r:embed="rId3"/>
                <a:stretch>
                  <a:fillRect l="-1297" b="-1351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356586" y="3881996"/>
                <a:ext cx="4419600" cy="923330"/>
              </a:xfrm>
              <a:prstGeom prst="rect">
                <a:avLst/>
              </a:prstGeom>
              <a:noFill/>
            </p:spPr>
            <p:txBody>
              <a:bodyPr wrap="square" rtlCol="0">
                <a:spAutoFit/>
              </a:bodyPr>
              <a:lstStyle/>
              <a:p>
                <a14:m>
                  <m:oMath xmlns:m="http://schemas.openxmlformats.org/officeDocument/2006/math">
                    <m:r>
                      <a:rPr lang="en-US" i="1" smtClean="0">
                        <a:latin typeface="Cambria Math"/>
                      </a:rPr>
                      <m:t>10=</m:t>
                    </m:r>
                    <m:d>
                      <m:dPr>
                        <m:ctrlPr>
                          <a:rPr lang="en-US" i="1">
                            <a:latin typeface="Cambria Math" panose="02040503050406030204" pitchFamily="18" charset="0"/>
                          </a:rPr>
                        </m:ctrlPr>
                      </m:dPr>
                      <m:e>
                        <m:r>
                          <a:rPr lang="en-US" i="1">
                            <a:latin typeface="Cambria Math"/>
                          </a:rPr>
                          <m:t>3</m:t>
                        </m:r>
                        <m:r>
                          <a:rPr lang="en-US" i="1" smtClean="0">
                            <a:latin typeface="Cambria Math"/>
                            <a:ea typeface="Cambria Math"/>
                          </a:rPr>
                          <m:t>∙</m:t>
                        </m:r>
                        <m:r>
                          <a:rPr lang="en-US" i="1">
                            <a:latin typeface="Cambria Math"/>
                          </a:rPr>
                          <m:t>2</m:t>
                        </m:r>
                      </m:e>
                    </m:d>
                    <m:r>
                      <a:rPr lang="en-US" i="1">
                        <a:latin typeface="Cambria Math"/>
                      </a:rPr>
                      <m:t>+</m:t>
                    </m:r>
                    <m:r>
                      <a:rPr lang="en-US" i="1">
                        <a:latin typeface="Cambria Math"/>
                      </a:rPr>
                      <m:t>𝑏</m:t>
                    </m:r>
                  </m:oMath>
                </a14:m>
                <a:r>
                  <a:rPr lang="en-US" dirty="0"/>
                  <a:t> </a:t>
                </a:r>
                <a:r>
                  <a:rPr lang="en-US" dirty="0">
                    <a:solidFill>
                      <a:srgbClr val="FF0000"/>
                    </a:solidFill>
                  </a:rPr>
                  <a:t>(plug in (2,10)</a:t>
                </a:r>
              </a:p>
              <a:p>
                <a14:m>
                  <m:oMath xmlns:m="http://schemas.openxmlformats.org/officeDocument/2006/math">
                    <m:r>
                      <a:rPr lang="en-US" i="1">
                        <a:latin typeface="Cambria Math"/>
                      </a:rPr>
                      <m:t>10=6+</m:t>
                    </m:r>
                    <m:r>
                      <a:rPr lang="en-US" i="1">
                        <a:latin typeface="Cambria Math"/>
                      </a:rPr>
                      <m:t>𝑏</m:t>
                    </m:r>
                  </m:oMath>
                </a14:m>
                <a:r>
                  <a:rPr lang="en-US" dirty="0"/>
                  <a:t>           </a:t>
                </a:r>
                <a:r>
                  <a:rPr lang="en-US" dirty="0">
                    <a:solidFill>
                      <a:srgbClr val="FF0000"/>
                    </a:solidFill>
                  </a:rPr>
                  <a:t>(3●2=6)</a:t>
                </a:r>
                <a:endParaRPr lang="en-US" dirty="0"/>
              </a:p>
              <a:p>
                <a14:m>
                  <m:oMath xmlns:m="http://schemas.openxmlformats.org/officeDocument/2006/math">
                    <m:r>
                      <a:rPr lang="en-US" i="1">
                        <a:latin typeface="Cambria Math"/>
                      </a:rPr>
                      <m:t>4</m:t>
                    </m:r>
                    <m:r>
                      <a:rPr lang="en-US" b="0" i="1" smtClean="0">
                        <a:latin typeface="Cambria Math"/>
                      </a:rPr>
                      <m:t>  =</m:t>
                    </m:r>
                    <m:r>
                      <a:rPr lang="en-US" b="0" i="1" smtClean="0">
                        <a:latin typeface="Cambria Math"/>
                      </a:rPr>
                      <m:t>𝑏</m:t>
                    </m:r>
                  </m:oMath>
                </a14:m>
                <a:r>
                  <a:rPr lang="en-US" dirty="0"/>
                  <a:t>                   </a:t>
                </a:r>
                <a:r>
                  <a:rPr lang="en-US" dirty="0">
                    <a:solidFill>
                      <a:srgbClr val="FF0000"/>
                    </a:solidFill>
                  </a:rPr>
                  <a:t>(subtract 6 from both sides)</a:t>
                </a:r>
                <a:endParaRPr lang="en-US" dirty="0"/>
              </a:p>
            </p:txBody>
          </p:sp>
        </mc:Choice>
        <mc:Fallback xmlns="">
          <p:sp>
            <p:nvSpPr>
              <p:cNvPr id="6" name="TextBox 5"/>
              <p:cNvSpPr txBox="1">
                <a:spLocks noRot="1" noChangeAspect="1" noMove="1" noResize="1" noEditPoints="1" noAdjustHandles="1" noChangeArrowheads="1" noChangeShapeType="1" noTextEdit="1"/>
              </p:cNvSpPr>
              <p:nvPr/>
            </p:nvSpPr>
            <p:spPr>
              <a:xfrm>
                <a:off x="356586" y="3881996"/>
                <a:ext cx="4419600" cy="923330"/>
              </a:xfrm>
              <a:prstGeom prst="rect">
                <a:avLst/>
              </a:prstGeom>
              <a:blipFill rotWithShape="0">
                <a:blip r:embed="rId4"/>
                <a:stretch>
                  <a:fillRect t="-3974" r="-1241" b="-993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4776186" y="3819134"/>
                <a:ext cx="4234873" cy="923330"/>
              </a:xfrm>
              <a:prstGeom prst="rect">
                <a:avLst/>
              </a:prstGeom>
              <a:noFill/>
            </p:spPr>
            <p:txBody>
              <a:bodyPr wrap="square" rtlCol="0">
                <a:spAutoFit/>
              </a:bodyPr>
              <a:lstStyle/>
              <a:p>
                <a14:m>
                  <m:oMath xmlns:m="http://schemas.openxmlformats.org/officeDocument/2006/math">
                    <m:r>
                      <a:rPr lang="en-US" b="0" i="1" smtClean="0">
                        <a:latin typeface="Cambria Math"/>
                      </a:rPr>
                      <m:t>7</m:t>
                    </m:r>
                    <m:r>
                      <a:rPr lang="en-US" b="0" i="1" smtClean="0">
                        <a:latin typeface="Cambria Math" panose="02040503050406030204" pitchFamily="18" charset="0"/>
                      </a:rPr>
                      <m:t>8=</m:t>
                    </m:r>
                    <m:r>
                      <a:rPr lang="en-US" b="0" i="1" smtClean="0">
                        <a:latin typeface="Cambria Math" panose="02040503050406030204" pitchFamily="18" charset="0"/>
                      </a:rPr>
                      <m:t>𝐹</m:t>
                    </m:r>
                    <m:r>
                      <a:rPr lang="en-US" b="0" i="1" smtClean="0">
                        <a:latin typeface="Cambria Math" panose="02040503050406030204" pitchFamily="18" charset="0"/>
                      </a:rPr>
                      <m:t>+10(4)</m:t>
                    </m:r>
                  </m:oMath>
                </a14:m>
                <a:r>
                  <a:rPr lang="en-US" dirty="0"/>
                  <a:t> </a:t>
                </a:r>
                <a:r>
                  <a:rPr lang="en-US" dirty="0">
                    <a:solidFill>
                      <a:srgbClr val="FF0000"/>
                    </a:solidFill>
                  </a:rPr>
                  <a:t>(plug in given values)</a:t>
                </a:r>
              </a:p>
              <a:p>
                <a14:m>
                  <m:oMath xmlns:m="http://schemas.openxmlformats.org/officeDocument/2006/math">
                    <m:r>
                      <a:rPr lang="en-US" i="1">
                        <a:latin typeface="Cambria Math"/>
                      </a:rPr>
                      <m:t>7</m:t>
                    </m:r>
                    <m:r>
                      <a:rPr lang="en-US" b="0" i="1" smtClean="0">
                        <a:latin typeface="Cambria Math"/>
                      </a:rPr>
                      <m:t>8</m:t>
                    </m:r>
                    <m:r>
                      <a:rPr lang="en-US" b="0" i="1" smtClean="0">
                        <a:latin typeface="Cambria Math" panose="02040503050406030204" pitchFamily="18" charset="0"/>
                      </a:rPr>
                      <m:t>=</m:t>
                    </m:r>
                    <m:r>
                      <a:rPr lang="en-US" b="0" i="1" smtClean="0">
                        <a:latin typeface="Cambria Math" panose="02040503050406030204" pitchFamily="18" charset="0"/>
                      </a:rPr>
                      <m:t>𝐹</m:t>
                    </m:r>
                    <m:r>
                      <a:rPr lang="en-US" b="0" i="1" smtClean="0">
                        <a:latin typeface="Cambria Math" panose="02040503050406030204" pitchFamily="18" charset="0"/>
                      </a:rPr>
                      <m:t>+40</m:t>
                    </m:r>
                  </m:oMath>
                </a14:m>
                <a:r>
                  <a:rPr lang="en-US" dirty="0"/>
                  <a:t>        </a:t>
                </a:r>
                <a:r>
                  <a:rPr lang="en-US" dirty="0">
                    <a:solidFill>
                      <a:srgbClr val="FF0000"/>
                    </a:solidFill>
                  </a:rPr>
                  <a:t>(4●10)</a:t>
                </a:r>
              </a:p>
              <a:p>
                <a:r>
                  <a:rPr lang="en-US" dirty="0"/>
                  <a:t>38 = </a:t>
                </a:r>
                <a14:m>
                  <m:oMath xmlns:m="http://schemas.openxmlformats.org/officeDocument/2006/math">
                    <m:r>
                      <a:rPr lang="en-US" i="1">
                        <a:latin typeface="Cambria Math" panose="02040503050406030204" pitchFamily="18" charset="0"/>
                      </a:rPr>
                      <m:t>𝐹</m:t>
                    </m:r>
                  </m:oMath>
                </a14:m>
                <a:r>
                  <a:rPr lang="en-US" dirty="0"/>
                  <a:t>                    </a:t>
                </a:r>
                <a:r>
                  <a:rPr lang="en-US" sz="1600" dirty="0">
                    <a:solidFill>
                      <a:srgbClr val="FF0000"/>
                    </a:solidFill>
                  </a:rPr>
                  <a:t>(subtract 40 from both sides)</a:t>
                </a:r>
              </a:p>
            </p:txBody>
          </p:sp>
        </mc:Choice>
        <mc:Fallback xmlns="">
          <p:sp>
            <p:nvSpPr>
              <p:cNvPr id="7" name="TextBox 6"/>
              <p:cNvSpPr txBox="1">
                <a:spLocks noRot="1" noChangeAspect="1" noMove="1" noResize="1" noEditPoints="1" noAdjustHandles="1" noChangeArrowheads="1" noChangeShapeType="1" noTextEdit="1"/>
              </p:cNvSpPr>
              <p:nvPr/>
            </p:nvSpPr>
            <p:spPr>
              <a:xfrm>
                <a:off x="4776186" y="3819134"/>
                <a:ext cx="4234873" cy="923330"/>
              </a:xfrm>
              <a:prstGeom prst="rect">
                <a:avLst/>
              </a:prstGeom>
              <a:blipFill rotWithShape="0">
                <a:blip r:embed="rId5"/>
                <a:stretch>
                  <a:fillRect l="-1151" t="-3289" r="-432" b="-9211"/>
                </a:stretch>
              </a:blipFill>
            </p:spPr>
            <p:txBody>
              <a:bodyPr/>
              <a:lstStyle/>
              <a:p>
                <a:r>
                  <a:rPr lang="en-US">
                    <a:noFill/>
                  </a:rPr>
                  <a:t> </a:t>
                </a:r>
              </a:p>
            </p:txBody>
          </p:sp>
        </mc:Fallback>
      </mc:AlternateContent>
      <p:sp>
        <p:nvSpPr>
          <p:cNvPr id="8" name="TextBox 7"/>
          <p:cNvSpPr txBox="1"/>
          <p:nvPr/>
        </p:nvSpPr>
        <p:spPr>
          <a:xfrm>
            <a:off x="419100" y="5138425"/>
            <a:ext cx="8153400" cy="1015663"/>
          </a:xfrm>
          <a:prstGeom prst="rect">
            <a:avLst/>
          </a:prstGeom>
          <a:noFill/>
        </p:spPr>
        <p:txBody>
          <a:bodyPr wrap="square" rtlCol="0">
            <a:spAutoFit/>
          </a:bodyPr>
          <a:lstStyle/>
          <a:p>
            <a:pPr marL="342900" indent="-342900">
              <a:buFont typeface="Arial" panose="020B0604020202020204" pitchFamily="34" charset="0"/>
              <a:buChar char="•"/>
            </a:pPr>
            <a:r>
              <a:rPr lang="en-US" sz="2000" dirty="0"/>
              <a:t>With practice, you should be able to translate your algebra skills to equations that have more letters and variables than your standard linear equation.</a:t>
            </a:r>
          </a:p>
        </p:txBody>
      </p:sp>
      <p:cxnSp>
        <p:nvCxnSpPr>
          <p:cNvPr id="9" name="Straight Connector 8"/>
          <p:cNvCxnSpPr/>
          <p:nvPr/>
        </p:nvCxnSpPr>
        <p:spPr>
          <a:xfrm>
            <a:off x="4735775" y="2829424"/>
            <a:ext cx="32326" cy="2139792"/>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457200" y="1495649"/>
            <a:ext cx="7924800" cy="1631216"/>
          </a:xfrm>
          <a:prstGeom prst="rect">
            <a:avLst/>
          </a:prstGeom>
          <a:noFill/>
        </p:spPr>
        <p:txBody>
          <a:bodyPr wrap="square" rtlCol="0">
            <a:spAutoFit/>
          </a:bodyPr>
          <a:lstStyle/>
          <a:p>
            <a:pPr marL="285750" indent="-285750">
              <a:buFont typeface="Arial" panose="020B0604020202020204" pitchFamily="34" charset="0"/>
              <a:buChar char="•"/>
            </a:pPr>
            <a:r>
              <a:rPr lang="en-US" sz="2000" dirty="0"/>
              <a:t>The equation on the left shows the </a:t>
            </a:r>
            <a:r>
              <a:rPr lang="en-US" sz="2000" i="1" dirty="0"/>
              <a:t>equation of a line </a:t>
            </a:r>
            <a:r>
              <a:rPr lang="en-US" sz="2000" dirty="0"/>
              <a:t>where b is the y-intercept, and x and y represent the values in the ordered pair.  The equation on the right is a </a:t>
            </a:r>
            <a:r>
              <a:rPr lang="en-US" sz="2000" i="1" dirty="0"/>
              <a:t>total-cost formula</a:t>
            </a:r>
            <a:r>
              <a:rPr lang="en-US" sz="2000" dirty="0"/>
              <a:t> for factory machine service where T is the total cost, F is a fixed fee, Q is the amount of a service given, and V is the amount of times this service is provided.</a:t>
            </a:r>
          </a:p>
        </p:txBody>
      </p:sp>
    </p:spTree>
    <p:extLst>
      <p:ext uri="{BB962C8B-B14F-4D97-AF65-F5344CB8AC3E}">
        <p14:creationId xmlns:p14="http://schemas.microsoft.com/office/powerpoint/2010/main" val="25190730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Manipulating Literal Equations</a:t>
            </a:r>
          </a:p>
        </p:txBody>
      </p:sp>
      <p:sp>
        <p:nvSpPr>
          <p:cNvPr id="3" name="Content Placeholder 2"/>
          <p:cNvSpPr>
            <a:spLocks noGrp="1"/>
          </p:cNvSpPr>
          <p:nvPr>
            <p:ph idx="1"/>
          </p:nvPr>
        </p:nvSpPr>
        <p:spPr/>
        <p:txBody>
          <a:bodyPr>
            <a:normAutofit/>
          </a:bodyPr>
          <a:lstStyle/>
          <a:p>
            <a:r>
              <a:rPr lang="en-US" sz="3200" dirty="0"/>
              <a:t>Sometimes, we need to manipulate literal equations to express the relationship between quantities in a different way.  </a:t>
            </a:r>
          </a:p>
        </p:txBody>
      </p:sp>
    </p:spTree>
    <p:extLst>
      <p:ext uri="{BB962C8B-B14F-4D97-AF65-F5344CB8AC3E}">
        <p14:creationId xmlns:p14="http://schemas.microsoft.com/office/powerpoint/2010/main" val="17375185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685800"/>
                <a:ext cx="8229600" cy="5791200"/>
              </a:xfrm>
            </p:spPr>
            <p:txBody>
              <a:bodyPr>
                <a:normAutofit fontScale="92500" lnSpcReduction="20000"/>
              </a:bodyPr>
              <a:lstStyle/>
              <a:p>
                <a:pPr marL="0" indent="0">
                  <a:buNone/>
                </a:pPr>
                <a:endParaRPr lang="en-US" sz="2800" b="1" u="sng" dirty="0"/>
              </a:p>
              <a:p>
                <a:pPr marL="0" indent="0">
                  <a:buNone/>
                </a:pPr>
                <a:r>
                  <a:rPr lang="en-US" sz="2800" b="1" u="sng" dirty="0"/>
                  <a:t>Question 1</a:t>
                </a:r>
                <a:r>
                  <a:rPr lang="en-US" sz="2800" dirty="0"/>
                  <a:t>: Solve </a:t>
                </a:r>
                <a14:m>
                  <m:oMath xmlns:m="http://schemas.openxmlformats.org/officeDocument/2006/math">
                    <m:r>
                      <a:rPr lang="en-US" sz="2800" i="1">
                        <a:latin typeface="Cambria Math" panose="02040503050406030204" pitchFamily="18" charset="0"/>
                      </a:rPr>
                      <m:t>𝐹</m:t>
                    </m:r>
                    <m:r>
                      <a:rPr lang="en-US" sz="2800" i="1">
                        <a:latin typeface="Cambria Math" panose="02040503050406030204" pitchFamily="18" charset="0"/>
                      </a:rPr>
                      <m:t>=</m:t>
                    </m:r>
                    <m:f>
                      <m:fPr>
                        <m:ctrlPr>
                          <a:rPr lang="en-US" sz="2800" i="1">
                            <a:latin typeface="Cambria Math" panose="02040503050406030204" pitchFamily="18" charset="0"/>
                          </a:rPr>
                        </m:ctrlPr>
                      </m:fPr>
                      <m:num>
                        <m:r>
                          <a:rPr lang="en-US" sz="2800" i="1">
                            <a:latin typeface="Cambria Math" panose="02040503050406030204" pitchFamily="18" charset="0"/>
                          </a:rPr>
                          <m:t>9</m:t>
                        </m:r>
                      </m:num>
                      <m:den>
                        <m:r>
                          <a:rPr lang="en-US" sz="2800" i="1">
                            <a:latin typeface="Cambria Math" panose="02040503050406030204" pitchFamily="18" charset="0"/>
                          </a:rPr>
                          <m:t>5</m:t>
                        </m:r>
                      </m:den>
                    </m:f>
                    <m:r>
                      <a:rPr lang="en-US" sz="2800" i="1">
                        <a:latin typeface="Cambria Math" panose="02040503050406030204" pitchFamily="18" charset="0"/>
                      </a:rPr>
                      <m:t>𝐶</m:t>
                    </m:r>
                    <m:r>
                      <a:rPr lang="en-US" sz="2800" i="1">
                        <a:latin typeface="Cambria Math" panose="02040503050406030204" pitchFamily="18" charset="0"/>
                      </a:rPr>
                      <m:t>+32</m:t>
                    </m:r>
                  </m:oMath>
                </a14:m>
                <a:r>
                  <a:rPr lang="en-US" sz="2800" dirty="0"/>
                  <a:t> for </a:t>
                </a:r>
                <a14:m>
                  <m:oMath xmlns:m="http://schemas.openxmlformats.org/officeDocument/2006/math">
                    <m:r>
                      <a:rPr lang="en-US" sz="2800" i="1">
                        <a:latin typeface="Cambria Math" panose="02040503050406030204" pitchFamily="18" charset="0"/>
                      </a:rPr>
                      <m:t>𝐶</m:t>
                    </m:r>
                  </m:oMath>
                </a14:m>
                <a:r>
                  <a:rPr lang="en-US" sz="2800" dirty="0"/>
                  <a:t>.</a:t>
                </a:r>
                <a:endParaRPr lang="en-US" sz="2800" b="1" u="sng" dirty="0"/>
              </a:p>
              <a:p>
                <a:pPr marL="0" indent="0">
                  <a:buNone/>
                </a:pPr>
                <a:r>
                  <a:rPr lang="en-US" sz="2800" b="1" u="sng" dirty="0"/>
                  <a:t>Solution</a:t>
                </a:r>
                <a:r>
                  <a:rPr lang="en-US" sz="2800" dirty="0"/>
                  <a:t>: This equation is used to convert between Fahrenheit and Celsius.  Here we have the equation set up to convert from Celsius into Fahrenheit.  Solving for </a:t>
                </a:r>
                <a14:m>
                  <m:oMath xmlns:m="http://schemas.openxmlformats.org/officeDocument/2006/math">
                    <m:r>
                      <a:rPr lang="en-US" sz="2800" b="0" i="1" smtClean="0">
                        <a:latin typeface="Cambria Math" panose="02040503050406030204" pitchFamily="18" charset="0"/>
                      </a:rPr>
                      <m:t>𝐶</m:t>
                    </m:r>
                  </m:oMath>
                </a14:m>
                <a:r>
                  <a:rPr lang="en-US" sz="2800" dirty="0"/>
                  <a:t> will flip that to converting Fahrenheit into Celsius.</a:t>
                </a:r>
              </a:p>
              <a:p>
                <a:pPr marL="0" indent="0" algn="ctr">
                  <a:buNone/>
                </a:pPr>
                <a14:m>
                  <m:oMathPara xmlns:m="http://schemas.openxmlformats.org/officeDocument/2006/math">
                    <m:oMathParaPr>
                      <m:jc m:val="left"/>
                    </m:oMathParaPr>
                    <m:oMath xmlns:m="http://schemas.openxmlformats.org/officeDocument/2006/math">
                      <m:r>
                        <a:rPr lang="en-US" sz="2800" i="1">
                          <a:latin typeface="Cambria Math" panose="02040503050406030204" pitchFamily="18" charset="0"/>
                        </a:rPr>
                        <m:t> </m:t>
                      </m:r>
                      <m:r>
                        <a:rPr lang="en-US" sz="2800" b="0" i="1" smtClean="0">
                          <a:latin typeface="Cambria Math" panose="02040503050406030204" pitchFamily="18" charset="0"/>
                        </a:rPr>
                        <m:t>                              </m:t>
                      </m:r>
                      <m:r>
                        <a:rPr lang="en-US" sz="2800" b="0" i="1" smtClean="0">
                          <a:latin typeface="Cambria Math"/>
                        </a:rPr>
                        <m:t>          </m:t>
                      </m:r>
                      <m:r>
                        <a:rPr lang="en-US" sz="2800" i="1">
                          <a:latin typeface="Cambria Math" panose="02040503050406030204" pitchFamily="18" charset="0"/>
                        </a:rPr>
                        <m:t>𝐹</m:t>
                      </m:r>
                      <m:r>
                        <a:rPr lang="en-US" sz="2800" i="1">
                          <a:latin typeface="Cambria Math" panose="02040503050406030204" pitchFamily="18" charset="0"/>
                        </a:rPr>
                        <m:t>=</m:t>
                      </m:r>
                      <m:f>
                        <m:fPr>
                          <m:ctrlPr>
                            <a:rPr lang="en-US" sz="2800" i="1" smtClean="0">
                              <a:latin typeface="Cambria Math" panose="02040503050406030204" pitchFamily="18" charset="0"/>
                            </a:rPr>
                          </m:ctrlPr>
                        </m:fPr>
                        <m:num>
                          <m:r>
                            <a:rPr lang="en-US" sz="2800" i="1">
                              <a:latin typeface="Cambria Math" panose="02040503050406030204" pitchFamily="18" charset="0"/>
                            </a:rPr>
                            <m:t>9</m:t>
                          </m:r>
                        </m:num>
                        <m:den>
                          <m:r>
                            <a:rPr lang="en-US" sz="2800" i="1">
                              <a:latin typeface="Cambria Math" panose="02040503050406030204" pitchFamily="18" charset="0"/>
                            </a:rPr>
                            <m:t>5</m:t>
                          </m:r>
                        </m:den>
                      </m:f>
                      <m:r>
                        <a:rPr lang="en-US" sz="2800" i="1" smtClean="0">
                          <a:latin typeface="Cambria Math" panose="02040503050406030204" pitchFamily="18" charset="0"/>
                        </a:rPr>
                        <m:t>𝐶</m:t>
                      </m:r>
                      <m:r>
                        <a:rPr lang="en-US" sz="2800" i="1" smtClean="0">
                          <a:latin typeface="Cambria Math" panose="02040503050406030204" pitchFamily="18" charset="0"/>
                        </a:rPr>
                        <m:t>+32</m:t>
                      </m:r>
                    </m:oMath>
                  </m:oMathPara>
                </a14:m>
                <a:endParaRPr lang="en-US" sz="2800" dirty="0"/>
              </a:p>
              <a:p>
                <a:pPr marL="0" indent="0">
                  <a:buNone/>
                </a:pPr>
                <a:r>
                  <a:rPr lang="en-US" sz="2800" dirty="0"/>
                  <a:t>                    </a:t>
                </a:r>
                <a14:m>
                  <m:oMath xmlns:m="http://schemas.openxmlformats.org/officeDocument/2006/math">
                    <m:r>
                      <a:rPr lang="en-US" sz="2800" b="0" i="0" smtClean="0">
                        <a:latin typeface="Cambria Math"/>
                      </a:rPr>
                      <m:t>          </m:t>
                    </m:r>
                    <m:r>
                      <a:rPr lang="en-US" sz="2800" i="1">
                        <a:latin typeface="Cambria Math" panose="02040503050406030204" pitchFamily="18" charset="0"/>
                      </a:rPr>
                      <m:t>𝐹</m:t>
                    </m:r>
                    <m:r>
                      <a:rPr lang="en-US" sz="2800" b="0" i="1" smtClean="0">
                        <a:latin typeface="Cambria Math" panose="02040503050406030204" pitchFamily="18" charset="0"/>
                      </a:rPr>
                      <m:t>−32</m:t>
                    </m:r>
                    <m:r>
                      <a:rPr lang="en-US" sz="2800" i="1">
                        <a:latin typeface="Cambria Math" panose="02040503050406030204" pitchFamily="18" charset="0"/>
                      </a:rPr>
                      <m:t>=</m:t>
                    </m:r>
                    <m:f>
                      <m:fPr>
                        <m:ctrlPr>
                          <a:rPr lang="en-US" sz="2800" i="1">
                            <a:latin typeface="Cambria Math" panose="02040503050406030204" pitchFamily="18" charset="0"/>
                          </a:rPr>
                        </m:ctrlPr>
                      </m:fPr>
                      <m:num>
                        <m:r>
                          <a:rPr lang="en-US" sz="2800" i="1">
                            <a:latin typeface="Cambria Math" panose="02040503050406030204" pitchFamily="18" charset="0"/>
                          </a:rPr>
                          <m:t>9</m:t>
                        </m:r>
                      </m:num>
                      <m:den>
                        <m:r>
                          <a:rPr lang="en-US" sz="2800" i="1">
                            <a:latin typeface="Cambria Math" panose="02040503050406030204" pitchFamily="18" charset="0"/>
                          </a:rPr>
                          <m:t>5</m:t>
                        </m:r>
                      </m:den>
                    </m:f>
                    <m:r>
                      <a:rPr lang="en-US" sz="2800" i="1">
                        <a:latin typeface="Cambria Math" panose="02040503050406030204" pitchFamily="18" charset="0"/>
                      </a:rPr>
                      <m:t>𝐶</m:t>
                    </m:r>
                    <m:r>
                      <a:rPr lang="en-US" sz="2800" i="1">
                        <a:latin typeface="Cambria Math" panose="02040503050406030204" pitchFamily="18" charset="0"/>
                      </a:rPr>
                      <m:t>+32−32</m:t>
                    </m:r>
                  </m:oMath>
                </a14:m>
                <a:endParaRPr lang="en-US" sz="2800" b="0" i="1" dirty="0">
                  <a:latin typeface="Cambria Math" panose="02040503050406030204" pitchFamily="18" charset="0"/>
                </a:endParaRPr>
              </a:p>
              <a:p>
                <a:pPr marL="0" indent="0">
                  <a:buNone/>
                </a:pPr>
                <a:r>
                  <a:rPr lang="en-US" sz="2800" b="0" dirty="0"/>
                  <a:t>                    </a:t>
                </a:r>
                <a14:m>
                  <m:oMath xmlns:m="http://schemas.openxmlformats.org/officeDocument/2006/math">
                    <m:r>
                      <a:rPr lang="en-US" sz="2800" b="0" i="0" smtClean="0">
                        <a:latin typeface="Cambria Math"/>
                      </a:rPr>
                      <m:t>          </m:t>
                    </m:r>
                    <m:r>
                      <a:rPr lang="en-US" sz="2800" b="0" i="1" smtClean="0">
                        <a:latin typeface="Cambria Math" panose="02040503050406030204" pitchFamily="18" charset="0"/>
                      </a:rPr>
                      <m:t>𝐹</m:t>
                    </m:r>
                    <m:r>
                      <a:rPr lang="en-US" sz="2800" b="0" i="1" smtClean="0">
                        <a:latin typeface="Cambria Math" panose="02040503050406030204" pitchFamily="18" charset="0"/>
                      </a:rPr>
                      <m:t>−32=</m:t>
                    </m:r>
                    <m:f>
                      <m:fPr>
                        <m:ctrlPr>
                          <a:rPr lang="en-US" sz="2800" i="1">
                            <a:latin typeface="Cambria Math" panose="02040503050406030204" pitchFamily="18" charset="0"/>
                          </a:rPr>
                        </m:ctrlPr>
                      </m:fPr>
                      <m:num>
                        <m:r>
                          <a:rPr lang="en-US" sz="2800" i="1">
                            <a:latin typeface="Cambria Math" panose="02040503050406030204" pitchFamily="18" charset="0"/>
                          </a:rPr>
                          <m:t>9</m:t>
                        </m:r>
                      </m:num>
                      <m:den>
                        <m:r>
                          <a:rPr lang="en-US" sz="2800" i="1">
                            <a:latin typeface="Cambria Math" panose="02040503050406030204" pitchFamily="18" charset="0"/>
                          </a:rPr>
                          <m:t>5</m:t>
                        </m:r>
                      </m:den>
                    </m:f>
                    <m:r>
                      <a:rPr lang="en-US" sz="2800" i="1">
                        <a:latin typeface="Cambria Math" panose="02040503050406030204" pitchFamily="18" charset="0"/>
                      </a:rPr>
                      <m:t>𝐶</m:t>
                    </m:r>
                  </m:oMath>
                </a14:m>
                <a:endParaRPr lang="en-US" sz="2800" i="1" dirty="0">
                  <a:latin typeface="Cambria Math" panose="02040503050406030204" pitchFamily="18" charset="0"/>
                </a:endParaRPr>
              </a:p>
              <a:p>
                <a:pPr marL="0" indent="0">
                  <a:buNone/>
                </a:pPr>
                <a:r>
                  <a:rPr lang="en-US" sz="2800" dirty="0"/>
                  <a:t>                     </a:t>
                </a:r>
                <a14:m>
                  <m:oMath xmlns:m="http://schemas.openxmlformats.org/officeDocument/2006/math">
                    <m:f>
                      <m:fPr>
                        <m:ctrlPr>
                          <a:rPr lang="en-US" sz="2800" i="1" smtClean="0">
                            <a:latin typeface="Cambria Math" panose="02040503050406030204" pitchFamily="18" charset="0"/>
                          </a:rPr>
                        </m:ctrlPr>
                      </m:fPr>
                      <m:num>
                        <m:r>
                          <a:rPr lang="en-US" sz="2800" b="0" i="1" smtClean="0">
                            <a:latin typeface="Cambria Math" panose="02040503050406030204" pitchFamily="18" charset="0"/>
                          </a:rPr>
                          <m:t>5</m:t>
                        </m:r>
                      </m:num>
                      <m:den>
                        <m:r>
                          <a:rPr lang="en-US" sz="2800" b="0" i="1" smtClean="0">
                            <a:latin typeface="Cambria Math" panose="02040503050406030204" pitchFamily="18" charset="0"/>
                          </a:rPr>
                          <m:t>9</m:t>
                        </m:r>
                      </m:den>
                    </m:f>
                    <m:r>
                      <a:rPr lang="en-US" sz="2800" b="0" i="1" smtClean="0">
                        <a:latin typeface="Cambria Math"/>
                        <a:ea typeface="Cambria Math"/>
                      </a:rPr>
                      <m:t>∙</m:t>
                    </m:r>
                    <m:d>
                      <m:dPr>
                        <m:ctrlPr>
                          <a:rPr lang="en-US" sz="2800" b="0" i="1" smtClean="0">
                            <a:latin typeface="Cambria Math" panose="02040503050406030204" pitchFamily="18" charset="0"/>
                          </a:rPr>
                        </m:ctrlPr>
                      </m:dPr>
                      <m:e>
                        <m:r>
                          <a:rPr lang="en-US" sz="2800" b="0" i="1" smtClean="0">
                            <a:latin typeface="Cambria Math" panose="02040503050406030204" pitchFamily="18" charset="0"/>
                          </a:rPr>
                          <m:t>𝐹</m:t>
                        </m:r>
                        <m:r>
                          <a:rPr lang="en-US" sz="2800" b="0" i="1" smtClean="0">
                            <a:latin typeface="Cambria Math" panose="02040503050406030204" pitchFamily="18" charset="0"/>
                          </a:rPr>
                          <m:t>−32</m:t>
                        </m:r>
                      </m:e>
                    </m:d>
                    <m:r>
                      <a:rPr lang="en-US" sz="2800" b="0" i="1" smtClean="0">
                        <a:latin typeface="Cambria Math" panose="02040503050406030204" pitchFamily="18" charset="0"/>
                      </a:rPr>
                      <m:t>=</m:t>
                    </m:r>
                    <m:f>
                      <m:fPr>
                        <m:ctrlPr>
                          <a:rPr lang="en-US" sz="2800" i="1">
                            <a:latin typeface="Cambria Math" panose="02040503050406030204" pitchFamily="18" charset="0"/>
                          </a:rPr>
                        </m:ctrlPr>
                      </m:fPr>
                      <m:num>
                        <m:r>
                          <a:rPr lang="en-US" sz="2800" i="1">
                            <a:latin typeface="Cambria Math" panose="02040503050406030204" pitchFamily="18" charset="0"/>
                          </a:rPr>
                          <m:t>5</m:t>
                        </m:r>
                      </m:num>
                      <m:den>
                        <m:r>
                          <a:rPr lang="en-US" sz="2800" i="1">
                            <a:latin typeface="Cambria Math" panose="02040503050406030204" pitchFamily="18" charset="0"/>
                          </a:rPr>
                          <m:t>9</m:t>
                        </m:r>
                      </m:den>
                    </m:f>
                    <m:r>
                      <a:rPr lang="en-US" sz="2800" i="1" smtClean="0">
                        <a:latin typeface="Cambria Math"/>
                        <a:ea typeface="Cambria Math"/>
                      </a:rPr>
                      <m:t>∙</m:t>
                    </m:r>
                    <m:f>
                      <m:fPr>
                        <m:ctrlPr>
                          <a:rPr lang="en-US" sz="2800" i="1">
                            <a:latin typeface="Cambria Math" panose="02040503050406030204" pitchFamily="18" charset="0"/>
                          </a:rPr>
                        </m:ctrlPr>
                      </m:fPr>
                      <m:num>
                        <m:r>
                          <a:rPr lang="en-US" sz="2800" i="1">
                            <a:latin typeface="Cambria Math" panose="02040503050406030204" pitchFamily="18" charset="0"/>
                          </a:rPr>
                          <m:t>9</m:t>
                        </m:r>
                      </m:num>
                      <m:den>
                        <m:r>
                          <a:rPr lang="en-US" sz="2800" i="1">
                            <a:latin typeface="Cambria Math" panose="02040503050406030204" pitchFamily="18" charset="0"/>
                          </a:rPr>
                          <m:t>5</m:t>
                        </m:r>
                      </m:den>
                    </m:f>
                    <m:r>
                      <a:rPr lang="en-US" sz="2800" i="1">
                        <a:latin typeface="Cambria Math" panose="02040503050406030204" pitchFamily="18" charset="0"/>
                      </a:rPr>
                      <m:t>𝐶</m:t>
                    </m:r>
                  </m:oMath>
                </a14:m>
                <a:endParaRPr lang="en-US" sz="2800" i="1" dirty="0">
                  <a:latin typeface="Cambria Math" panose="02040503050406030204" pitchFamily="18" charset="0"/>
                </a:endParaRPr>
              </a:p>
              <a:p>
                <a:pPr marL="0" indent="0">
                  <a:buNone/>
                </a:pPr>
                <a:r>
                  <a:rPr lang="en-US" sz="2800" b="0" dirty="0">
                    <a:solidFill>
                      <a:srgbClr val="FF0000"/>
                    </a:solidFill>
                    <a:ea typeface="Cambria Math" panose="02040503050406030204" pitchFamily="18" charset="0"/>
                  </a:rPr>
                  <a:t>                     </a:t>
                </a:r>
                <a14:m>
                  <m:oMath xmlns:m="http://schemas.openxmlformats.org/officeDocument/2006/math">
                    <m:f>
                      <m:fPr>
                        <m:ctrlPr>
                          <a:rPr lang="en-US" sz="2800" i="1">
                            <a:solidFill>
                              <a:srgbClr val="FF0000"/>
                            </a:solidFill>
                            <a:latin typeface="Cambria Math" panose="02040503050406030204" pitchFamily="18" charset="0"/>
                          </a:rPr>
                        </m:ctrlPr>
                      </m:fPr>
                      <m:num>
                        <m:r>
                          <a:rPr lang="en-US" sz="2800" i="1">
                            <a:solidFill>
                              <a:srgbClr val="FF0000"/>
                            </a:solidFill>
                            <a:latin typeface="Cambria Math" panose="02040503050406030204" pitchFamily="18" charset="0"/>
                          </a:rPr>
                          <m:t>5</m:t>
                        </m:r>
                      </m:num>
                      <m:den>
                        <m:r>
                          <a:rPr lang="en-US" sz="2800" i="1">
                            <a:solidFill>
                              <a:srgbClr val="FF0000"/>
                            </a:solidFill>
                            <a:latin typeface="Cambria Math" panose="02040503050406030204" pitchFamily="18" charset="0"/>
                          </a:rPr>
                          <m:t>9</m:t>
                        </m:r>
                      </m:den>
                    </m:f>
                    <m:r>
                      <a:rPr lang="en-US" sz="2800" i="1" smtClean="0">
                        <a:solidFill>
                          <a:srgbClr val="FF0000"/>
                        </a:solidFill>
                        <a:latin typeface="Cambria Math"/>
                        <a:ea typeface="Cambria Math"/>
                      </a:rPr>
                      <m:t>∙</m:t>
                    </m:r>
                    <m:d>
                      <m:dPr>
                        <m:ctrlPr>
                          <a:rPr lang="en-US" sz="2800" i="1">
                            <a:solidFill>
                              <a:srgbClr val="FF0000"/>
                            </a:solidFill>
                            <a:latin typeface="Cambria Math" panose="02040503050406030204" pitchFamily="18" charset="0"/>
                          </a:rPr>
                        </m:ctrlPr>
                      </m:dPr>
                      <m:e>
                        <m:r>
                          <a:rPr lang="en-US" sz="2800" i="1">
                            <a:solidFill>
                              <a:srgbClr val="FF0000"/>
                            </a:solidFill>
                            <a:latin typeface="Cambria Math" panose="02040503050406030204" pitchFamily="18" charset="0"/>
                          </a:rPr>
                          <m:t>𝐹</m:t>
                        </m:r>
                        <m:r>
                          <a:rPr lang="en-US" sz="2800" i="1">
                            <a:solidFill>
                              <a:srgbClr val="FF0000"/>
                            </a:solidFill>
                            <a:latin typeface="Cambria Math" panose="02040503050406030204" pitchFamily="18" charset="0"/>
                          </a:rPr>
                          <m:t>−32</m:t>
                        </m:r>
                      </m:e>
                    </m:d>
                    <m:r>
                      <a:rPr lang="en-US" sz="2800" b="0" i="1" smtClean="0">
                        <a:solidFill>
                          <a:srgbClr val="FF0000"/>
                        </a:solidFill>
                        <a:latin typeface="Cambria Math"/>
                      </a:rPr>
                      <m:t>=</m:t>
                    </m:r>
                    <m:r>
                      <a:rPr lang="en-US" sz="2800" b="0" i="1" smtClean="0">
                        <a:solidFill>
                          <a:srgbClr val="FF0000"/>
                        </a:solidFill>
                        <a:latin typeface="Cambria Math"/>
                      </a:rPr>
                      <m:t>𝐶</m:t>
                    </m:r>
                  </m:oMath>
                </a14:m>
                <a:endParaRPr lang="en-US" sz="2800" dirty="0"/>
              </a:p>
              <a:p>
                <a:pPr marL="0" indent="0" algn="ctr">
                  <a:buNone/>
                </a:pPr>
                <a:endParaRPr lang="en-US" sz="2800" dirty="0"/>
              </a:p>
              <a:p>
                <a:pPr marL="0" indent="0" algn="ctr">
                  <a:buNone/>
                </a:pPr>
                <a:endParaRPr lang="en-US" sz="2800" dirty="0"/>
              </a:p>
              <a:p>
                <a:pPr marL="0" indent="0" algn="ctr">
                  <a:buNone/>
                </a:pPr>
                <a:endParaRPr lang="en-US" sz="28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685800"/>
                <a:ext cx="8229600" cy="5791200"/>
              </a:xfrm>
              <a:blipFill rotWithShape="0">
                <a:blip r:embed="rId2"/>
                <a:stretch>
                  <a:fillRect l="-1333" t="-2842"/>
                </a:stretch>
              </a:blipFill>
            </p:spPr>
            <p:txBody>
              <a:bodyPr/>
              <a:lstStyle/>
              <a:p>
                <a:r>
                  <a:rPr lang="en-US">
                    <a:noFill/>
                  </a:rPr>
                  <a:t> </a:t>
                </a:r>
              </a:p>
            </p:txBody>
          </p:sp>
        </mc:Fallback>
      </mc:AlternateContent>
    </p:spTree>
    <p:extLst>
      <p:ext uri="{BB962C8B-B14F-4D97-AF65-F5344CB8AC3E}">
        <p14:creationId xmlns:p14="http://schemas.microsoft.com/office/powerpoint/2010/main" val="28840534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609600"/>
                <a:ext cx="8229600" cy="5516563"/>
              </a:xfrm>
            </p:spPr>
            <p:txBody>
              <a:bodyPr>
                <a:normAutofit/>
              </a:bodyPr>
              <a:lstStyle/>
              <a:p>
                <a:pPr marL="0" indent="0">
                  <a:buNone/>
                </a:pPr>
                <a:r>
                  <a:rPr lang="en-US" sz="3200" b="1" u="sng" dirty="0"/>
                  <a:t>Question 2</a:t>
                </a:r>
                <a:r>
                  <a:rPr lang="en-US" sz="3200" dirty="0"/>
                  <a:t>: Solve </a:t>
                </a:r>
                <a14:m>
                  <m:oMath xmlns:m="http://schemas.openxmlformats.org/officeDocument/2006/math">
                    <m:r>
                      <a:rPr lang="en-US" sz="3200" i="1">
                        <a:latin typeface="Cambria Math" panose="02040503050406030204" pitchFamily="18" charset="0"/>
                      </a:rPr>
                      <m:t>3</m:t>
                    </m:r>
                    <m:r>
                      <a:rPr lang="en-US" sz="3200" i="1">
                        <a:latin typeface="Cambria Math" panose="02040503050406030204" pitchFamily="18" charset="0"/>
                      </a:rPr>
                      <m:t>h</m:t>
                    </m:r>
                    <m:r>
                      <a:rPr lang="en-US" sz="3200" i="1">
                        <a:latin typeface="Cambria Math" panose="02040503050406030204" pitchFamily="18" charset="0"/>
                      </a:rPr>
                      <m:t>+</m:t>
                    </m:r>
                    <m:r>
                      <a:rPr lang="en-US" sz="3200" i="1">
                        <a:latin typeface="Cambria Math" panose="02040503050406030204" pitchFamily="18" charset="0"/>
                      </a:rPr>
                      <m:t>𝑔</m:t>
                    </m:r>
                    <m:r>
                      <a:rPr lang="en-US" sz="3200" i="1">
                        <a:latin typeface="Cambria Math" panose="02040503050406030204" pitchFamily="18" charset="0"/>
                      </a:rPr>
                      <m:t>=5</m:t>
                    </m:r>
                    <m:r>
                      <a:rPr lang="en-US" sz="3200" i="1">
                        <a:latin typeface="Cambria Math" panose="02040503050406030204" pitchFamily="18" charset="0"/>
                      </a:rPr>
                      <m:t>h</m:t>
                    </m:r>
                    <m:r>
                      <a:rPr lang="en-US" sz="3200" i="1">
                        <a:latin typeface="Cambria Math" panose="02040503050406030204" pitchFamily="18" charset="0"/>
                      </a:rPr>
                      <m:t>−</m:t>
                    </m:r>
                    <m:r>
                      <a:rPr lang="en-US" sz="3200" i="1">
                        <a:latin typeface="Cambria Math" panose="02040503050406030204" pitchFamily="18" charset="0"/>
                      </a:rPr>
                      <m:t>𝑓</m:t>
                    </m:r>
                  </m:oMath>
                </a14:m>
                <a:r>
                  <a:rPr lang="en-US" sz="3200" dirty="0"/>
                  <a:t> for </a:t>
                </a:r>
                <a14:m>
                  <m:oMath xmlns:m="http://schemas.openxmlformats.org/officeDocument/2006/math">
                    <m:r>
                      <a:rPr lang="en-US" sz="3200" i="1">
                        <a:latin typeface="Cambria Math" panose="02040503050406030204" pitchFamily="18" charset="0"/>
                      </a:rPr>
                      <m:t>h</m:t>
                    </m:r>
                  </m:oMath>
                </a14:m>
                <a:r>
                  <a:rPr lang="en-US" sz="3200" dirty="0"/>
                  <a:t>.</a:t>
                </a:r>
                <a:endParaRPr lang="en-US" sz="3200" b="1" u="sng" dirty="0"/>
              </a:p>
              <a:p>
                <a:pPr marL="0" indent="0">
                  <a:buNone/>
                </a:pPr>
                <a:r>
                  <a:rPr lang="en-US" sz="3200" b="1" u="sng" dirty="0"/>
                  <a:t>Solution</a:t>
                </a:r>
                <a:r>
                  <a:rPr lang="en-US" sz="3200" dirty="0"/>
                  <a:t>:</a:t>
                </a:r>
              </a:p>
              <a:p>
                <a:pPr marL="0" indent="0" algn="ctr">
                  <a:buNone/>
                </a:pPr>
                <a14:m>
                  <m:oMathPara xmlns:m="http://schemas.openxmlformats.org/officeDocument/2006/math">
                    <m:oMathParaPr>
                      <m:jc m:val="centerGroup"/>
                    </m:oMathParaPr>
                    <m:oMath xmlns:m="http://schemas.openxmlformats.org/officeDocument/2006/math">
                      <m:r>
                        <a:rPr lang="en-US" sz="3200" b="0" i="1" smtClean="0">
                          <a:latin typeface="Cambria Math" panose="02040503050406030204" pitchFamily="18" charset="0"/>
                        </a:rPr>
                        <m:t>3</m:t>
                      </m:r>
                      <m:r>
                        <a:rPr lang="en-US" sz="3200" b="0" i="1" smtClean="0">
                          <a:latin typeface="Cambria Math" panose="02040503050406030204" pitchFamily="18" charset="0"/>
                        </a:rPr>
                        <m:t>h</m:t>
                      </m:r>
                      <m:r>
                        <a:rPr lang="en-US" sz="3200" b="0" i="1" smtClean="0">
                          <a:latin typeface="Cambria Math" panose="02040503050406030204" pitchFamily="18" charset="0"/>
                        </a:rPr>
                        <m:t>+</m:t>
                      </m:r>
                      <m:r>
                        <a:rPr lang="en-US" sz="3200" b="0" i="1" smtClean="0">
                          <a:latin typeface="Cambria Math" panose="02040503050406030204" pitchFamily="18" charset="0"/>
                        </a:rPr>
                        <m:t>𝑔</m:t>
                      </m:r>
                      <m:r>
                        <a:rPr lang="en-US" sz="3200" b="0" i="1" smtClean="0">
                          <a:latin typeface="Cambria Math" panose="02040503050406030204" pitchFamily="18" charset="0"/>
                        </a:rPr>
                        <m:t>−3</m:t>
                      </m:r>
                      <m:r>
                        <a:rPr lang="en-US" sz="3200" b="0" i="1" smtClean="0">
                          <a:latin typeface="Cambria Math" panose="02040503050406030204" pitchFamily="18" charset="0"/>
                        </a:rPr>
                        <m:t>h</m:t>
                      </m:r>
                      <m:r>
                        <a:rPr lang="en-US" sz="3200" b="0" i="1" smtClean="0">
                          <a:latin typeface="Cambria Math" panose="02040503050406030204" pitchFamily="18" charset="0"/>
                        </a:rPr>
                        <m:t>=5</m:t>
                      </m:r>
                      <m:r>
                        <a:rPr lang="en-US" sz="3200" b="0" i="1" smtClean="0">
                          <a:latin typeface="Cambria Math" panose="02040503050406030204" pitchFamily="18" charset="0"/>
                        </a:rPr>
                        <m:t>h</m:t>
                      </m:r>
                      <m:r>
                        <a:rPr lang="en-US" sz="3200" b="0" i="1" smtClean="0">
                          <a:latin typeface="Cambria Math" panose="02040503050406030204" pitchFamily="18" charset="0"/>
                        </a:rPr>
                        <m:t>−</m:t>
                      </m:r>
                      <m:r>
                        <a:rPr lang="en-US" sz="3200" b="0" i="1" smtClean="0">
                          <a:latin typeface="Cambria Math" panose="02040503050406030204" pitchFamily="18" charset="0"/>
                        </a:rPr>
                        <m:t>𝑓</m:t>
                      </m:r>
                      <m:r>
                        <a:rPr lang="en-US" sz="3200" b="0" i="1" smtClean="0">
                          <a:latin typeface="Cambria Math" panose="02040503050406030204" pitchFamily="18" charset="0"/>
                        </a:rPr>
                        <m:t>−3</m:t>
                      </m:r>
                      <m:r>
                        <a:rPr lang="en-US" sz="3200" b="0" i="1" smtClean="0">
                          <a:latin typeface="Cambria Math" panose="02040503050406030204" pitchFamily="18" charset="0"/>
                        </a:rPr>
                        <m:t>h</m:t>
                      </m:r>
                    </m:oMath>
                  </m:oMathPara>
                </a14:m>
                <a:endParaRPr lang="en-US" sz="3200" b="0" dirty="0"/>
              </a:p>
              <a:p>
                <a:pPr marL="0" indent="0" algn="ctr">
                  <a:buNone/>
                </a:pPr>
                <a14:m>
                  <m:oMathPara xmlns:m="http://schemas.openxmlformats.org/officeDocument/2006/math">
                    <m:oMathParaPr>
                      <m:jc m:val="centerGroup"/>
                    </m:oMathParaPr>
                    <m:oMath xmlns:m="http://schemas.openxmlformats.org/officeDocument/2006/math">
                      <m:r>
                        <a:rPr lang="en-US" sz="3200" b="0" i="1" smtClean="0">
                          <a:latin typeface="Cambria Math"/>
                        </a:rPr>
                        <m:t>           </m:t>
                      </m:r>
                      <m:r>
                        <a:rPr lang="en-US" sz="3200" b="0" i="1" smtClean="0">
                          <a:latin typeface="Cambria Math" panose="02040503050406030204" pitchFamily="18" charset="0"/>
                        </a:rPr>
                        <m:t>𝑔</m:t>
                      </m:r>
                      <m:r>
                        <a:rPr lang="en-US" sz="3200" b="0" i="1" smtClean="0">
                          <a:latin typeface="Cambria Math" panose="02040503050406030204" pitchFamily="18" charset="0"/>
                        </a:rPr>
                        <m:t>=2</m:t>
                      </m:r>
                      <m:r>
                        <a:rPr lang="en-US" sz="3200" b="0" i="1" smtClean="0">
                          <a:latin typeface="Cambria Math" panose="02040503050406030204" pitchFamily="18" charset="0"/>
                        </a:rPr>
                        <m:t>h</m:t>
                      </m:r>
                      <m:r>
                        <a:rPr lang="en-US" sz="3200" b="0" i="1" smtClean="0">
                          <a:latin typeface="Cambria Math" panose="02040503050406030204" pitchFamily="18" charset="0"/>
                        </a:rPr>
                        <m:t>−</m:t>
                      </m:r>
                      <m:r>
                        <a:rPr lang="en-US" sz="3200" b="0" i="1" smtClean="0">
                          <a:latin typeface="Cambria Math" panose="02040503050406030204" pitchFamily="18" charset="0"/>
                        </a:rPr>
                        <m:t>𝑓</m:t>
                      </m:r>
                    </m:oMath>
                  </m:oMathPara>
                </a14:m>
                <a:endParaRPr lang="en-US" sz="3200" b="0" dirty="0"/>
              </a:p>
              <a:p>
                <a:pPr marL="0" indent="0" algn="ctr">
                  <a:buNone/>
                </a:pPr>
                <a14:m>
                  <m:oMathPara xmlns:m="http://schemas.openxmlformats.org/officeDocument/2006/math">
                    <m:oMathParaPr>
                      <m:jc m:val="centerGroup"/>
                    </m:oMathParaPr>
                    <m:oMath xmlns:m="http://schemas.openxmlformats.org/officeDocument/2006/math">
                      <m:r>
                        <a:rPr lang="en-US" sz="3200" b="0" i="1" smtClean="0">
                          <a:latin typeface="Cambria Math"/>
                        </a:rPr>
                        <m:t>           </m:t>
                      </m:r>
                      <m:r>
                        <a:rPr lang="en-US" sz="3200" b="0" i="1" smtClean="0">
                          <a:latin typeface="Cambria Math" panose="02040503050406030204" pitchFamily="18" charset="0"/>
                        </a:rPr>
                        <m:t>𝑔</m:t>
                      </m:r>
                      <m:r>
                        <a:rPr lang="en-US" sz="3200" b="0" i="1" smtClean="0">
                          <a:latin typeface="Cambria Math" panose="02040503050406030204" pitchFamily="18" charset="0"/>
                        </a:rPr>
                        <m:t>+</m:t>
                      </m:r>
                      <m:r>
                        <a:rPr lang="en-US" sz="3200" b="0" i="1" smtClean="0">
                          <a:latin typeface="Cambria Math" panose="02040503050406030204" pitchFamily="18" charset="0"/>
                        </a:rPr>
                        <m:t>𝑓</m:t>
                      </m:r>
                      <m:r>
                        <a:rPr lang="en-US" sz="3200" b="0" i="1" smtClean="0">
                          <a:latin typeface="Cambria Math" panose="02040503050406030204" pitchFamily="18" charset="0"/>
                        </a:rPr>
                        <m:t>=2</m:t>
                      </m:r>
                      <m:r>
                        <a:rPr lang="en-US" sz="3200" b="0" i="1" smtClean="0">
                          <a:latin typeface="Cambria Math" panose="02040503050406030204" pitchFamily="18" charset="0"/>
                        </a:rPr>
                        <m:t>h</m:t>
                      </m:r>
                      <m:r>
                        <a:rPr lang="en-US" sz="3200" b="0" i="1" smtClean="0">
                          <a:latin typeface="Cambria Math" panose="02040503050406030204" pitchFamily="18" charset="0"/>
                        </a:rPr>
                        <m:t>−</m:t>
                      </m:r>
                      <m:r>
                        <a:rPr lang="en-US" sz="3200" b="0" i="1" smtClean="0">
                          <a:latin typeface="Cambria Math" panose="02040503050406030204" pitchFamily="18" charset="0"/>
                        </a:rPr>
                        <m:t>𝑓</m:t>
                      </m:r>
                      <m:r>
                        <a:rPr lang="en-US" sz="3200" b="0" i="1" smtClean="0">
                          <a:latin typeface="Cambria Math" panose="02040503050406030204" pitchFamily="18" charset="0"/>
                        </a:rPr>
                        <m:t>+</m:t>
                      </m:r>
                      <m:r>
                        <a:rPr lang="en-US" sz="3200" b="0" i="1" smtClean="0">
                          <a:latin typeface="Cambria Math" panose="02040503050406030204" pitchFamily="18" charset="0"/>
                        </a:rPr>
                        <m:t>𝑓</m:t>
                      </m:r>
                    </m:oMath>
                  </m:oMathPara>
                </a14:m>
                <a:endParaRPr lang="en-US" sz="3200" b="0" i="1" dirty="0">
                  <a:latin typeface="Cambria Math" panose="02040503050406030204" pitchFamily="18" charset="0"/>
                </a:endParaRPr>
              </a:p>
              <a:p>
                <a:pPr marL="0" indent="0">
                  <a:buNone/>
                </a:pPr>
                <a:r>
                  <a:rPr lang="en-US" sz="3200" b="0" dirty="0"/>
                  <a:t>                               </a:t>
                </a:r>
                <a14:m>
                  <m:oMath xmlns:m="http://schemas.openxmlformats.org/officeDocument/2006/math">
                    <m:r>
                      <a:rPr lang="en-US" sz="3200" b="0" i="1" smtClean="0">
                        <a:latin typeface="Cambria Math" panose="02040503050406030204" pitchFamily="18" charset="0"/>
                      </a:rPr>
                      <m:t>𝑔</m:t>
                    </m:r>
                    <m:r>
                      <a:rPr lang="en-US" sz="3200" b="0" i="1" smtClean="0">
                        <a:latin typeface="Cambria Math" panose="02040503050406030204" pitchFamily="18" charset="0"/>
                      </a:rPr>
                      <m:t>+</m:t>
                    </m:r>
                    <m:r>
                      <a:rPr lang="en-US" sz="3200" b="0" i="1" smtClean="0">
                        <a:latin typeface="Cambria Math" panose="02040503050406030204" pitchFamily="18" charset="0"/>
                      </a:rPr>
                      <m:t>𝑓</m:t>
                    </m:r>
                    <m:r>
                      <a:rPr lang="en-US" sz="3200" b="0" i="1" smtClean="0">
                        <a:latin typeface="Cambria Math" panose="02040503050406030204" pitchFamily="18" charset="0"/>
                      </a:rPr>
                      <m:t>=2</m:t>
                    </m:r>
                    <m:r>
                      <a:rPr lang="en-US" sz="3200" b="0" i="1" smtClean="0">
                        <a:latin typeface="Cambria Math" panose="02040503050406030204" pitchFamily="18" charset="0"/>
                      </a:rPr>
                      <m:t>h</m:t>
                    </m:r>
                  </m:oMath>
                </a14:m>
                <a:endParaRPr lang="en-US" sz="3200" b="0" i="1" dirty="0">
                  <a:latin typeface="Cambria Math" panose="02040503050406030204" pitchFamily="18" charset="0"/>
                </a:endParaRPr>
              </a:p>
              <a:p>
                <a:pPr marL="0" indent="0">
                  <a:buNone/>
                </a:pPr>
                <a:r>
                  <a:rPr lang="en-US" sz="3200" b="0" dirty="0"/>
                  <a:t>                       </a:t>
                </a:r>
                <a14:m>
                  <m:oMath xmlns:m="http://schemas.openxmlformats.org/officeDocument/2006/math">
                    <m:d>
                      <m:dPr>
                        <m:ctrlPr>
                          <a:rPr lang="en-US" sz="3200" b="0" i="1" smtClean="0">
                            <a:latin typeface="Cambria Math" panose="02040503050406030204" pitchFamily="18" charset="0"/>
                          </a:rPr>
                        </m:ctrlPr>
                      </m:dPr>
                      <m:e>
                        <m:r>
                          <a:rPr lang="en-US" sz="3200" b="0" i="1" smtClean="0">
                            <a:latin typeface="Cambria Math" panose="02040503050406030204" pitchFamily="18" charset="0"/>
                          </a:rPr>
                          <m:t>𝑔</m:t>
                        </m:r>
                        <m:r>
                          <a:rPr lang="en-US" sz="3200" b="0" i="1" smtClean="0">
                            <a:latin typeface="Cambria Math" panose="02040503050406030204" pitchFamily="18" charset="0"/>
                          </a:rPr>
                          <m:t>+</m:t>
                        </m:r>
                        <m:r>
                          <a:rPr lang="en-US" sz="3200" b="0" i="1" smtClean="0">
                            <a:latin typeface="Cambria Math" panose="02040503050406030204" pitchFamily="18" charset="0"/>
                          </a:rPr>
                          <m:t>𝑓</m:t>
                        </m:r>
                      </m:e>
                    </m:d>
                    <m:r>
                      <a:rPr lang="en-US" sz="3200" b="0" i="1" smtClean="0">
                        <a:latin typeface="Cambria Math"/>
                        <a:ea typeface="Cambria Math"/>
                      </a:rPr>
                      <m:t>∙</m:t>
                    </m:r>
                    <m:f>
                      <m:fPr>
                        <m:ctrlPr>
                          <a:rPr lang="en-US" sz="3200" b="0" i="1" smtClean="0">
                            <a:latin typeface="Cambria Math" panose="02040503050406030204" pitchFamily="18" charset="0"/>
                          </a:rPr>
                        </m:ctrlPr>
                      </m:fPr>
                      <m:num>
                        <m:r>
                          <a:rPr lang="en-US" sz="3200" b="0" i="1" smtClean="0">
                            <a:latin typeface="Cambria Math" panose="02040503050406030204" pitchFamily="18" charset="0"/>
                          </a:rPr>
                          <m:t>1</m:t>
                        </m:r>
                      </m:num>
                      <m:den>
                        <m:r>
                          <a:rPr lang="en-US" sz="3200" b="0" i="1" smtClean="0">
                            <a:latin typeface="Cambria Math" panose="02040503050406030204" pitchFamily="18" charset="0"/>
                          </a:rPr>
                          <m:t>2</m:t>
                        </m:r>
                      </m:den>
                    </m:f>
                    <m:r>
                      <a:rPr lang="en-US" sz="3200" b="0" i="1" smtClean="0">
                        <a:latin typeface="Cambria Math" panose="02040503050406030204" pitchFamily="18" charset="0"/>
                      </a:rPr>
                      <m:t>=2</m:t>
                    </m:r>
                    <m:r>
                      <a:rPr lang="en-US" sz="3200" b="0" i="1" smtClean="0">
                        <a:latin typeface="Cambria Math" panose="02040503050406030204" pitchFamily="18" charset="0"/>
                      </a:rPr>
                      <m:t>h</m:t>
                    </m:r>
                    <m:r>
                      <a:rPr lang="en-US" sz="3200" b="0" i="1" smtClean="0">
                        <a:latin typeface="Cambria Math"/>
                        <a:ea typeface="Cambria Math"/>
                      </a:rPr>
                      <m:t>∙</m:t>
                    </m:r>
                    <m:f>
                      <m:fPr>
                        <m:ctrlPr>
                          <a:rPr lang="en-US" sz="3200" b="0" i="1" smtClean="0">
                            <a:latin typeface="Cambria Math" panose="02040503050406030204" pitchFamily="18" charset="0"/>
                          </a:rPr>
                        </m:ctrlPr>
                      </m:fPr>
                      <m:num>
                        <m:r>
                          <a:rPr lang="en-US" sz="3200" b="0" i="1" smtClean="0">
                            <a:latin typeface="Cambria Math" panose="02040503050406030204" pitchFamily="18" charset="0"/>
                          </a:rPr>
                          <m:t>1</m:t>
                        </m:r>
                      </m:num>
                      <m:den>
                        <m:r>
                          <a:rPr lang="en-US" sz="3200" b="0" i="1" smtClean="0">
                            <a:latin typeface="Cambria Math" panose="02040503050406030204" pitchFamily="18" charset="0"/>
                          </a:rPr>
                          <m:t>2</m:t>
                        </m:r>
                      </m:den>
                    </m:f>
                  </m:oMath>
                </a14:m>
                <a:endParaRPr lang="en-US" sz="3200" b="0" i="1" dirty="0">
                  <a:latin typeface="Cambria Math"/>
                </a:endParaRPr>
              </a:p>
              <a:p>
                <a:pPr marL="0" indent="0">
                  <a:buNone/>
                </a:pPr>
                <a:r>
                  <a:rPr lang="en-US" sz="3200" b="0" dirty="0">
                    <a:solidFill>
                      <a:srgbClr val="FF0000"/>
                    </a:solidFill>
                  </a:rPr>
                  <a:t>                         </a:t>
                </a:r>
                <a14:m>
                  <m:oMath xmlns:m="http://schemas.openxmlformats.org/officeDocument/2006/math">
                    <m:f>
                      <m:fPr>
                        <m:ctrlPr>
                          <a:rPr lang="en-US" sz="3200" b="0" i="1" smtClean="0">
                            <a:solidFill>
                              <a:srgbClr val="FF0000"/>
                            </a:solidFill>
                            <a:latin typeface="Cambria Math" panose="02040503050406030204" pitchFamily="18" charset="0"/>
                          </a:rPr>
                        </m:ctrlPr>
                      </m:fPr>
                      <m:num>
                        <m:r>
                          <a:rPr lang="en-US" sz="3200" b="0" i="1" smtClean="0">
                            <a:solidFill>
                              <a:srgbClr val="FF0000"/>
                            </a:solidFill>
                            <a:latin typeface="Cambria Math" panose="02040503050406030204" pitchFamily="18" charset="0"/>
                          </a:rPr>
                          <m:t>1</m:t>
                        </m:r>
                      </m:num>
                      <m:den>
                        <m:r>
                          <a:rPr lang="en-US" sz="3200" b="0" i="1" smtClean="0">
                            <a:solidFill>
                              <a:srgbClr val="FF0000"/>
                            </a:solidFill>
                            <a:latin typeface="Cambria Math" panose="02040503050406030204" pitchFamily="18" charset="0"/>
                          </a:rPr>
                          <m:t>2</m:t>
                        </m:r>
                      </m:den>
                    </m:f>
                    <m:d>
                      <m:dPr>
                        <m:ctrlPr>
                          <a:rPr lang="en-US" sz="3200" b="0" i="1" smtClean="0">
                            <a:solidFill>
                              <a:srgbClr val="FF0000"/>
                            </a:solidFill>
                            <a:latin typeface="Cambria Math" panose="02040503050406030204" pitchFamily="18" charset="0"/>
                          </a:rPr>
                        </m:ctrlPr>
                      </m:dPr>
                      <m:e>
                        <m:r>
                          <a:rPr lang="en-US" sz="3200" b="0" i="1" smtClean="0">
                            <a:solidFill>
                              <a:srgbClr val="FF0000"/>
                            </a:solidFill>
                            <a:latin typeface="Cambria Math" panose="02040503050406030204" pitchFamily="18" charset="0"/>
                          </a:rPr>
                          <m:t>𝑔</m:t>
                        </m:r>
                        <m:r>
                          <a:rPr lang="en-US" sz="3200" b="0" i="1" smtClean="0">
                            <a:solidFill>
                              <a:srgbClr val="FF0000"/>
                            </a:solidFill>
                            <a:latin typeface="Cambria Math" panose="02040503050406030204" pitchFamily="18" charset="0"/>
                          </a:rPr>
                          <m:t>+</m:t>
                        </m:r>
                        <m:r>
                          <a:rPr lang="en-US" sz="3200" b="0" i="1" smtClean="0">
                            <a:solidFill>
                              <a:srgbClr val="FF0000"/>
                            </a:solidFill>
                            <a:latin typeface="Cambria Math" panose="02040503050406030204" pitchFamily="18" charset="0"/>
                          </a:rPr>
                          <m:t>𝑓</m:t>
                        </m:r>
                      </m:e>
                    </m:d>
                    <m:r>
                      <a:rPr lang="en-US" sz="3200" b="0" i="1" smtClean="0">
                        <a:solidFill>
                          <a:srgbClr val="FF0000"/>
                        </a:solidFill>
                        <a:latin typeface="Cambria Math"/>
                      </a:rPr>
                      <m:t>=</m:t>
                    </m:r>
                    <m:r>
                      <a:rPr lang="en-US" sz="3200" b="0" i="1" smtClean="0">
                        <a:solidFill>
                          <a:srgbClr val="FF0000"/>
                        </a:solidFill>
                        <a:latin typeface="Cambria Math"/>
                      </a:rPr>
                      <m:t>h</m:t>
                    </m:r>
                  </m:oMath>
                </a14:m>
                <a:r>
                  <a:rPr lang="en-US" sz="3200" dirty="0"/>
                  <a:t> </a:t>
                </a:r>
                <a:endParaRPr lang="en-US" sz="3200" b="1" u="sng"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609600"/>
                <a:ext cx="8229600" cy="5516563"/>
              </a:xfrm>
              <a:blipFill rotWithShape="0">
                <a:blip r:embed="rId2"/>
                <a:stretch>
                  <a:fillRect l="-1852"/>
                </a:stretch>
              </a:blipFill>
            </p:spPr>
            <p:txBody>
              <a:bodyPr/>
              <a:lstStyle/>
              <a:p>
                <a:r>
                  <a:rPr lang="en-US">
                    <a:noFill/>
                  </a:rPr>
                  <a:t> </a:t>
                </a:r>
              </a:p>
            </p:txBody>
          </p:sp>
        </mc:Fallback>
      </mc:AlternateContent>
    </p:spTree>
    <p:extLst>
      <p:ext uri="{BB962C8B-B14F-4D97-AF65-F5344CB8AC3E}">
        <p14:creationId xmlns:p14="http://schemas.microsoft.com/office/powerpoint/2010/main" val="32253115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685800"/>
                <a:ext cx="8229600" cy="5440363"/>
              </a:xfrm>
            </p:spPr>
            <p:txBody>
              <a:bodyPr>
                <a:normAutofit/>
              </a:bodyPr>
              <a:lstStyle/>
              <a:p>
                <a:pPr marL="0" indent="0">
                  <a:buNone/>
                </a:pPr>
                <a:r>
                  <a:rPr lang="en-US" sz="2800" b="1" u="sng" dirty="0"/>
                  <a:t>Question 3</a:t>
                </a:r>
                <a:r>
                  <a:rPr lang="en-US" sz="2800" dirty="0"/>
                  <a:t>: Suppose you need </a:t>
                </a:r>
                <a14:m>
                  <m:oMath xmlns:m="http://schemas.openxmlformats.org/officeDocument/2006/math">
                    <m:r>
                      <a:rPr lang="en-US" sz="2800" b="0" i="1" smtClean="0">
                        <a:latin typeface="Cambria Math" panose="02040503050406030204" pitchFamily="18" charset="0"/>
                      </a:rPr>
                      <m:t>$</m:t>
                    </m:r>
                    <m:r>
                      <a:rPr lang="en-US" sz="2800" b="0" i="1" smtClean="0">
                        <a:latin typeface="Cambria Math" panose="02040503050406030204" pitchFamily="18" charset="0"/>
                      </a:rPr>
                      <m:t>𝐹</m:t>
                    </m:r>
                  </m:oMath>
                </a14:m>
                <a:r>
                  <a:rPr lang="en-US" sz="2800" dirty="0"/>
                  <a:t> for an upcoming vacation.  Your savings account pays </a:t>
                </a:r>
                <a14:m>
                  <m:oMath xmlns:m="http://schemas.openxmlformats.org/officeDocument/2006/math">
                    <m:r>
                      <a:rPr lang="en-US" sz="2800" b="0" i="1" smtClean="0">
                        <a:latin typeface="Cambria Math" panose="02040503050406030204" pitchFamily="18" charset="0"/>
                      </a:rPr>
                      <m:t>$</m:t>
                    </m:r>
                    <m:r>
                      <a:rPr lang="en-US" sz="2800" b="0" i="1" smtClean="0">
                        <a:latin typeface="Cambria Math" panose="02040503050406030204" pitchFamily="18" charset="0"/>
                      </a:rPr>
                      <m:t>𝑃𝑖</m:t>
                    </m:r>
                  </m:oMath>
                </a14:m>
                <a:r>
                  <a:rPr lang="en-US" sz="2800" dirty="0"/>
                  <a:t> if you leave </a:t>
                </a:r>
                <a14:m>
                  <m:oMath xmlns:m="http://schemas.openxmlformats.org/officeDocument/2006/math">
                    <m:r>
                      <a:rPr lang="en-US" sz="2800" b="0" i="1" smtClean="0">
                        <a:latin typeface="Cambria Math" panose="02040503050406030204" pitchFamily="18" charset="0"/>
                      </a:rPr>
                      <m:t>$</m:t>
                    </m:r>
                    <m:r>
                      <a:rPr lang="en-US" sz="2800" b="0" i="1" smtClean="0">
                        <a:latin typeface="Cambria Math" panose="02040503050406030204" pitchFamily="18" charset="0"/>
                      </a:rPr>
                      <m:t>𝑃</m:t>
                    </m:r>
                  </m:oMath>
                </a14:m>
                <a:r>
                  <a:rPr lang="en-US" sz="2800" dirty="0"/>
                  <a:t> in your account for 1 year (</a:t>
                </a:r>
                <a14:m>
                  <m:oMath xmlns:m="http://schemas.openxmlformats.org/officeDocument/2006/math">
                    <m:r>
                      <a:rPr lang="en-US" sz="2800" b="0" i="1" smtClean="0">
                        <a:latin typeface="Cambria Math" panose="02040503050406030204" pitchFamily="18" charset="0"/>
                      </a:rPr>
                      <m:t>𝑃</m:t>
                    </m:r>
                  </m:oMath>
                </a14:m>
                <a:r>
                  <a:rPr lang="en-US" sz="2800" dirty="0"/>
                  <a:t> is called the principal and </a:t>
                </a:r>
                <a14:m>
                  <m:oMath xmlns:m="http://schemas.openxmlformats.org/officeDocument/2006/math">
                    <m:r>
                      <a:rPr lang="en-US" sz="2800" b="0" i="1" smtClean="0">
                        <a:latin typeface="Cambria Math" panose="02040503050406030204" pitchFamily="18" charset="0"/>
                      </a:rPr>
                      <m:t>𝑖</m:t>
                    </m:r>
                  </m:oMath>
                </a14:m>
                <a:r>
                  <a:rPr lang="en-US" sz="2800" dirty="0"/>
                  <a:t> is called the nominal interest rate).  Hence if you put </a:t>
                </a:r>
                <a14:m>
                  <m:oMath xmlns:m="http://schemas.openxmlformats.org/officeDocument/2006/math">
                    <m:r>
                      <a:rPr lang="en-US" sz="2800" b="0" i="1" smtClean="0">
                        <a:latin typeface="Cambria Math" panose="02040503050406030204" pitchFamily="18" charset="0"/>
                      </a:rPr>
                      <m:t>$</m:t>
                    </m:r>
                    <m:r>
                      <a:rPr lang="en-US" sz="2800" b="0" i="1" smtClean="0">
                        <a:latin typeface="Cambria Math" panose="02040503050406030204" pitchFamily="18" charset="0"/>
                      </a:rPr>
                      <m:t>𝑃</m:t>
                    </m:r>
                  </m:oMath>
                </a14:m>
                <a:r>
                  <a:rPr lang="en-US" sz="2800" dirty="0"/>
                  <a:t> in the bank today, your account will have </a:t>
                </a:r>
                <a14:m>
                  <m:oMath xmlns:m="http://schemas.openxmlformats.org/officeDocument/2006/math">
                    <m:r>
                      <a:rPr lang="en-US" sz="2800" b="0" i="1" smtClean="0">
                        <a:latin typeface="Cambria Math" panose="02040503050406030204" pitchFamily="18" charset="0"/>
                      </a:rPr>
                      <m:t>$</m:t>
                    </m:r>
                    <m:r>
                      <a:rPr lang="en-US" sz="2800" b="0" i="1" smtClean="0">
                        <a:latin typeface="Cambria Math" panose="02040503050406030204" pitchFamily="18" charset="0"/>
                      </a:rPr>
                      <m:t>𝑃</m:t>
                    </m:r>
                    <m:r>
                      <a:rPr lang="en-US" sz="2800" b="0" i="1" smtClean="0">
                        <a:latin typeface="Cambria Math" panose="02040503050406030204" pitchFamily="18" charset="0"/>
                      </a:rPr>
                      <m:t>+$</m:t>
                    </m:r>
                    <m:r>
                      <a:rPr lang="en-US" sz="2800" b="0" i="1" smtClean="0">
                        <a:latin typeface="Cambria Math" panose="02040503050406030204" pitchFamily="18" charset="0"/>
                      </a:rPr>
                      <m:t>𝑃𝑖</m:t>
                    </m:r>
                  </m:oMath>
                </a14:m>
                <a:r>
                  <a:rPr lang="en-US" sz="2800" dirty="0"/>
                  <a:t> next year.  This so happens to be when you need the money for your vacation.  How much money must you put in the bank today in order to ensure you have </a:t>
                </a:r>
                <a14:m>
                  <m:oMath xmlns:m="http://schemas.openxmlformats.org/officeDocument/2006/math">
                    <m:r>
                      <a:rPr lang="en-US" sz="2800" b="0" i="1" smtClean="0">
                        <a:latin typeface="Cambria Math" panose="02040503050406030204" pitchFamily="18" charset="0"/>
                      </a:rPr>
                      <m:t>$</m:t>
                    </m:r>
                    <m:r>
                      <a:rPr lang="en-US" sz="2800" b="0" i="1" smtClean="0">
                        <a:latin typeface="Cambria Math" panose="02040503050406030204" pitchFamily="18" charset="0"/>
                      </a:rPr>
                      <m:t>𝐹</m:t>
                    </m:r>
                  </m:oMath>
                </a14:m>
                <a:r>
                  <a:rPr lang="en-US" sz="2800" dirty="0"/>
                  <a:t>?</a:t>
                </a:r>
                <a:endParaRPr lang="en-US" sz="2800" b="1" u="sng"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685800"/>
                <a:ext cx="8229600" cy="5440363"/>
              </a:xfrm>
              <a:blipFill rotWithShape="0">
                <a:blip r:embed="rId2"/>
                <a:stretch>
                  <a:fillRect l="-1481" t="-1121" r="-148"/>
                </a:stretch>
              </a:blipFill>
            </p:spPr>
            <p:txBody>
              <a:bodyPr/>
              <a:lstStyle/>
              <a:p>
                <a:r>
                  <a:rPr lang="en-US">
                    <a:noFill/>
                  </a:rPr>
                  <a:t> </a:t>
                </a:r>
              </a:p>
            </p:txBody>
          </p:sp>
        </mc:Fallback>
      </mc:AlternateContent>
    </p:spTree>
    <p:extLst>
      <p:ext uri="{BB962C8B-B14F-4D97-AF65-F5344CB8AC3E}">
        <p14:creationId xmlns:p14="http://schemas.microsoft.com/office/powerpoint/2010/main" val="6166798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609600"/>
                <a:ext cx="8229600" cy="5943600"/>
              </a:xfrm>
            </p:spPr>
            <p:txBody>
              <a:bodyPr>
                <a:normAutofit fontScale="92500" lnSpcReduction="20000"/>
              </a:bodyPr>
              <a:lstStyle/>
              <a:p>
                <a:r>
                  <a:rPr lang="en-US" sz="2800" b="1" u="sng" dirty="0"/>
                  <a:t>Solution</a:t>
                </a:r>
                <a:r>
                  <a:rPr lang="en-US" sz="2800" dirty="0"/>
                  <a:t>: What we are looking for is what our initial deposit should be.  We know </a:t>
                </a:r>
                <a14:m>
                  <m:oMath xmlns:m="http://schemas.openxmlformats.org/officeDocument/2006/math">
                    <m:r>
                      <a:rPr lang="en-US" sz="2800" b="0" i="1" smtClean="0">
                        <a:latin typeface="Cambria Math" panose="02040503050406030204" pitchFamily="18" charset="0"/>
                      </a:rPr>
                      <m:t>$</m:t>
                    </m:r>
                    <m:r>
                      <a:rPr lang="en-US" sz="2800" b="0" i="1" smtClean="0">
                        <a:latin typeface="Cambria Math" panose="02040503050406030204" pitchFamily="18" charset="0"/>
                      </a:rPr>
                      <m:t>𝐹</m:t>
                    </m:r>
                  </m:oMath>
                </a14:m>
                <a:r>
                  <a:rPr lang="en-US" sz="2800" b="1" dirty="0"/>
                  <a:t> </a:t>
                </a:r>
                <a:r>
                  <a:rPr lang="en-US" sz="2800" dirty="0"/>
                  <a:t>and </a:t>
                </a:r>
                <a14:m>
                  <m:oMath xmlns:m="http://schemas.openxmlformats.org/officeDocument/2006/math">
                    <m:r>
                      <a:rPr lang="en-US" sz="2800" b="0" i="1" smtClean="0">
                        <a:latin typeface="Cambria Math" panose="02040503050406030204" pitchFamily="18" charset="0"/>
                      </a:rPr>
                      <m:t>𝑖</m:t>
                    </m:r>
                  </m:oMath>
                </a14:m>
                <a:r>
                  <a:rPr lang="en-US" sz="2800" dirty="0"/>
                  <a:t> (even if they are not given here, those are numbers that can be easily looked up).  We want a general equation so our initial deposit can be calculated regardless of those two numbers’ actual quantities.  We know we need the following relationship to hold</a:t>
                </a:r>
              </a:p>
              <a:p>
                <a:pPr marL="0" indent="0" algn="ctr">
                  <a:buNone/>
                </a:pPr>
                <a14:m>
                  <m:oMath xmlns:m="http://schemas.openxmlformats.org/officeDocument/2006/math">
                    <m:r>
                      <a:rPr lang="en-US" sz="2800" b="0" i="1" smtClean="0">
                        <a:latin typeface="Cambria Math" panose="02040503050406030204" pitchFamily="18" charset="0"/>
                      </a:rPr>
                      <m:t>𝐹</m:t>
                    </m:r>
                    <m:r>
                      <a:rPr lang="en-US" sz="2800" b="0" i="1" smtClean="0">
                        <a:latin typeface="Cambria Math" panose="02040503050406030204" pitchFamily="18" charset="0"/>
                      </a:rPr>
                      <m:t>=</m:t>
                    </m:r>
                    <m:r>
                      <a:rPr lang="en-US" sz="2800" b="0" i="1" smtClean="0">
                        <a:latin typeface="Cambria Math" panose="02040503050406030204" pitchFamily="18" charset="0"/>
                      </a:rPr>
                      <m:t>𝑃</m:t>
                    </m:r>
                    <m:r>
                      <a:rPr lang="en-US" sz="2800" b="0" i="1" smtClean="0">
                        <a:latin typeface="Cambria Math" panose="02040503050406030204" pitchFamily="18" charset="0"/>
                      </a:rPr>
                      <m:t>+</m:t>
                    </m:r>
                    <m:r>
                      <a:rPr lang="en-US" sz="2800" b="0" i="1" smtClean="0">
                        <a:latin typeface="Cambria Math" panose="02040503050406030204" pitchFamily="18" charset="0"/>
                      </a:rPr>
                      <m:t>𝑃𝑖</m:t>
                    </m:r>
                  </m:oMath>
                </a14:m>
                <a:r>
                  <a:rPr lang="en-US" sz="2800" dirty="0"/>
                  <a:t> (this is called compounding)</a:t>
                </a:r>
              </a:p>
              <a:p>
                <a:r>
                  <a:rPr lang="en-US" sz="2800" dirty="0"/>
                  <a:t>So what is </a:t>
                </a:r>
                <a14:m>
                  <m:oMath xmlns:m="http://schemas.openxmlformats.org/officeDocument/2006/math">
                    <m:r>
                      <a:rPr lang="en-US" sz="2800" b="0" i="1" smtClean="0">
                        <a:latin typeface="Cambria Math" panose="02040503050406030204" pitchFamily="18" charset="0"/>
                      </a:rPr>
                      <m:t>$</m:t>
                    </m:r>
                    <m:r>
                      <a:rPr lang="en-US" sz="2800" b="0" i="1" smtClean="0">
                        <a:latin typeface="Cambria Math" panose="02040503050406030204" pitchFamily="18" charset="0"/>
                      </a:rPr>
                      <m:t>𝑃</m:t>
                    </m:r>
                  </m:oMath>
                </a14:m>
                <a:r>
                  <a:rPr lang="en-US" sz="2800" dirty="0"/>
                  <a:t> (the initial deposit or principal)?</a:t>
                </a:r>
              </a:p>
              <a:p>
                <a:pPr marL="0" indent="0">
                  <a:buNone/>
                </a:pPr>
                <a14:m>
                  <m:oMathPara xmlns:m="http://schemas.openxmlformats.org/officeDocument/2006/math">
                    <m:oMathParaPr>
                      <m:jc m:val="left"/>
                    </m:oMathParaPr>
                    <m:oMath xmlns:m="http://schemas.openxmlformats.org/officeDocument/2006/math">
                      <m:r>
                        <a:rPr lang="en-US" sz="2800" b="0" i="1" smtClean="0">
                          <a:latin typeface="Cambria Math"/>
                        </a:rPr>
                        <m:t>                                           </m:t>
                      </m:r>
                      <m:r>
                        <a:rPr lang="en-US" sz="2800" b="0" i="1" smtClean="0">
                          <a:latin typeface="Cambria Math" panose="02040503050406030204" pitchFamily="18" charset="0"/>
                        </a:rPr>
                        <m:t>𝐹</m:t>
                      </m:r>
                      <m:r>
                        <a:rPr lang="en-US" sz="2800" b="0" i="1" smtClean="0">
                          <a:latin typeface="Cambria Math" panose="02040503050406030204" pitchFamily="18" charset="0"/>
                        </a:rPr>
                        <m:t>=</m:t>
                      </m:r>
                      <m:r>
                        <a:rPr lang="en-US" sz="2800" b="0" i="1" smtClean="0">
                          <a:latin typeface="Cambria Math" panose="02040503050406030204" pitchFamily="18" charset="0"/>
                        </a:rPr>
                        <m:t>𝑃</m:t>
                      </m:r>
                      <m:r>
                        <a:rPr lang="en-US" sz="2800" b="0" i="1" smtClean="0">
                          <a:latin typeface="Cambria Math" panose="02040503050406030204" pitchFamily="18" charset="0"/>
                        </a:rPr>
                        <m:t>+</m:t>
                      </m:r>
                      <m:r>
                        <a:rPr lang="en-US" sz="2800" b="0" i="1" smtClean="0">
                          <a:latin typeface="Cambria Math" panose="02040503050406030204" pitchFamily="18" charset="0"/>
                        </a:rPr>
                        <m:t>𝑃𝑖</m:t>
                      </m:r>
                    </m:oMath>
                  </m:oMathPara>
                </a14:m>
                <a:endParaRPr lang="en-US" sz="2800" b="0" i="1" dirty="0">
                  <a:latin typeface="Cambria Math" panose="02040503050406030204" pitchFamily="18" charset="0"/>
                </a:endParaRPr>
              </a:p>
              <a:p>
                <a:pPr marL="0" indent="0" algn="ctr">
                  <a:buNone/>
                </a:pPr>
                <a14:m>
                  <m:oMathPara xmlns:m="http://schemas.openxmlformats.org/officeDocument/2006/math">
                    <m:oMathParaPr>
                      <m:jc m:val="centerGroup"/>
                    </m:oMathParaPr>
                    <m:oMath xmlns:m="http://schemas.openxmlformats.org/officeDocument/2006/math">
                      <m:r>
                        <a:rPr lang="en-US" sz="2800" b="0" i="1" smtClean="0">
                          <a:latin typeface="Cambria Math"/>
                        </a:rPr>
                        <m:t>𝐹</m:t>
                      </m:r>
                      <m:r>
                        <a:rPr lang="en-US" sz="2800" b="0" i="1" smtClean="0">
                          <a:latin typeface="Cambria Math" panose="02040503050406030204" pitchFamily="18" charset="0"/>
                        </a:rPr>
                        <m:t>=</m:t>
                      </m:r>
                      <m:r>
                        <a:rPr lang="en-US" sz="2800" b="0" i="1" smtClean="0">
                          <a:latin typeface="Cambria Math" panose="02040503050406030204" pitchFamily="18" charset="0"/>
                        </a:rPr>
                        <m:t>𝑃</m:t>
                      </m:r>
                      <m:d>
                        <m:dPr>
                          <m:ctrlPr>
                            <a:rPr lang="en-US" sz="2800" b="0" i="1" smtClean="0">
                              <a:latin typeface="Cambria Math" panose="02040503050406030204" pitchFamily="18" charset="0"/>
                            </a:rPr>
                          </m:ctrlPr>
                        </m:dPr>
                        <m:e>
                          <m:r>
                            <a:rPr lang="en-US" sz="2800" b="0" i="1" smtClean="0">
                              <a:latin typeface="Cambria Math" panose="02040503050406030204" pitchFamily="18" charset="0"/>
                            </a:rPr>
                            <m:t>1+</m:t>
                          </m:r>
                          <m:r>
                            <a:rPr lang="en-US" sz="2800" b="0" i="1" smtClean="0">
                              <a:latin typeface="Cambria Math" panose="02040503050406030204" pitchFamily="18" charset="0"/>
                            </a:rPr>
                            <m:t>𝑖</m:t>
                          </m:r>
                        </m:e>
                      </m:d>
                    </m:oMath>
                  </m:oMathPara>
                </a14:m>
                <a:endParaRPr lang="en-US" sz="2800" b="0" dirty="0"/>
              </a:p>
              <a:p>
                <a:pPr marL="0" indent="0" algn="ctr">
                  <a:buNone/>
                </a:pPr>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𝐹</m:t>
                      </m:r>
                      <m:r>
                        <a:rPr lang="en-US" sz="2800" b="0" i="1" smtClean="0">
                          <a:latin typeface="Cambria Math"/>
                          <a:ea typeface="Cambria Math"/>
                        </a:rPr>
                        <m:t>∙</m:t>
                      </m:r>
                      <m:f>
                        <m:fPr>
                          <m:ctrlPr>
                            <a:rPr lang="en-US" sz="2800" b="0" i="1" smtClean="0">
                              <a:latin typeface="Cambria Math" panose="02040503050406030204" pitchFamily="18" charset="0"/>
                            </a:rPr>
                          </m:ctrlPr>
                        </m:fPr>
                        <m:num>
                          <m:r>
                            <a:rPr lang="en-US" sz="2800" b="0" i="1" smtClean="0">
                              <a:latin typeface="Cambria Math" panose="02040503050406030204" pitchFamily="18" charset="0"/>
                            </a:rPr>
                            <m:t>1</m:t>
                          </m:r>
                        </m:num>
                        <m:den>
                          <m:r>
                            <a:rPr lang="en-US" sz="2800" b="0" i="1" smtClean="0">
                              <a:latin typeface="Cambria Math" panose="02040503050406030204" pitchFamily="18" charset="0"/>
                            </a:rPr>
                            <m:t>1+</m:t>
                          </m:r>
                          <m:r>
                            <a:rPr lang="en-US" sz="2800" b="0" i="1" smtClean="0">
                              <a:latin typeface="Cambria Math" panose="02040503050406030204" pitchFamily="18" charset="0"/>
                            </a:rPr>
                            <m:t>𝑖</m:t>
                          </m:r>
                        </m:den>
                      </m:f>
                      <m:r>
                        <a:rPr lang="en-US" sz="2800" b="0" i="1" smtClean="0">
                          <a:latin typeface="Cambria Math" panose="02040503050406030204" pitchFamily="18" charset="0"/>
                        </a:rPr>
                        <m:t>=</m:t>
                      </m:r>
                      <m:r>
                        <a:rPr lang="en-US" sz="2800" b="0" i="1" smtClean="0">
                          <a:latin typeface="Cambria Math" panose="02040503050406030204" pitchFamily="18" charset="0"/>
                        </a:rPr>
                        <m:t>𝑃</m:t>
                      </m:r>
                      <m:d>
                        <m:dPr>
                          <m:ctrlPr>
                            <a:rPr lang="en-US" sz="2800" b="0" i="1" smtClean="0">
                              <a:latin typeface="Cambria Math" panose="02040503050406030204" pitchFamily="18" charset="0"/>
                            </a:rPr>
                          </m:ctrlPr>
                        </m:dPr>
                        <m:e>
                          <m:r>
                            <a:rPr lang="en-US" sz="2800" b="0" i="1" smtClean="0">
                              <a:latin typeface="Cambria Math" panose="02040503050406030204" pitchFamily="18" charset="0"/>
                            </a:rPr>
                            <m:t>1+</m:t>
                          </m:r>
                          <m:r>
                            <a:rPr lang="en-US" sz="2800" b="0" i="1" smtClean="0">
                              <a:latin typeface="Cambria Math" panose="02040503050406030204" pitchFamily="18" charset="0"/>
                            </a:rPr>
                            <m:t>𝑖</m:t>
                          </m:r>
                        </m:e>
                      </m:d>
                      <m:r>
                        <a:rPr lang="en-US" sz="2800" b="0" i="1" smtClean="0">
                          <a:latin typeface="Cambria Math"/>
                          <a:ea typeface="Cambria Math"/>
                        </a:rPr>
                        <m:t>∙</m:t>
                      </m:r>
                      <m:f>
                        <m:fPr>
                          <m:ctrlPr>
                            <a:rPr lang="en-US" sz="2800" b="0" i="1" smtClean="0">
                              <a:latin typeface="Cambria Math" panose="02040503050406030204" pitchFamily="18" charset="0"/>
                            </a:rPr>
                          </m:ctrlPr>
                        </m:fPr>
                        <m:num>
                          <m:r>
                            <a:rPr lang="en-US" sz="2800" b="0" i="1" smtClean="0">
                              <a:latin typeface="Cambria Math" panose="02040503050406030204" pitchFamily="18" charset="0"/>
                            </a:rPr>
                            <m:t>1</m:t>
                          </m:r>
                        </m:num>
                        <m:den>
                          <m:r>
                            <a:rPr lang="en-US" sz="2800" b="0" i="1" smtClean="0">
                              <a:latin typeface="Cambria Math" panose="02040503050406030204" pitchFamily="18" charset="0"/>
                            </a:rPr>
                            <m:t>1+</m:t>
                          </m:r>
                          <m:r>
                            <a:rPr lang="en-US" sz="2800" b="0" i="1" smtClean="0">
                              <a:latin typeface="Cambria Math" panose="02040503050406030204" pitchFamily="18" charset="0"/>
                            </a:rPr>
                            <m:t>𝑖</m:t>
                          </m:r>
                        </m:den>
                      </m:f>
                    </m:oMath>
                  </m:oMathPara>
                </a14:m>
                <a:endParaRPr lang="en-US" sz="2800" dirty="0"/>
              </a:p>
              <a:p>
                <a:pPr marL="0" indent="0" algn="ctr">
                  <a:buNone/>
                </a:pPr>
                <a14:m>
                  <m:oMath xmlns:m="http://schemas.openxmlformats.org/officeDocument/2006/math">
                    <m:r>
                      <a:rPr lang="en-US" sz="2800" b="0" i="1" smtClean="0">
                        <a:solidFill>
                          <a:srgbClr val="FF0000"/>
                        </a:solidFill>
                        <a:latin typeface="Cambria Math"/>
                      </a:rPr>
                      <m:t>                                </m:t>
                    </m:r>
                    <m:f>
                      <m:fPr>
                        <m:ctrlPr>
                          <a:rPr lang="en-US" sz="2800" i="1" smtClean="0">
                            <a:solidFill>
                              <a:srgbClr val="FF0000"/>
                            </a:solidFill>
                            <a:latin typeface="Cambria Math" panose="02040503050406030204" pitchFamily="18" charset="0"/>
                          </a:rPr>
                        </m:ctrlPr>
                      </m:fPr>
                      <m:num>
                        <m:r>
                          <a:rPr lang="en-US" sz="2800" b="0" i="1" smtClean="0">
                            <a:solidFill>
                              <a:srgbClr val="FF0000"/>
                            </a:solidFill>
                            <a:latin typeface="Cambria Math" panose="02040503050406030204" pitchFamily="18" charset="0"/>
                          </a:rPr>
                          <m:t>𝐹</m:t>
                        </m:r>
                      </m:num>
                      <m:den>
                        <m:r>
                          <a:rPr lang="en-US" sz="2800" b="0" i="1" smtClean="0">
                            <a:solidFill>
                              <a:srgbClr val="FF0000"/>
                            </a:solidFill>
                            <a:latin typeface="Cambria Math" panose="02040503050406030204" pitchFamily="18" charset="0"/>
                          </a:rPr>
                          <m:t>1+</m:t>
                        </m:r>
                        <m:r>
                          <a:rPr lang="en-US" sz="2800" b="0" i="1" smtClean="0">
                            <a:solidFill>
                              <a:srgbClr val="FF0000"/>
                            </a:solidFill>
                            <a:latin typeface="Cambria Math" panose="02040503050406030204" pitchFamily="18" charset="0"/>
                          </a:rPr>
                          <m:t>𝑖</m:t>
                        </m:r>
                      </m:den>
                    </m:f>
                    <m:r>
                      <a:rPr lang="en-US" sz="2800" b="0" i="1" smtClean="0">
                        <a:solidFill>
                          <a:srgbClr val="FF0000"/>
                        </a:solidFill>
                        <a:latin typeface="Cambria Math" panose="02040503050406030204" pitchFamily="18" charset="0"/>
                      </a:rPr>
                      <m:t>=</m:t>
                    </m:r>
                    <m:r>
                      <a:rPr lang="en-US" sz="2800" b="0" i="1" smtClean="0">
                        <a:solidFill>
                          <a:srgbClr val="FF0000"/>
                        </a:solidFill>
                        <a:latin typeface="Cambria Math" panose="02040503050406030204" pitchFamily="18" charset="0"/>
                      </a:rPr>
                      <m:t>𝑃</m:t>
                    </m:r>
                  </m:oMath>
                </a14:m>
                <a:r>
                  <a:rPr lang="en-US" sz="2800" dirty="0"/>
                  <a:t> (this is called discounting)</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609600"/>
                <a:ext cx="8229600" cy="5943600"/>
              </a:xfrm>
              <a:blipFill rotWithShape="0">
                <a:blip r:embed="rId2"/>
                <a:stretch>
                  <a:fillRect l="-1111"/>
                </a:stretch>
              </a:blipFill>
            </p:spPr>
            <p:txBody>
              <a:bodyPr/>
              <a:lstStyle/>
              <a:p>
                <a:r>
                  <a:rPr lang="en-US">
                    <a:noFill/>
                  </a:rPr>
                  <a:t> </a:t>
                </a:r>
              </a:p>
            </p:txBody>
          </p:sp>
        </mc:Fallback>
      </mc:AlternateContent>
    </p:spTree>
    <p:extLst>
      <p:ext uri="{BB962C8B-B14F-4D97-AF65-F5344CB8AC3E}">
        <p14:creationId xmlns:p14="http://schemas.microsoft.com/office/powerpoint/2010/main" val="3887881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7772400" cy="5562601"/>
          </a:xfrm>
        </p:spPr>
        <p:txBody>
          <a:bodyPr>
            <a:normAutofit/>
          </a:bodyPr>
          <a:lstStyle/>
          <a:p>
            <a:pPr marL="0" indent="0">
              <a:buNone/>
            </a:pPr>
            <a:r>
              <a:rPr lang="en-US" sz="3200" b="1" u="sng" dirty="0"/>
              <a:t>Question 4: </a:t>
            </a:r>
          </a:p>
          <a:p>
            <a:pPr marL="0" indent="0">
              <a:buNone/>
            </a:pPr>
            <a:r>
              <a:rPr lang="en-US" sz="2600" dirty="0"/>
              <a:t>The height, </a:t>
            </a:r>
            <a:r>
              <a:rPr lang="en-US" sz="2600" i="1" dirty="0"/>
              <a:t>h, </a:t>
            </a:r>
            <a:r>
              <a:rPr lang="en-US" sz="2600" dirty="0"/>
              <a:t>of a woman can be approximated by using the formula </a:t>
            </a:r>
            <a:r>
              <a:rPr lang="en-US" sz="2600" i="1" dirty="0"/>
              <a:t>h= </a:t>
            </a:r>
            <a:r>
              <a:rPr lang="en-US" sz="2600" dirty="0"/>
              <a:t>3.9r +29. In this formula, </a:t>
            </a:r>
            <a:r>
              <a:rPr lang="en-US" sz="2600" i="1" dirty="0"/>
              <a:t>r</a:t>
            </a:r>
            <a:r>
              <a:rPr lang="en-US" sz="2600" dirty="0"/>
              <a:t> is the length of the radius bone in the forearm and must be measured in inches. Find the approximate height of a woman whose radius bone is </a:t>
            </a:r>
            <a:r>
              <a:rPr lang="en-US" sz="2600" i="1" dirty="0"/>
              <a:t>r </a:t>
            </a:r>
            <a:r>
              <a:rPr lang="en-US" sz="2600" dirty="0"/>
              <a:t>= 10 inches. Express your answer in terms of feet and inches. </a:t>
            </a:r>
          </a:p>
        </p:txBody>
      </p:sp>
    </p:spTree>
    <p:extLst>
      <p:ext uri="{BB962C8B-B14F-4D97-AF65-F5344CB8AC3E}">
        <p14:creationId xmlns:p14="http://schemas.microsoft.com/office/powerpoint/2010/main" val="4119428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Title 3"/>
              <p:cNvSpPr>
                <a:spLocks noGrp="1"/>
              </p:cNvSpPr>
              <p:nvPr>
                <p:ph type="title"/>
              </p:nvPr>
            </p:nvSpPr>
            <p:spPr/>
            <p:txBody>
              <a:bodyPr/>
              <a:lstStyle/>
              <a:p>
                <a:r>
                  <a:rPr lang="en-US" dirty="0"/>
                  <a:t>Solve for Time:  </a:t>
                </a:r>
                <a14:m>
                  <m:oMath xmlns:m="http://schemas.openxmlformats.org/officeDocument/2006/math">
                    <m:r>
                      <a:rPr lang="en-US" b="0" i="1" smtClean="0">
                        <a:latin typeface="Cambria Math"/>
                      </a:rPr>
                      <m:t>𝐷</m:t>
                    </m:r>
                    <m:r>
                      <a:rPr lang="en-US" b="0" i="1" smtClean="0">
                        <a:latin typeface="Cambria Math"/>
                      </a:rPr>
                      <m:t>=</m:t>
                    </m:r>
                    <m:r>
                      <a:rPr lang="en-US" b="0" i="1" smtClean="0">
                        <a:latin typeface="Cambria Math"/>
                      </a:rPr>
                      <m:t>𝑟𝑡</m:t>
                    </m:r>
                  </m:oMath>
                </a14:m>
                <a:endParaRPr lang="en-US" dirty="0"/>
              </a:p>
            </p:txBody>
          </p:sp>
        </mc:Choice>
        <mc:Fallback xmlns="">
          <p:sp>
            <p:nvSpPr>
              <p:cNvPr id="4" name="Title 3"/>
              <p:cNvSpPr>
                <a:spLocks noGrp="1" noRot="1" noChangeAspect="1" noMove="1" noResize="1" noEditPoints="1" noAdjustHandles="1" noChangeArrowheads="1" noChangeShapeType="1" noTextEdit="1"/>
              </p:cNvSpPr>
              <p:nvPr>
                <p:ph type="title"/>
              </p:nvPr>
            </p:nvSpPr>
            <p:spPr>
              <a:blipFill rotWithShape="1">
                <a:blip r:embed="rId2"/>
                <a:stretch>
                  <a:fillRect l="-1961" b="-14108"/>
                </a:stretch>
              </a:blipFill>
            </p:spPr>
            <p:txBody>
              <a:bodyPr/>
              <a:lstStyle/>
              <a:p>
                <a:r>
                  <a:rPr lang="en-US">
                    <a:noFill/>
                  </a:rPr>
                  <a:t> </a:t>
                </a:r>
              </a:p>
            </p:txBody>
          </p:sp>
        </mc:Fallback>
      </mc:AlternateContent>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4473983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7772400" cy="5638801"/>
          </a:xfrm>
        </p:spPr>
        <p:txBody>
          <a:bodyPr>
            <a:normAutofit/>
          </a:bodyPr>
          <a:lstStyle/>
          <a:p>
            <a:pPr marL="0" indent="0">
              <a:buNone/>
            </a:pPr>
            <a:r>
              <a:rPr lang="en-US" sz="2400" dirty="0"/>
              <a:t>To figure out the approximate height, substitute 10 for </a:t>
            </a:r>
            <a:r>
              <a:rPr lang="en-US" sz="2400" i="1" dirty="0"/>
              <a:t>r</a:t>
            </a:r>
            <a:r>
              <a:rPr lang="en-US" sz="2400" dirty="0"/>
              <a:t> and evaluate the resulting expression. </a:t>
            </a:r>
          </a:p>
          <a:p>
            <a:pPr marL="0" indent="0">
              <a:buNone/>
            </a:pPr>
            <a:r>
              <a:rPr lang="en-US" sz="2400" dirty="0"/>
              <a:t>			</a:t>
            </a:r>
            <a:r>
              <a:rPr lang="en-US" sz="2400" i="1" dirty="0"/>
              <a:t>h</a:t>
            </a:r>
            <a:r>
              <a:rPr lang="en-US" sz="2400" dirty="0"/>
              <a:t>= 3.9(10) +29 = 68 inches</a:t>
            </a:r>
          </a:p>
          <a:p>
            <a:pPr marL="0" indent="0">
              <a:buNone/>
            </a:pPr>
            <a:r>
              <a:rPr lang="en-US" sz="2400" dirty="0"/>
              <a:t>To write 68 inches in terms of feet and inches, divide 68 by 12 and express the answer as an unreduced mixed number. </a:t>
            </a:r>
          </a:p>
          <a:p>
            <a:pPr marL="0" indent="0">
              <a:buNone/>
            </a:pPr>
            <a:r>
              <a:rPr lang="en-US" sz="2400" dirty="0"/>
              <a:t>				68 12= 5 (8/12)</a:t>
            </a:r>
          </a:p>
          <a:p>
            <a:pPr marL="0" indent="0">
              <a:buNone/>
            </a:pPr>
            <a:r>
              <a:rPr lang="en-US" sz="2400" b="1" dirty="0"/>
              <a:t>Therefore, 68 inches is equal to 5 </a:t>
            </a:r>
            <a:r>
              <a:rPr lang="en-US" sz="2400" b="1" dirty="0" err="1"/>
              <a:t>ft</a:t>
            </a:r>
            <a:r>
              <a:rPr lang="en-US" sz="2400" b="1" dirty="0"/>
              <a:t> 8 in. </a:t>
            </a:r>
          </a:p>
        </p:txBody>
      </p:sp>
    </p:spTree>
    <p:extLst>
      <p:ext uri="{BB962C8B-B14F-4D97-AF65-F5344CB8AC3E}">
        <p14:creationId xmlns:p14="http://schemas.microsoft.com/office/powerpoint/2010/main" val="9752691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457200"/>
            <a:ext cx="7772400" cy="1600200"/>
          </a:xfrm>
        </p:spPr>
        <p:txBody>
          <a:bodyPr/>
          <a:lstStyle/>
          <a:p>
            <a:pPr marL="0" indent="0">
              <a:buNone/>
            </a:pPr>
            <a:r>
              <a:rPr lang="en-US" b="1" u="sng" dirty="0"/>
              <a:t>Question 5: </a:t>
            </a:r>
            <a:r>
              <a:rPr lang="en-US" dirty="0"/>
              <a:t>A pharmacist needs to fill an order for a 3% lidocaine topical cream. However, only 2% and 5% concentrations are in stock. How much of the 5% concentration should be mixed with 50 g of the 2% concentration to get a 3% concentration? Check your answer.</a:t>
            </a:r>
          </a:p>
        </p:txBody>
      </p:sp>
      <p:sp>
        <p:nvSpPr>
          <p:cNvPr id="4" name="TextBox 3"/>
          <p:cNvSpPr txBox="1"/>
          <p:nvPr/>
        </p:nvSpPr>
        <p:spPr>
          <a:xfrm>
            <a:off x="612058" y="2463296"/>
            <a:ext cx="8077200" cy="2585323"/>
          </a:xfrm>
          <a:prstGeom prst="rect">
            <a:avLst/>
          </a:prstGeom>
          <a:noFill/>
        </p:spPr>
        <p:txBody>
          <a:bodyPr wrap="square" rtlCol="0">
            <a:spAutoFit/>
          </a:bodyPr>
          <a:lstStyle/>
          <a:p>
            <a:r>
              <a:rPr lang="en-US" b="1" dirty="0"/>
              <a:t>Solution:</a:t>
            </a:r>
          </a:p>
          <a:p>
            <a:r>
              <a:rPr lang="en-US" dirty="0"/>
              <a:t>We are going to let x= the amount of 5% concentration.</a:t>
            </a:r>
          </a:p>
          <a:p>
            <a:pPr marL="285750" indent="-285750">
              <a:buFont typeface="Arial" panose="020B0604020202020204" pitchFamily="34" charset="0"/>
              <a:buChar char="•"/>
            </a:pPr>
            <a:r>
              <a:rPr lang="en-US" dirty="0"/>
              <a:t>The 5% concentration is mixed with the 2% concentration get the 3% concentration, the amount of 3% will be x+50. In other words, the basic equation for this problem is</a:t>
            </a:r>
          </a:p>
          <a:p>
            <a:pPr algn="ctr"/>
            <a:r>
              <a:rPr lang="en-US" dirty="0"/>
              <a:t>	(amount of 5%) + (amount of 2%) = (amount of 3%)</a:t>
            </a:r>
          </a:p>
          <a:p>
            <a:r>
              <a:rPr lang="en-US" dirty="0"/>
              <a:t>		               (x)           +           (50)	         = (x+50)</a:t>
            </a:r>
          </a:p>
          <a:p>
            <a:pPr marL="285750" indent="-285750">
              <a:buFont typeface="Arial" panose="020B0604020202020204" pitchFamily="34" charset="0"/>
              <a:buChar char="•"/>
            </a:pPr>
            <a:r>
              <a:rPr lang="en-US" dirty="0"/>
              <a:t>Including the concentrations, the above equation becomes: </a:t>
            </a:r>
          </a:p>
          <a:p>
            <a:pPr lvl="2"/>
            <a:r>
              <a:rPr lang="en-US" dirty="0"/>
              <a:t>	5%(x) + 2%(50) = 3%(x+50)</a:t>
            </a:r>
          </a:p>
        </p:txBody>
      </p:sp>
      <p:sp>
        <p:nvSpPr>
          <p:cNvPr id="5" name="TextBox 4"/>
          <p:cNvSpPr txBox="1"/>
          <p:nvPr/>
        </p:nvSpPr>
        <p:spPr>
          <a:xfrm>
            <a:off x="612058" y="5380672"/>
            <a:ext cx="7848600" cy="1477328"/>
          </a:xfrm>
          <a:prstGeom prst="rect">
            <a:avLst/>
          </a:prstGeom>
          <a:noFill/>
        </p:spPr>
        <p:txBody>
          <a:bodyPr wrap="square" rtlCol="0">
            <a:spAutoFit/>
          </a:bodyPr>
          <a:lstStyle/>
          <a:p>
            <a:pPr marL="285750" indent="-285750">
              <a:buFont typeface="Arial" panose="020B0604020202020204" pitchFamily="34" charset="0"/>
              <a:buChar char="•"/>
            </a:pPr>
            <a:r>
              <a:rPr lang="en-US" dirty="0"/>
              <a:t>Rewriting the percent's as decimals:</a:t>
            </a:r>
          </a:p>
          <a:p>
            <a:pPr lvl="3"/>
            <a:r>
              <a:rPr lang="en-US" dirty="0"/>
              <a:t>	0.05x + 0.02(50) = 0.03 (x+50)</a:t>
            </a:r>
          </a:p>
          <a:p>
            <a:pPr marL="285750" indent="-285750">
              <a:buFont typeface="Arial" panose="020B0604020202020204" pitchFamily="34" charset="0"/>
              <a:buChar char="•"/>
            </a:pPr>
            <a:r>
              <a:rPr lang="en-US" dirty="0"/>
              <a:t>Simplifying: </a:t>
            </a:r>
          </a:p>
          <a:p>
            <a:pPr lvl="4"/>
            <a:r>
              <a:rPr lang="en-US" dirty="0"/>
              <a:t>0.05x + 1 = 0.03x + 1.5</a:t>
            </a:r>
          </a:p>
          <a:p>
            <a:pPr lvl="2"/>
            <a:r>
              <a:rPr lang="en-US" dirty="0"/>
              <a:t>	</a:t>
            </a:r>
          </a:p>
        </p:txBody>
      </p:sp>
    </p:spTree>
    <p:extLst>
      <p:ext uri="{BB962C8B-B14F-4D97-AF65-F5344CB8AC3E}">
        <p14:creationId xmlns:p14="http://schemas.microsoft.com/office/powerpoint/2010/main" val="34295145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1"/>
            <a:ext cx="3124200" cy="609599"/>
          </a:xfrm>
        </p:spPr>
        <p:txBody>
          <a:bodyPr>
            <a:normAutofit/>
          </a:bodyPr>
          <a:lstStyle/>
          <a:p>
            <a:r>
              <a:rPr lang="en-US" sz="3200" dirty="0"/>
              <a:t>Continuation</a:t>
            </a:r>
          </a:p>
        </p:txBody>
      </p:sp>
      <p:sp>
        <p:nvSpPr>
          <p:cNvPr id="3" name="Content Placeholder 2"/>
          <p:cNvSpPr>
            <a:spLocks noGrp="1"/>
          </p:cNvSpPr>
          <p:nvPr>
            <p:ph idx="1"/>
          </p:nvPr>
        </p:nvSpPr>
        <p:spPr>
          <a:xfrm>
            <a:off x="469490" y="1600200"/>
            <a:ext cx="7772400" cy="4572000"/>
          </a:xfrm>
        </p:spPr>
        <p:txBody>
          <a:bodyPr>
            <a:normAutofit lnSpcReduction="10000"/>
          </a:bodyPr>
          <a:lstStyle/>
          <a:p>
            <a:pPr marL="0" indent="0">
              <a:buNone/>
            </a:pPr>
            <a:r>
              <a:rPr lang="en-US" sz="2000" dirty="0"/>
              <a:t>Solving for x:  	</a:t>
            </a:r>
          </a:p>
          <a:p>
            <a:pPr marL="0" indent="0">
              <a:buNone/>
            </a:pPr>
            <a:r>
              <a:rPr lang="en-US" sz="2000" dirty="0"/>
              <a:t>					0.05x + 1 = 0.03x + 1.5</a:t>
            </a:r>
          </a:p>
          <a:p>
            <a:pPr marL="0" indent="0">
              <a:buNone/>
            </a:pPr>
            <a:r>
              <a:rPr lang="en-US" sz="2000" dirty="0"/>
              <a:t>Subtracting 0.03x from both sides:  		</a:t>
            </a:r>
          </a:p>
          <a:p>
            <a:pPr marL="0" indent="0">
              <a:buNone/>
            </a:pPr>
            <a:r>
              <a:rPr lang="en-US" sz="2000" dirty="0"/>
              <a:t>						0.02x + 1 = 1.5</a:t>
            </a:r>
          </a:p>
          <a:p>
            <a:pPr marL="0" indent="0">
              <a:buNone/>
            </a:pPr>
            <a:r>
              <a:rPr lang="en-US" sz="2000" dirty="0"/>
              <a:t>Subtracting 1 from both sides: 		</a:t>
            </a:r>
          </a:p>
          <a:p>
            <a:pPr marL="0" indent="0">
              <a:buNone/>
            </a:pPr>
            <a:r>
              <a:rPr lang="en-US" sz="2000" dirty="0"/>
              <a:t>							0.02x = 0.5 </a:t>
            </a:r>
          </a:p>
          <a:p>
            <a:pPr marL="0" indent="0">
              <a:buNone/>
            </a:pPr>
            <a:r>
              <a:rPr lang="en-US" sz="2000" dirty="0"/>
              <a:t>Dividing both sides by 0.02 results in:	 </a:t>
            </a:r>
          </a:p>
          <a:p>
            <a:pPr marL="0" indent="0">
              <a:buNone/>
            </a:pPr>
            <a:r>
              <a:rPr lang="en-US" sz="2000" dirty="0"/>
              <a:t>								x= 25</a:t>
            </a:r>
          </a:p>
          <a:p>
            <a:pPr marL="0" indent="0">
              <a:buNone/>
            </a:pPr>
            <a:r>
              <a:rPr lang="en-US" sz="2000" b="1" dirty="0"/>
              <a:t>Therefore, the pharmacist must take 25 g of the 5% lidocaine concentration and add it to 50g of the 2% concentration, yielding 75g of a 3% lidocaine blend. </a:t>
            </a:r>
          </a:p>
          <a:p>
            <a:pPr marL="0" indent="0">
              <a:buNone/>
            </a:pPr>
            <a:endParaRPr lang="en-US" dirty="0"/>
          </a:p>
        </p:txBody>
      </p:sp>
    </p:spTree>
    <p:extLst>
      <p:ext uri="{BB962C8B-B14F-4D97-AF65-F5344CB8AC3E}">
        <p14:creationId xmlns:p14="http://schemas.microsoft.com/office/powerpoint/2010/main" val="15541284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228600"/>
            <a:ext cx="8458200" cy="5447645"/>
          </a:xfrm>
          <a:prstGeom prst="rect">
            <a:avLst/>
          </a:prstGeom>
          <a:noFill/>
        </p:spPr>
        <p:txBody>
          <a:bodyPr wrap="square" rtlCol="0">
            <a:spAutoFit/>
          </a:bodyPr>
          <a:lstStyle/>
          <a:p>
            <a:pPr algn="ctr"/>
            <a:endParaRPr lang="en-US" sz="2400" dirty="0"/>
          </a:p>
          <a:p>
            <a:pPr algn="ctr"/>
            <a:r>
              <a:rPr lang="en-US" sz="3600" u="sng" dirty="0"/>
              <a:t>Check</a:t>
            </a:r>
          </a:p>
          <a:p>
            <a:pPr algn="ctr"/>
            <a:endParaRPr lang="en-US" sz="2400" dirty="0"/>
          </a:p>
          <a:p>
            <a:pPr algn="ctr"/>
            <a:endParaRPr lang="en-US" sz="2400" dirty="0"/>
          </a:p>
          <a:p>
            <a:pPr algn="ctr"/>
            <a:r>
              <a:rPr lang="en-US" sz="2400" dirty="0"/>
              <a:t>The equation for this problem is </a:t>
            </a:r>
          </a:p>
          <a:p>
            <a:pPr algn="ctr"/>
            <a:r>
              <a:rPr lang="en-US" sz="2400" dirty="0"/>
              <a:t>5%(x) + 2%(50) = 3% (x + 50).</a:t>
            </a:r>
          </a:p>
          <a:p>
            <a:pPr algn="ctr"/>
            <a:endParaRPr lang="en-US" sz="2400" dirty="0"/>
          </a:p>
          <a:p>
            <a:r>
              <a:rPr lang="en-US" sz="2400" dirty="0"/>
              <a:t>5% (25) + 2% (50) = 3% (25 + 50) 		</a:t>
            </a:r>
            <a:r>
              <a:rPr lang="en-US" sz="2400" dirty="0">
                <a:solidFill>
                  <a:srgbClr val="FFFF00"/>
                </a:solidFill>
              </a:rPr>
              <a:t>Substitute x = 25</a:t>
            </a:r>
          </a:p>
          <a:p>
            <a:endParaRPr lang="en-US" sz="2400" dirty="0"/>
          </a:p>
          <a:p>
            <a:r>
              <a:rPr lang="en-US" sz="2400" dirty="0"/>
              <a:t>0.05 (25) + 0.02 (50) = 0.03 (25 + 50) 	     </a:t>
            </a:r>
            <a:r>
              <a:rPr lang="en-US" sz="2400" dirty="0">
                <a:solidFill>
                  <a:srgbClr val="FFFF00"/>
                </a:solidFill>
              </a:rPr>
              <a:t>Write </a:t>
            </a:r>
            <a:r>
              <a:rPr lang="en-US" sz="2400" dirty="0" err="1">
                <a:solidFill>
                  <a:srgbClr val="FFFF00"/>
                </a:solidFill>
              </a:rPr>
              <a:t>percents</a:t>
            </a:r>
            <a:r>
              <a:rPr lang="en-US" sz="2400" dirty="0">
                <a:solidFill>
                  <a:srgbClr val="FFFF00"/>
                </a:solidFill>
              </a:rPr>
              <a:t> as decimals</a:t>
            </a:r>
          </a:p>
          <a:p>
            <a:endParaRPr lang="en-US" sz="2400" dirty="0"/>
          </a:p>
          <a:p>
            <a:r>
              <a:rPr lang="en-US" sz="2400" dirty="0"/>
              <a:t>1.25 + 1 = 0.03 (75) 					</a:t>
            </a:r>
            <a:r>
              <a:rPr lang="en-US" sz="2400" dirty="0">
                <a:solidFill>
                  <a:srgbClr val="FFFF00"/>
                </a:solidFill>
              </a:rPr>
              <a:t>Simplify</a:t>
            </a:r>
            <a:r>
              <a:rPr lang="en-US" sz="2400" dirty="0"/>
              <a:t>   </a:t>
            </a:r>
          </a:p>
          <a:p>
            <a:endParaRPr lang="en-US" sz="2400" dirty="0"/>
          </a:p>
          <a:p>
            <a:r>
              <a:rPr lang="en-US" sz="2400" dirty="0"/>
              <a:t>2.25 = 2.25 						</a:t>
            </a:r>
            <a:r>
              <a:rPr lang="en-US" sz="2400" dirty="0">
                <a:solidFill>
                  <a:srgbClr val="FFFF00"/>
                </a:solidFill>
              </a:rPr>
              <a:t>Checks </a:t>
            </a:r>
          </a:p>
        </p:txBody>
      </p:sp>
    </p:spTree>
    <p:extLst>
      <p:ext uri="{BB962C8B-B14F-4D97-AF65-F5344CB8AC3E}">
        <p14:creationId xmlns:p14="http://schemas.microsoft.com/office/powerpoint/2010/main" val="38467885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r>
              <a:rPr lang="en-US" sz="2800" dirty="0"/>
              <a:t>As you have now seen, literal equations do not require a different skill set.  One must simply apply the skills he or she already has from learning linear equations to literal equations.</a:t>
            </a:r>
          </a:p>
          <a:p>
            <a:r>
              <a:rPr lang="en-US" sz="2800" dirty="0"/>
              <a:t>The exercises in the worksheet will </a:t>
            </a:r>
            <a:r>
              <a:rPr lang="en-US" sz="2800"/>
              <a:t>help you </a:t>
            </a:r>
            <a:r>
              <a:rPr lang="en-US" sz="2800" dirty="0"/>
              <a:t>apply the skills you already possess in linear equations to literal equations.</a:t>
            </a:r>
          </a:p>
        </p:txBody>
      </p:sp>
    </p:spTree>
    <p:extLst>
      <p:ext uri="{BB962C8B-B14F-4D97-AF65-F5344CB8AC3E}">
        <p14:creationId xmlns:p14="http://schemas.microsoft.com/office/powerpoint/2010/main" val="3155261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Equation Basics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8467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an Equation?</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pPr marL="0" indent="0">
                  <a:buNone/>
                </a:pPr>
                <a:r>
                  <a:rPr lang="en-US" sz="2400" dirty="0"/>
                  <a:t>An </a:t>
                </a:r>
                <a:r>
                  <a:rPr lang="en-US" sz="2400" u="sng" dirty="0"/>
                  <a:t>equation</a:t>
                </a:r>
                <a:r>
                  <a:rPr lang="en-US" sz="2400" dirty="0"/>
                  <a:t> is a statement saying that the two mathematical expressions on either side of the equal sign (denoted by “=“) are equivalent.</a:t>
                </a:r>
              </a:p>
              <a:p>
                <a:pPr marL="0" indent="0">
                  <a:buNone/>
                </a:pPr>
                <a:r>
                  <a:rPr lang="en-US" sz="2400" u="sng" dirty="0"/>
                  <a:t>Examples</a:t>
                </a:r>
                <a:r>
                  <a:rPr lang="en-US" sz="2400" dirty="0"/>
                  <a:t>: </a:t>
                </a: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a:rPr>
                        <m:t>𝑥</m:t>
                      </m:r>
                      <m:r>
                        <a:rPr lang="en-US" b="0" i="1" smtClean="0">
                          <a:latin typeface="Cambria Math"/>
                        </a:rPr>
                        <m:t>+11=18</m:t>
                      </m:r>
                    </m:oMath>
                  </m:oMathPara>
                </a14:m>
                <a:endParaRPr lang="en-US" b="0" dirty="0"/>
              </a:p>
              <a:p>
                <a:pPr marL="0" indent="0">
                  <a:buNone/>
                </a:pPr>
                <a:r>
                  <a:rPr lang="en-US" b="0" dirty="0"/>
                  <a:t>                                          </a:t>
                </a:r>
                <a14:m>
                  <m:oMath xmlns:m="http://schemas.openxmlformats.org/officeDocument/2006/math">
                    <m:r>
                      <a:rPr lang="en-US" b="0" i="0" smtClean="0">
                        <a:latin typeface="Cambria Math" panose="02040503050406030204" pitchFamily="18" charset="0"/>
                      </a:rPr>
                      <m:t>                              </m:t>
                    </m:r>
                    <m:r>
                      <a:rPr lang="en-US" b="0" i="1" smtClean="0">
                        <a:latin typeface="Cambria Math" panose="02040503050406030204" pitchFamily="18" charset="0"/>
                      </a:rPr>
                      <m:t>3=</m:t>
                    </m:r>
                    <m:f>
                      <m:fPr>
                        <m:ctrlPr>
                          <a:rPr lang="en-US" b="0" i="1" smtClean="0">
                            <a:latin typeface="Cambria Math" panose="02040503050406030204" pitchFamily="18" charset="0"/>
                          </a:rPr>
                        </m:ctrlPr>
                      </m:fPr>
                      <m:num>
                        <m:r>
                          <a:rPr lang="en-US" b="0" i="1" smtClean="0">
                            <a:latin typeface="Cambria Math" panose="02040503050406030204" pitchFamily="18" charset="0"/>
                          </a:rPr>
                          <m:t>𝑥</m:t>
                        </m:r>
                        <m:r>
                          <a:rPr lang="en-US" b="0" i="1" smtClean="0">
                            <a:latin typeface="Cambria Math" panose="02040503050406030204" pitchFamily="18" charset="0"/>
                          </a:rPr>
                          <m:t>+4</m:t>
                        </m:r>
                      </m:num>
                      <m:den>
                        <m:r>
                          <a:rPr lang="en-US" b="0" i="1" smtClean="0">
                            <a:latin typeface="Cambria Math" panose="02040503050406030204" pitchFamily="18" charset="0"/>
                          </a:rPr>
                          <m:t>9</m:t>
                        </m:r>
                      </m:den>
                    </m:f>
                  </m:oMath>
                </a14:m>
                <a:endParaRPr lang="en-US" b="0" dirty="0"/>
              </a:p>
              <a:p>
                <a:pPr marL="0" indent="0">
                  <a:buNone/>
                </a:pPr>
                <a:r>
                  <a:rPr lang="en-US" dirty="0"/>
                  <a:t>                                                                </a:t>
                </a:r>
                <a14:m>
                  <m:oMath xmlns:m="http://schemas.openxmlformats.org/officeDocument/2006/math">
                    <m:f>
                      <m:fPr>
                        <m:ctrlPr>
                          <a:rPr lang="en-US" i="1" smtClean="0">
                            <a:latin typeface="Cambria Math" panose="02040503050406030204" pitchFamily="18" charset="0"/>
                          </a:rPr>
                        </m:ctrlPr>
                      </m:fPr>
                      <m:num>
                        <m:r>
                          <a:rPr lang="en-US" b="0" i="1" smtClean="0">
                            <a:latin typeface="Cambria Math"/>
                          </a:rPr>
                          <m:t>𝑦</m:t>
                        </m:r>
                      </m:num>
                      <m:den>
                        <m:r>
                          <a:rPr lang="en-US" b="0" i="1" smtClean="0">
                            <a:latin typeface="Cambria Math"/>
                          </a:rPr>
                          <m:t>3</m:t>
                        </m:r>
                      </m:den>
                    </m:f>
                    <m:r>
                      <a:rPr lang="en-US" b="0" i="1" smtClean="0">
                        <a:latin typeface="Cambria Math"/>
                      </a:rPr>
                      <m:t>+4=1</m:t>
                    </m:r>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176" r="-1176"/>
                </a:stretch>
              </a:blipFill>
            </p:spPr>
            <p:txBody>
              <a:bodyPr/>
              <a:lstStyle/>
              <a:p>
                <a:r>
                  <a:rPr lang="en-US">
                    <a:noFill/>
                  </a:rPr>
                  <a:t> </a:t>
                </a:r>
              </a:p>
            </p:txBody>
          </p:sp>
        </mc:Fallback>
      </mc:AlternateContent>
    </p:spTree>
    <p:extLst>
      <p:ext uri="{BB962C8B-B14F-4D97-AF65-F5344CB8AC3E}">
        <p14:creationId xmlns:p14="http://schemas.microsoft.com/office/powerpoint/2010/main" val="3749223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sz="3600" dirty="0"/>
              <a:t>How do we solve the previous examples?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1295400"/>
                <a:ext cx="8229600" cy="5105400"/>
              </a:xfrm>
            </p:spPr>
            <p:txBody>
              <a:bodyPr>
                <a:normAutofit fontScale="92500" lnSpcReduction="10000"/>
              </a:bodyPr>
              <a:lstStyle/>
              <a:p>
                <a:pPr marL="0" indent="0">
                  <a:buNone/>
                </a:pPr>
                <a:r>
                  <a:rPr lang="en-US" sz="2800" b="0" dirty="0"/>
                  <a:t>          </a:t>
                </a:r>
                <a14:m>
                  <m:oMath xmlns:m="http://schemas.openxmlformats.org/officeDocument/2006/math">
                    <m:r>
                      <a:rPr lang="en-US" sz="2800" b="0" i="1" smtClean="0">
                        <a:latin typeface="Cambria Math" panose="02040503050406030204" pitchFamily="18" charset="0"/>
                      </a:rPr>
                      <m:t>𝑥</m:t>
                    </m:r>
                    <m:r>
                      <a:rPr lang="en-US" sz="2800" b="0" i="1" smtClean="0">
                        <a:latin typeface="Cambria Math" panose="02040503050406030204" pitchFamily="18" charset="0"/>
                      </a:rPr>
                      <m:t>+11=18</m:t>
                    </m:r>
                  </m:oMath>
                </a14:m>
                <a:endParaRPr lang="en-US" sz="2800" b="0" dirty="0"/>
              </a:p>
              <a:p>
                <a:pPr marL="0" indent="0">
                  <a:buNone/>
                </a:pPr>
                <a14:m>
                  <m:oMathPara xmlns:m="http://schemas.openxmlformats.org/officeDocument/2006/math">
                    <m:oMathParaPr>
                      <m:jc m:val="left"/>
                    </m:oMathParaPr>
                    <m:oMath xmlns:m="http://schemas.openxmlformats.org/officeDocument/2006/math">
                      <m:r>
                        <a:rPr lang="en-US" sz="2800" b="0" i="1" smtClean="0">
                          <a:latin typeface="Cambria Math" panose="02040503050406030204" pitchFamily="18" charset="0"/>
                        </a:rPr>
                        <m:t>𝑥</m:t>
                      </m:r>
                      <m:r>
                        <a:rPr lang="en-US" sz="2800" b="0" i="1" smtClean="0">
                          <a:latin typeface="Cambria Math" panose="02040503050406030204" pitchFamily="18" charset="0"/>
                        </a:rPr>
                        <m:t>+11−11=18−11</m:t>
                      </m:r>
                    </m:oMath>
                  </m:oMathPara>
                </a14:m>
                <a:endParaRPr lang="en-US" sz="2800" b="0" dirty="0"/>
              </a:p>
              <a:p>
                <a:pPr marL="0" indent="0">
                  <a:buNone/>
                </a:pPr>
                <a14:m>
                  <m:oMathPara xmlns:m="http://schemas.openxmlformats.org/officeDocument/2006/math">
                    <m:oMathParaPr>
                      <m:jc m:val="left"/>
                    </m:oMathParaPr>
                    <m:oMath xmlns:m="http://schemas.openxmlformats.org/officeDocument/2006/math">
                      <m:r>
                        <a:rPr lang="en-US" sz="2800" b="0" i="1" smtClean="0">
                          <a:latin typeface="Cambria Math" panose="02040503050406030204" pitchFamily="18" charset="0"/>
                        </a:rPr>
                        <m:t>                     </m:t>
                      </m:r>
                      <m:r>
                        <a:rPr lang="en-US" sz="2800" b="0" i="1" smtClean="0">
                          <a:solidFill>
                            <a:srgbClr val="FF0000"/>
                          </a:solidFill>
                          <a:latin typeface="Cambria Math" panose="02040503050406030204" pitchFamily="18" charset="0"/>
                        </a:rPr>
                        <m:t>𝑥</m:t>
                      </m:r>
                      <m:r>
                        <a:rPr lang="en-US" sz="2800" b="0" i="1" smtClean="0">
                          <a:solidFill>
                            <a:srgbClr val="FF0000"/>
                          </a:solidFill>
                          <a:latin typeface="Cambria Math" panose="02040503050406030204" pitchFamily="18" charset="0"/>
                        </a:rPr>
                        <m:t>=7</m:t>
                      </m:r>
                    </m:oMath>
                  </m:oMathPara>
                </a14:m>
                <a:endParaRPr lang="en-US" sz="2800" b="0" dirty="0">
                  <a:solidFill>
                    <a:srgbClr val="FF0000"/>
                  </a:solidFill>
                </a:endParaRPr>
              </a:p>
              <a:p>
                <a:pPr marL="0" indent="0">
                  <a:buNone/>
                </a:pPr>
                <a:endParaRPr lang="en-US" sz="2800" dirty="0">
                  <a:solidFill>
                    <a:srgbClr val="FF0000"/>
                  </a:solidFill>
                </a:endParaRPr>
              </a:p>
              <a:p>
                <a:pPr marL="0" indent="0">
                  <a:buNone/>
                </a:pPr>
                <a:r>
                  <a:rPr lang="en-US" sz="2800" b="0" dirty="0">
                    <a:solidFill>
                      <a:schemeClr val="tx1"/>
                    </a:solidFill>
                  </a:rPr>
                  <a:t>       </a:t>
                </a:r>
                <a14:m>
                  <m:oMath xmlns:m="http://schemas.openxmlformats.org/officeDocument/2006/math">
                    <m:r>
                      <a:rPr lang="en-US" sz="2800" b="0" i="0" smtClean="0">
                        <a:solidFill>
                          <a:schemeClr val="tx1"/>
                        </a:solidFill>
                        <a:latin typeface="Cambria Math" panose="02040503050406030204" pitchFamily="18" charset="0"/>
                      </a:rPr>
                      <m:t> </m:t>
                    </m:r>
                    <m:r>
                      <a:rPr lang="en-US" sz="2800" b="0" i="1" smtClean="0">
                        <a:solidFill>
                          <a:schemeClr val="tx1"/>
                        </a:solidFill>
                        <a:latin typeface="Cambria Math" panose="02040503050406030204" pitchFamily="18" charset="0"/>
                      </a:rPr>
                      <m:t>   3=</m:t>
                    </m:r>
                    <m:f>
                      <m:fPr>
                        <m:ctrlPr>
                          <a:rPr lang="en-US" sz="2800" b="0" i="1" smtClean="0">
                            <a:solidFill>
                              <a:schemeClr val="tx1"/>
                            </a:solidFill>
                            <a:latin typeface="Cambria Math" panose="02040503050406030204" pitchFamily="18" charset="0"/>
                          </a:rPr>
                        </m:ctrlPr>
                      </m:fPr>
                      <m:num>
                        <m:r>
                          <a:rPr lang="en-US" sz="2800" b="0" i="1" smtClean="0">
                            <a:solidFill>
                              <a:schemeClr val="tx1"/>
                            </a:solidFill>
                            <a:latin typeface="Cambria Math" panose="02040503050406030204" pitchFamily="18" charset="0"/>
                          </a:rPr>
                          <m:t>𝑥</m:t>
                        </m:r>
                        <m:r>
                          <a:rPr lang="en-US" sz="2800" b="0" i="1" smtClean="0">
                            <a:solidFill>
                              <a:schemeClr val="tx1"/>
                            </a:solidFill>
                            <a:latin typeface="Cambria Math" panose="02040503050406030204" pitchFamily="18" charset="0"/>
                          </a:rPr>
                          <m:t>+4</m:t>
                        </m:r>
                      </m:num>
                      <m:den>
                        <m:r>
                          <a:rPr lang="en-US" sz="2800" b="0" i="1" smtClean="0">
                            <a:solidFill>
                              <a:schemeClr val="tx1"/>
                            </a:solidFill>
                            <a:latin typeface="Cambria Math" panose="02040503050406030204" pitchFamily="18" charset="0"/>
                          </a:rPr>
                          <m:t>9</m:t>
                        </m:r>
                      </m:den>
                    </m:f>
                  </m:oMath>
                </a14:m>
                <a:endParaRPr lang="en-US" sz="2800" b="0" dirty="0">
                  <a:solidFill>
                    <a:schemeClr val="tx1"/>
                  </a:solidFill>
                </a:endParaRPr>
              </a:p>
              <a:p>
                <a:pPr marL="0" indent="0">
                  <a:buNone/>
                </a:pPr>
                <a:r>
                  <a:rPr lang="en-US" sz="2800" dirty="0"/>
                  <a:t> </a:t>
                </a:r>
                <a14:m>
                  <m:oMath xmlns:m="http://schemas.openxmlformats.org/officeDocument/2006/math">
                    <m:r>
                      <a:rPr lang="en-US" sz="2800" b="0" i="0" smtClean="0">
                        <a:solidFill>
                          <a:schemeClr val="tx1"/>
                        </a:solidFill>
                        <a:latin typeface="Cambria Math" panose="02040503050406030204" pitchFamily="18" charset="0"/>
                      </a:rPr>
                      <m:t>   </m:t>
                    </m:r>
                    <m:r>
                      <a:rPr lang="en-US" sz="2800" b="0" i="1" smtClean="0">
                        <a:solidFill>
                          <a:schemeClr val="tx1"/>
                        </a:solidFill>
                        <a:latin typeface="Cambria Math" panose="02040503050406030204" pitchFamily="18" charset="0"/>
                      </a:rPr>
                      <m:t>3</m:t>
                    </m:r>
                    <m:r>
                      <a:rPr lang="en-US" sz="2800" b="0" i="1" smtClean="0">
                        <a:solidFill>
                          <a:schemeClr val="tx1"/>
                        </a:solidFill>
                        <a:latin typeface="Cambria Math"/>
                        <a:ea typeface="Cambria Math"/>
                      </a:rPr>
                      <m:t>∙</m:t>
                    </m:r>
                    <m:r>
                      <a:rPr lang="en-US" sz="2800" b="0" i="1" smtClean="0">
                        <a:solidFill>
                          <a:schemeClr val="tx1"/>
                        </a:solidFill>
                        <a:latin typeface="Cambria Math" panose="02040503050406030204" pitchFamily="18" charset="0"/>
                      </a:rPr>
                      <m:t>9=</m:t>
                    </m:r>
                    <m:f>
                      <m:fPr>
                        <m:ctrlPr>
                          <a:rPr lang="en-US" sz="2800" i="1">
                            <a:latin typeface="Cambria Math" panose="02040503050406030204" pitchFamily="18" charset="0"/>
                          </a:rPr>
                        </m:ctrlPr>
                      </m:fPr>
                      <m:num>
                        <m:r>
                          <a:rPr lang="en-US" sz="2800" i="1">
                            <a:latin typeface="Cambria Math" panose="02040503050406030204" pitchFamily="18" charset="0"/>
                          </a:rPr>
                          <m:t>𝑥</m:t>
                        </m:r>
                        <m:r>
                          <a:rPr lang="en-US" sz="2800" i="1">
                            <a:latin typeface="Cambria Math" panose="02040503050406030204" pitchFamily="18" charset="0"/>
                          </a:rPr>
                          <m:t>+4</m:t>
                        </m:r>
                      </m:num>
                      <m:den>
                        <m:r>
                          <a:rPr lang="en-US" sz="2800" i="1">
                            <a:latin typeface="Cambria Math" panose="02040503050406030204" pitchFamily="18" charset="0"/>
                          </a:rPr>
                          <m:t>9</m:t>
                        </m:r>
                      </m:den>
                    </m:f>
                    <m:r>
                      <a:rPr lang="en-US" sz="2800" b="0" i="1" smtClean="0">
                        <a:latin typeface="Cambria Math"/>
                        <a:ea typeface="Cambria Math"/>
                      </a:rPr>
                      <m:t>∙</m:t>
                    </m:r>
                    <m:r>
                      <a:rPr lang="en-US" sz="2800" b="0" i="0" smtClean="0">
                        <a:latin typeface="Cambria Math" panose="02040503050406030204" pitchFamily="18" charset="0"/>
                      </a:rPr>
                      <m:t>9</m:t>
                    </m:r>
                  </m:oMath>
                </a14:m>
                <a:endParaRPr lang="en-US" sz="2800" b="0" dirty="0"/>
              </a:p>
              <a:p>
                <a:pPr marL="0" indent="0">
                  <a:buNone/>
                </a:pPr>
                <a14:m>
                  <m:oMathPara xmlns:m="http://schemas.openxmlformats.org/officeDocument/2006/math">
                    <m:oMathParaPr>
                      <m:jc m:val="left"/>
                    </m:oMathParaPr>
                    <m:oMath xmlns:m="http://schemas.openxmlformats.org/officeDocument/2006/math">
                      <m:r>
                        <a:rPr lang="en-US" sz="2800" b="0" i="1" smtClean="0">
                          <a:solidFill>
                            <a:schemeClr val="tx1"/>
                          </a:solidFill>
                          <a:latin typeface="Cambria Math" panose="02040503050406030204" pitchFamily="18" charset="0"/>
                        </a:rPr>
                        <m:t>        27=</m:t>
                      </m:r>
                      <m:r>
                        <a:rPr lang="en-US" sz="2800" b="0" i="1" smtClean="0">
                          <a:solidFill>
                            <a:schemeClr val="tx1"/>
                          </a:solidFill>
                          <a:latin typeface="Cambria Math" panose="02040503050406030204" pitchFamily="18" charset="0"/>
                        </a:rPr>
                        <m:t>𝑥</m:t>
                      </m:r>
                      <m:r>
                        <a:rPr lang="en-US" sz="2800" b="0" i="1" smtClean="0">
                          <a:solidFill>
                            <a:schemeClr val="tx1"/>
                          </a:solidFill>
                          <a:latin typeface="Cambria Math" panose="02040503050406030204" pitchFamily="18" charset="0"/>
                        </a:rPr>
                        <m:t>+4</m:t>
                      </m:r>
                    </m:oMath>
                  </m:oMathPara>
                </a14:m>
                <a:endParaRPr lang="en-US" sz="2800" b="0" dirty="0">
                  <a:solidFill>
                    <a:schemeClr val="tx1"/>
                  </a:solidFill>
                </a:endParaRPr>
              </a:p>
              <a:p>
                <a:pPr marL="0" indent="0">
                  <a:buNone/>
                </a:pPr>
                <a14:m>
                  <m:oMathPara xmlns:m="http://schemas.openxmlformats.org/officeDocument/2006/math">
                    <m:oMathParaPr>
                      <m:jc m:val="left"/>
                    </m:oMathParaPr>
                    <m:oMath xmlns:m="http://schemas.openxmlformats.org/officeDocument/2006/math">
                      <m:r>
                        <a:rPr lang="en-US" sz="2800" b="0" i="1" smtClean="0">
                          <a:solidFill>
                            <a:schemeClr val="tx1"/>
                          </a:solidFill>
                          <a:latin typeface="Cambria Math" panose="02040503050406030204" pitchFamily="18" charset="0"/>
                        </a:rPr>
                        <m:t>27−4=</m:t>
                      </m:r>
                      <m:r>
                        <a:rPr lang="en-US" sz="2800" b="0" i="1" smtClean="0">
                          <a:solidFill>
                            <a:schemeClr val="tx1"/>
                          </a:solidFill>
                          <a:latin typeface="Cambria Math" panose="02040503050406030204" pitchFamily="18" charset="0"/>
                        </a:rPr>
                        <m:t>𝑥</m:t>
                      </m:r>
                      <m:r>
                        <a:rPr lang="en-US" sz="2800" b="0" i="1" smtClean="0">
                          <a:solidFill>
                            <a:schemeClr val="tx1"/>
                          </a:solidFill>
                          <a:latin typeface="Cambria Math" panose="02040503050406030204" pitchFamily="18" charset="0"/>
                        </a:rPr>
                        <m:t>+4−4</m:t>
                      </m:r>
                    </m:oMath>
                  </m:oMathPara>
                </a14:m>
                <a:endParaRPr lang="en-US" sz="2800" b="0" dirty="0">
                  <a:solidFill>
                    <a:schemeClr val="tx1"/>
                  </a:solidFill>
                </a:endParaRPr>
              </a:p>
              <a:p>
                <a:pPr marL="0" indent="0">
                  <a:buNone/>
                </a:pPr>
                <a14:m>
                  <m:oMathPara xmlns:m="http://schemas.openxmlformats.org/officeDocument/2006/math">
                    <m:oMathParaPr>
                      <m:jc m:val="left"/>
                    </m:oMathParaPr>
                    <m:oMath xmlns:m="http://schemas.openxmlformats.org/officeDocument/2006/math">
                      <m:r>
                        <a:rPr lang="en-US" sz="2800" b="0" i="1" smtClean="0">
                          <a:solidFill>
                            <a:srgbClr val="FF0000"/>
                          </a:solidFill>
                          <a:latin typeface="Cambria Math" panose="02040503050406030204" pitchFamily="18" charset="0"/>
                        </a:rPr>
                        <m:t>        23=</m:t>
                      </m:r>
                      <m:r>
                        <a:rPr lang="en-US" sz="2800" b="0" i="1" smtClean="0">
                          <a:solidFill>
                            <a:srgbClr val="FF0000"/>
                          </a:solidFill>
                          <a:latin typeface="Cambria Math" panose="02040503050406030204" pitchFamily="18" charset="0"/>
                        </a:rPr>
                        <m:t>𝑥</m:t>
                      </m:r>
                    </m:oMath>
                  </m:oMathPara>
                </a14:m>
                <a:endParaRPr lang="en-US" sz="2800" b="0" dirty="0">
                  <a:solidFill>
                    <a:srgbClr val="FF0000"/>
                  </a:solidFill>
                </a:endParaRPr>
              </a:p>
              <a:p>
                <a:pPr marL="0" indent="0">
                  <a:buNone/>
                </a:pPr>
                <a:endParaRPr lang="en-US" sz="28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1295400"/>
                <a:ext cx="8229600" cy="5105400"/>
              </a:xfrm>
              <a:blipFill rotWithShape="0">
                <a:blip r:embed="rId2"/>
                <a:stretch>
                  <a:fillRect t="-11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TextBox 3"/>
              <p:cNvSpPr txBox="1"/>
              <p:nvPr/>
            </p:nvSpPr>
            <p:spPr>
              <a:xfrm>
                <a:off x="4343400" y="1296955"/>
                <a:ext cx="4267200" cy="3474284"/>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lang="en-US" sz="2800" b="0" i="1" smtClean="0">
                          <a:latin typeface="Cambria Math" panose="02040503050406030204" pitchFamily="18" charset="0"/>
                        </a:rPr>
                        <m:t>        </m:t>
                      </m:r>
                      <m:f>
                        <m:fPr>
                          <m:ctrlPr>
                            <a:rPr lang="en-US" sz="2800" i="1" smtClean="0">
                              <a:latin typeface="Cambria Math" panose="02040503050406030204" pitchFamily="18" charset="0"/>
                            </a:rPr>
                          </m:ctrlPr>
                        </m:fPr>
                        <m:num>
                          <m:r>
                            <a:rPr lang="en-US" sz="2800" b="0" i="1" smtClean="0">
                              <a:latin typeface="Cambria Math" panose="02040503050406030204" pitchFamily="18" charset="0"/>
                            </a:rPr>
                            <m:t>𝑦</m:t>
                          </m:r>
                        </m:num>
                        <m:den>
                          <m:r>
                            <a:rPr lang="en-US" sz="2800" b="0" i="1" smtClean="0">
                              <a:latin typeface="Cambria Math" panose="02040503050406030204" pitchFamily="18" charset="0"/>
                            </a:rPr>
                            <m:t>3</m:t>
                          </m:r>
                        </m:den>
                      </m:f>
                      <m:r>
                        <a:rPr lang="en-US" sz="2800" b="0" i="1" smtClean="0">
                          <a:latin typeface="Cambria Math" panose="02040503050406030204" pitchFamily="18" charset="0"/>
                        </a:rPr>
                        <m:t>+4=1</m:t>
                      </m:r>
                    </m:oMath>
                  </m:oMathPara>
                </a14:m>
                <a:endParaRPr lang="en-US" sz="2800" b="0" dirty="0"/>
              </a:p>
              <a:p>
                <a:pPr/>
                <a14:m>
                  <m:oMathPara xmlns:m="http://schemas.openxmlformats.org/officeDocument/2006/math">
                    <m:oMathParaPr>
                      <m:jc m:val="left"/>
                    </m:oMathParaPr>
                    <m:oMath xmlns:m="http://schemas.openxmlformats.org/officeDocument/2006/math">
                      <m:f>
                        <m:fPr>
                          <m:ctrlPr>
                            <a:rPr lang="en-US" sz="2800" i="1" smtClean="0">
                              <a:latin typeface="Cambria Math" panose="02040503050406030204" pitchFamily="18" charset="0"/>
                            </a:rPr>
                          </m:ctrlPr>
                        </m:fPr>
                        <m:num>
                          <m:r>
                            <a:rPr lang="en-US" sz="2800" b="0" i="1" smtClean="0">
                              <a:latin typeface="Cambria Math" panose="02040503050406030204" pitchFamily="18" charset="0"/>
                            </a:rPr>
                            <m:t>𝑦</m:t>
                          </m:r>
                        </m:num>
                        <m:den>
                          <m:r>
                            <a:rPr lang="en-US" sz="2800" b="0" i="1" smtClean="0">
                              <a:latin typeface="Cambria Math" panose="02040503050406030204" pitchFamily="18" charset="0"/>
                            </a:rPr>
                            <m:t>3</m:t>
                          </m:r>
                        </m:den>
                      </m:f>
                      <m:r>
                        <a:rPr lang="en-US" sz="2800" b="0" i="1" smtClean="0">
                          <a:latin typeface="Cambria Math" panose="02040503050406030204" pitchFamily="18" charset="0"/>
                        </a:rPr>
                        <m:t>+4−4=1−4</m:t>
                      </m:r>
                    </m:oMath>
                  </m:oMathPara>
                </a14:m>
                <a:endParaRPr lang="en-US" sz="2800" b="0" dirty="0"/>
              </a:p>
              <a:p>
                <a:pPr/>
                <a14:m>
                  <m:oMathPara xmlns:m="http://schemas.openxmlformats.org/officeDocument/2006/math">
                    <m:oMathParaPr>
                      <m:jc m:val="left"/>
                    </m:oMathParaPr>
                    <m:oMath xmlns:m="http://schemas.openxmlformats.org/officeDocument/2006/math">
                      <m:r>
                        <a:rPr lang="en-US" sz="2800" b="0" i="1" smtClean="0">
                          <a:latin typeface="Cambria Math" panose="02040503050406030204" pitchFamily="18" charset="0"/>
                        </a:rPr>
                        <m:t>                </m:t>
                      </m:r>
                      <m:f>
                        <m:fPr>
                          <m:ctrlPr>
                            <a:rPr lang="en-US" sz="2800" i="1" smtClean="0">
                              <a:latin typeface="Cambria Math" panose="02040503050406030204" pitchFamily="18" charset="0"/>
                            </a:rPr>
                          </m:ctrlPr>
                        </m:fPr>
                        <m:num>
                          <m:r>
                            <a:rPr lang="en-US" sz="2800" b="0" i="1" smtClean="0">
                              <a:latin typeface="Cambria Math" panose="02040503050406030204" pitchFamily="18" charset="0"/>
                            </a:rPr>
                            <m:t>𝑦</m:t>
                          </m:r>
                        </m:num>
                        <m:den>
                          <m:r>
                            <a:rPr lang="en-US" sz="2800" b="0" i="1" smtClean="0">
                              <a:latin typeface="Cambria Math" panose="02040503050406030204" pitchFamily="18" charset="0"/>
                            </a:rPr>
                            <m:t>3</m:t>
                          </m:r>
                        </m:den>
                      </m:f>
                      <m:r>
                        <a:rPr lang="en-US" sz="2800" b="0" i="1" smtClean="0">
                          <a:latin typeface="Cambria Math" panose="02040503050406030204" pitchFamily="18" charset="0"/>
                        </a:rPr>
                        <m:t>=−3</m:t>
                      </m:r>
                    </m:oMath>
                  </m:oMathPara>
                </a14:m>
                <a:endParaRPr lang="en-US" sz="2800" b="0" dirty="0"/>
              </a:p>
              <a:p>
                <a:pPr/>
                <a14:m>
                  <m:oMathPara xmlns:m="http://schemas.openxmlformats.org/officeDocument/2006/math">
                    <m:oMathParaPr>
                      <m:jc m:val="left"/>
                    </m:oMathParaPr>
                    <m:oMath xmlns:m="http://schemas.openxmlformats.org/officeDocument/2006/math">
                      <m:r>
                        <a:rPr lang="en-US" sz="2800" b="0" i="1" smtClean="0">
                          <a:latin typeface="Cambria Math" panose="02040503050406030204" pitchFamily="18" charset="0"/>
                        </a:rPr>
                        <m:t>         </m:t>
                      </m:r>
                      <m:f>
                        <m:fPr>
                          <m:ctrlPr>
                            <a:rPr lang="en-US" sz="2800" i="1" smtClean="0">
                              <a:latin typeface="Cambria Math" panose="02040503050406030204" pitchFamily="18" charset="0"/>
                            </a:rPr>
                          </m:ctrlPr>
                        </m:fPr>
                        <m:num>
                          <m:r>
                            <a:rPr lang="en-US" sz="2800" b="0" i="1" smtClean="0">
                              <a:latin typeface="Cambria Math" panose="02040503050406030204" pitchFamily="18" charset="0"/>
                            </a:rPr>
                            <m:t>𝑦</m:t>
                          </m:r>
                        </m:num>
                        <m:den>
                          <m:r>
                            <a:rPr lang="en-US" sz="2800" b="0" i="1" smtClean="0">
                              <a:latin typeface="Cambria Math" panose="02040503050406030204" pitchFamily="18" charset="0"/>
                            </a:rPr>
                            <m:t>3</m:t>
                          </m:r>
                        </m:den>
                      </m:f>
                      <m:r>
                        <a:rPr lang="en-US" sz="2800" b="0" i="1" smtClean="0">
                          <a:latin typeface="Cambria Math"/>
                          <a:ea typeface="Cambria Math"/>
                        </a:rPr>
                        <m:t>∙</m:t>
                      </m:r>
                      <m:r>
                        <a:rPr lang="en-US" sz="2800" b="0" i="1" smtClean="0">
                          <a:latin typeface="Cambria Math" panose="02040503050406030204" pitchFamily="18" charset="0"/>
                        </a:rPr>
                        <m:t>3=−3</m:t>
                      </m:r>
                      <m:r>
                        <a:rPr lang="en-US" sz="2800" b="0" i="1" smtClean="0">
                          <a:latin typeface="Cambria Math"/>
                          <a:ea typeface="Cambria Math"/>
                        </a:rPr>
                        <m:t>∙</m:t>
                      </m:r>
                      <m:r>
                        <a:rPr lang="en-US" sz="2800" b="0" i="1" smtClean="0">
                          <a:latin typeface="Cambria Math" panose="02040503050406030204" pitchFamily="18" charset="0"/>
                        </a:rPr>
                        <m:t>3</m:t>
                      </m:r>
                    </m:oMath>
                  </m:oMathPara>
                </a14:m>
                <a:endParaRPr lang="en-US" sz="2800" b="0" dirty="0"/>
              </a:p>
              <a:p>
                <a:r>
                  <a:rPr lang="en-US" sz="2800" b="0" dirty="0">
                    <a:solidFill>
                      <a:srgbClr val="FF0000"/>
                    </a:solidFill>
                  </a:rPr>
                  <a:t>               </a:t>
                </a:r>
                <a14:m>
                  <m:oMath xmlns:m="http://schemas.openxmlformats.org/officeDocument/2006/math">
                    <m:r>
                      <a:rPr lang="en-US" sz="2800" b="0" i="1" smtClean="0">
                        <a:solidFill>
                          <a:srgbClr val="FF0000"/>
                        </a:solidFill>
                        <a:latin typeface="Cambria Math" panose="02040503050406030204" pitchFamily="18" charset="0"/>
                      </a:rPr>
                      <m:t>𝑦</m:t>
                    </m:r>
                    <m:r>
                      <a:rPr lang="en-US" sz="2800" b="0" i="1" smtClean="0">
                        <a:solidFill>
                          <a:srgbClr val="FF0000"/>
                        </a:solidFill>
                        <a:latin typeface="Cambria Math" panose="02040503050406030204" pitchFamily="18" charset="0"/>
                      </a:rPr>
                      <m:t>=−9</m:t>
                    </m:r>
                  </m:oMath>
                </a14:m>
                <a:endParaRPr lang="en-US" sz="2800" dirty="0">
                  <a:solidFill>
                    <a:srgbClr val="FF0000"/>
                  </a:solidFill>
                </a:endParaRPr>
              </a:p>
            </p:txBody>
          </p:sp>
        </mc:Choice>
        <mc:Fallback xmlns="">
          <p:sp>
            <p:nvSpPr>
              <p:cNvPr id="4" name="TextBox 3"/>
              <p:cNvSpPr txBox="1">
                <a:spLocks noRot="1" noChangeAspect="1" noMove="1" noResize="1" noEditPoints="1" noAdjustHandles="1" noChangeArrowheads="1" noChangeShapeType="1" noTextEdit="1"/>
              </p:cNvSpPr>
              <p:nvPr/>
            </p:nvSpPr>
            <p:spPr>
              <a:xfrm>
                <a:off x="4343400" y="1296955"/>
                <a:ext cx="4267200" cy="3474284"/>
              </a:xfrm>
              <a:prstGeom prst="rect">
                <a:avLst/>
              </a:prstGeom>
              <a:blipFill rotWithShape="1">
                <a:blip r:embed="rId3"/>
                <a:stretch>
                  <a:fillRect/>
                </a:stretch>
              </a:blipFill>
            </p:spPr>
            <p:txBody>
              <a:bodyPr/>
              <a:lstStyle/>
              <a:p>
                <a:r>
                  <a:rPr lang="en-US">
                    <a:noFill/>
                  </a:rPr>
                  <a:t> </a:t>
                </a:r>
              </a:p>
            </p:txBody>
          </p:sp>
        </mc:Fallback>
      </mc:AlternateContent>
      <p:cxnSp>
        <p:nvCxnSpPr>
          <p:cNvPr id="6" name="Straight Connector 5"/>
          <p:cNvCxnSpPr/>
          <p:nvPr/>
        </p:nvCxnSpPr>
        <p:spPr>
          <a:xfrm>
            <a:off x="4114800" y="1296955"/>
            <a:ext cx="0" cy="5103845"/>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0" y="2895600"/>
            <a:ext cx="41148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9409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Literal equations</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832851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r>
              <a:rPr lang="en-US" sz="3600" dirty="0"/>
              <a:t>What is a Literal Equation?</a:t>
            </a:r>
          </a:p>
        </p:txBody>
      </p:sp>
      <p:sp>
        <p:nvSpPr>
          <p:cNvPr id="3" name="Content Placeholder 2"/>
          <p:cNvSpPr>
            <a:spLocks noGrp="1"/>
          </p:cNvSpPr>
          <p:nvPr>
            <p:ph idx="1"/>
          </p:nvPr>
        </p:nvSpPr>
        <p:spPr>
          <a:xfrm>
            <a:off x="457200" y="1371600"/>
            <a:ext cx="8229600" cy="5181600"/>
          </a:xfrm>
        </p:spPr>
        <p:txBody>
          <a:bodyPr>
            <a:normAutofit/>
          </a:bodyPr>
          <a:lstStyle/>
          <a:p>
            <a:pPr marL="0" indent="0">
              <a:buNone/>
            </a:pPr>
            <a:r>
              <a:rPr lang="en-US" sz="2800" dirty="0"/>
              <a:t>A </a:t>
            </a:r>
            <a:r>
              <a:rPr lang="en-US" sz="2800" u="sng" dirty="0"/>
              <a:t>literal equation </a:t>
            </a:r>
            <a:r>
              <a:rPr lang="en-US" sz="2800" dirty="0"/>
              <a:t>is an equation where the variables represent known values. Literal equations make life so much easier.  The next slide shows some examples of literal equations.</a:t>
            </a:r>
          </a:p>
          <a:p>
            <a:pPr marL="0" indent="0">
              <a:buNone/>
            </a:pPr>
            <a:endParaRPr lang="en-US" sz="2800" dirty="0"/>
          </a:p>
        </p:txBody>
      </p:sp>
    </p:spTree>
    <p:extLst>
      <p:ext uri="{BB962C8B-B14F-4D97-AF65-F5344CB8AC3E}">
        <p14:creationId xmlns:p14="http://schemas.microsoft.com/office/powerpoint/2010/main" val="4174929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304800"/>
                <a:ext cx="8229600" cy="6019800"/>
              </a:xfrm>
            </p:spPr>
            <p:txBody>
              <a:bodyPr>
                <a:normAutofit fontScale="92500" lnSpcReduction="10000"/>
              </a:bodyPr>
              <a:lstStyle/>
              <a:p>
                <a:pPr marL="0" indent="0">
                  <a:buNone/>
                </a:pPr>
                <a14:m>
                  <m:oMathPara xmlns:m="http://schemas.openxmlformats.org/officeDocument/2006/math">
                    <m:oMathParaPr>
                      <m:jc m:val="left"/>
                    </m:oMathParaPr>
                    <m:oMath xmlns:m="http://schemas.openxmlformats.org/officeDocument/2006/math">
                      <m:r>
                        <m:rPr>
                          <m:nor/>
                        </m:rPr>
                        <a:rPr lang="en-US" sz="2800" u="sng" dirty="0" smtClean="0"/>
                        <m:t>Examples</m:t>
                      </m:r>
                      <m:r>
                        <m:rPr>
                          <m:nor/>
                        </m:rPr>
                        <a:rPr lang="en-US" sz="2800" dirty="0" smtClean="0"/>
                        <m:t>:</m:t>
                      </m:r>
                    </m:oMath>
                  </m:oMathPara>
                </a14:m>
                <a:endParaRPr lang="en-US" sz="2800" dirty="0"/>
              </a:p>
              <a:p>
                <a:pPr marL="457200" lvl="1" indent="0">
                  <a:buNone/>
                </a:pPr>
                <a14:m>
                  <m:oMathPara xmlns:m="http://schemas.openxmlformats.org/officeDocument/2006/math">
                    <m:oMathParaPr>
                      <m:jc m:val="left"/>
                    </m:oMathParaPr>
                    <m:oMath xmlns:m="http://schemas.openxmlformats.org/officeDocument/2006/math">
                      <m:r>
                        <a:rPr lang="en-US" i="1">
                          <a:latin typeface="Cambria Math"/>
                        </a:rPr>
                        <m:t>𝐼</m:t>
                      </m:r>
                      <m:r>
                        <a:rPr lang="en-US" i="1">
                          <a:latin typeface="Cambria Math"/>
                        </a:rPr>
                        <m:t>=</m:t>
                      </m:r>
                      <m:r>
                        <a:rPr lang="en-US" i="1">
                          <a:latin typeface="Cambria Math"/>
                        </a:rPr>
                        <m:t>𝑝𝑟𝑡</m:t>
                      </m:r>
                      <m:r>
                        <m:rPr>
                          <m:nor/>
                        </m:rPr>
                        <a:rPr lang="en-US" dirty="0"/>
                        <m:t> (</m:t>
                      </m:r>
                      <m:r>
                        <m:rPr>
                          <m:nor/>
                        </m:rPr>
                        <a:rPr lang="en-US" dirty="0"/>
                        <m:t>Simple</m:t>
                      </m:r>
                      <m:r>
                        <m:rPr>
                          <m:nor/>
                        </m:rPr>
                        <a:rPr lang="en-US" dirty="0"/>
                        <m:t> </m:t>
                      </m:r>
                      <m:r>
                        <m:rPr>
                          <m:nor/>
                        </m:rPr>
                        <a:rPr lang="en-US" dirty="0"/>
                        <m:t>interest</m:t>
                      </m:r>
                      <m:r>
                        <m:rPr>
                          <m:nor/>
                        </m:rPr>
                        <a:rPr lang="en-US" dirty="0"/>
                        <m:t>)</m:t>
                      </m:r>
                    </m:oMath>
                  </m:oMathPara>
                </a14:m>
                <a:endParaRPr lang="en-US" dirty="0"/>
              </a:p>
              <a:p>
                <a:pPr marL="457200" lvl="1" indent="0">
                  <a:buNone/>
                </a:pPr>
                <a14:m>
                  <m:oMathPara xmlns:m="http://schemas.openxmlformats.org/officeDocument/2006/math">
                    <m:oMathParaPr>
                      <m:jc m:val="left"/>
                    </m:oMathParaPr>
                    <m:oMath xmlns:m="http://schemas.openxmlformats.org/officeDocument/2006/math">
                      <m:r>
                        <a:rPr lang="en-US" i="1">
                          <a:latin typeface="Cambria Math"/>
                        </a:rPr>
                        <m:t>𝐼</m:t>
                      </m:r>
                      <m:r>
                        <a:rPr lang="en-US" i="1">
                          <a:latin typeface="Cambria Math"/>
                        </a:rPr>
                        <m:t>=</m:t>
                      </m:r>
                      <m:f>
                        <m:fPr>
                          <m:ctrlPr>
                            <a:rPr lang="en-US" i="1">
                              <a:latin typeface="Cambria Math" panose="02040503050406030204" pitchFamily="18" charset="0"/>
                            </a:rPr>
                          </m:ctrlPr>
                        </m:fPr>
                        <m:num>
                          <m:r>
                            <a:rPr lang="en-US" i="1">
                              <a:latin typeface="Cambria Math"/>
                            </a:rPr>
                            <m:t>𝑉</m:t>
                          </m:r>
                        </m:num>
                        <m:den>
                          <m:r>
                            <a:rPr lang="en-US" i="1">
                              <a:latin typeface="Cambria Math"/>
                            </a:rPr>
                            <m:t>𝑅</m:t>
                          </m:r>
                        </m:den>
                      </m:f>
                      <m:r>
                        <m:rPr>
                          <m:nor/>
                        </m:rPr>
                        <a:rPr lang="en-US" dirty="0"/>
                        <m:t> (</m:t>
                      </m:r>
                      <m:r>
                        <m:rPr>
                          <m:nor/>
                        </m:rPr>
                        <a:rPr lang="en-US" dirty="0"/>
                        <m:t>Ohm</m:t>
                      </m:r>
                      <m:r>
                        <m:rPr>
                          <m:nor/>
                        </m:rPr>
                        <a:rPr lang="en-US" dirty="0"/>
                        <m:t>’</m:t>
                      </m:r>
                      <m:r>
                        <m:rPr>
                          <m:nor/>
                        </m:rPr>
                        <a:rPr lang="en-US" dirty="0"/>
                        <m:t>s</m:t>
                      </m:r>
                      <m:r>
                        <m:rPr>
                          <m:nor/>
                        </m:rPr>
                        <a:rPr lang="en-US" dirty="0"/>
                        <m:t> </m:t>
                      </m:r>
                      <m:r>
                        <m:rPr>
                          <m:nor/>
                        </m:rPr>
                        <a:rPr lang="en-US" dirty="0"/>
                        <m:t>law</m:t>
                      </m:r>
                      <m:r>
                        <m:rPr>
                          <m:nor/>
                        </m:rPr>
                        <a:rPr lang="en-US" dirty="0"/>
                        <m:t>)</m:t>
                      </m:r>
                    </m:oMath>
                  </m:oMathPara>
                </a14:m>
                <a:endParaRPr lang="en-US" dirty="0"/>
              </a:p>
              <a:p>
                <a:pPr marL="457200" lvl="1" indent="0">
                  <a:buNone/>
                </a:pPr>
                <a14:m>
                  <m:oMathPara xmlns:m="http://schemas.openxmlformats.org/officeDocument/2006/math">
                    <m:oMathParaPr>
                      <m:jc m:val="left"/>
                    </m:oMathParaPr>
                    <m:oMath xmlns:m="http://schemas.openxmlformats.org/officeDocument/2006/math">
                      <m:r>
                        <a:rPr lang="en-US" i="1">
                          <a:latin typeface="Cambria Math"/>
                        </a:rPr>
                        <m:t>𝐴</m:t>
                      </m:r>
                      <m:r>
                        <a:rPr lang="en-US" i="1">
                          <a:latin typeface="Cambria Math"/>
                        </a:rPr>
                        <m:t>=</m:t>
                      </m:r>
                      <m:r>
                        <a:rPr lang="en-US" i="1">
                          <a:latin typeface="Cambria Math"/>
                        </a:rPr>
                        <m:t>𝑙𝑤</m:t>
                      </m:r>
                      <m:r>
                        <m:rPr>
                          <m:nor/>
                        </m:rPr>
                        <a:rPr lang="en-US" dirty="0"/>
                        <m:t> (</m:t>
                      </m:r>
                      <m:r>
                        <m:rPr>
                          <m:nor/>
                        </m:rPr>
                        <a:rPr lang="en-US" dirty="0"/>
                        <m:t>Area</m:t>
                      </m:r>
                      <m:r>
                        <m:rPr>
                          <m:nor/>
                        </m:rPr>
                        <a:rPr lang="en-US" dirty="0"/>
                        <m:t> </m:t>
                      </m:r>
                      <m:r>
                        <m:rPr>
                          <m:nor/>
                        </m:rPr>
                        <a:rPr lang="en-US" dirty="0"/>
                        <m:t>of</m:t>
                      </m:r>
                      <m:r>
                        <m:rPr>
                          <m:nor/>
                        </m:rPr>
                        <a:rPr lang="en-US" dirty="0"/>
                        <m:t> </m:t>
                      </m:r>
                      <m:r>
                        <m:rPr>
                          <m:nor/>
                        </m:rPr>
                        <a:rPr lang="en-US" dirty="0"/>
                        <m:t>a</m:t>
                      </m:r>
                      <m:r>
                        <m:rPr>
                          <m:nor/>
                        </m:rPr>
                        <a:rPr lang="en-US" dirty="0"/>
                        <m:t> </m:t>
                      </m:r>
                      <m:r>
                        <m:rPr>
                          <m:nor/>
                        </m:rPr>
                        <a:rPr lang="en-US" dirty="0"/>
                        <m:t>rectangle</m:t>
                      </m:r>
                      <m:r>
                        <m:rPr>
                          <m:nor/>
                        </m:rPr>
                        <a:rPr lang="en-US" dirty="0"/>
                        <m:t>) </m:t>
                      </m:r>
                    </m:oMath>
                  </m:oMathPara>
                </a14:m>
                <a:endParaRPr lang="en-US" dirty="0"/>
              </a:p>
              <a:p>
                <a:pPr marL="457200" lvl="1" indent="0">
                  <a:buNone/>
                </a:pPr>
                <a14:m>
                  <m:oMathPara xmlns:m="http://schemas.openxmlformats.org/officeDocument/2006/math">
                    <m:oMathParaPr>
                      <m:jc m:val="left"/>
                    </m:oMathParaPr>
                    <m:oMath xmlns:m="http://schemas.openxmlformats.org/officeDocument/2006/math">
                      <m:r>
                        <a:rPr lang="en-US" i="1">
                          <a:latin typeface="Cambria Math" panose="02040503050406030204" pitchFamily="18" charset="0"/>
                        </a:rPr>
                        <m:t>𝐹</m:t>
                      </m:r>
                      <m:r>
                        <a:rPr lang="en-US" i="1">
                          <a:latin typeface="Cambria Math" panose="02040503050406030204" pitchFamily="18" charset="0"/>
                        </a:rPr>
                        <m:t>=</m:t>
                      </m:r>
                      <m:r>
                        <a:rPr lang="en-US" i="1">
                          <a:latin typeface="Cambria Math" panose="02040503050406030204" pitchFamily="18" charset="0"/>
                        </a:rPr>
                        <m:t>𝑚𝑎</m:t>
                      </m:r>
                      <m:r>
                        <m:rPr>
                          <m:nor/>
                        </m:rPr>
                        <a:rPr lang="en-US" dirty="0"/>
                        <m:t> (</m:t>
                      </m:r>
                      <m:r>
                        <m:rPr>
                          <m:nor/>
                        </m:rPr>
                        <a:rPr lang="en-US" dirty="0"/>
                        <m:t>Second</m:t>
                      </m:r>
                      <m:r>
                        <m:rPr>
                          <m:nor/>
                        </m:rPr>
                        <a:rPr lang="en-US" dirty="0"/>
                        <m:t> </m:t>
                      </m:r>
                      <m:r>
                        <m:rPr>
                          <m:nor/>
                        </m:rPr>
                        <a:rPr lang="en-US" dirty="0"/>
                        <m:t>Law</m:t>
                      </m:r>
                      <m:r>
                        <m:rPr>
                          <m:nor/>
                        </m:rPr>
                        <a:rPr lang="en-US" dirty="0"/>
                        <m:t> </m:t>
                      </m:r>
                      <m:r>
                        <m:rPr>
                          <m:nor/>
                        </m:rPr>
                        <a:rPr lang="en-US" dirty="0"/>
                        <m:t>of</m:t>
                      </m:r>
                      <m:r>
                        <m:rPr>
                          <m:nor/>
                        </m:rPr>
                        <a:rPr lang="en-US" dirty="0"/>
                        <m:t> </m:t>
                      </m:r>
                      <m:r>
                        <m:rPr>
                          <m:nor/>
                        </m:rPr>
                        <a:rPr lang="en-US" dirty="0"/>
                        <m:t>Motion</m:t>
                      </m:r>
                      <m:r>
                        <m:rPr>
                          <m:nor/>
                        </m:rPr>
                        <a:rPr lang="en-US" dirty="0"/>
                        <m:t>)</m:t>
                      </m:r>
                    </m:oMath>
                  </m:oMathPara>
                </a14:m>
                <a:endParaRPr lang="en-US" dirty="0"/>
              </a:p>
              <a:p>
                <a:pPr marL="457200" lvl="1" indent="0">
                  <a:buNone/>
                </a:pPr>
                <a14:m>
                  <m:oMathPara xmlns:m="http://schemas.openxmlformats.org/officeDocument/2006/math">
                    <m:oMathParaPr>
                      <m:jc m:val="left"/>
                    </m:oMathParaPr>
                    <m:oMath xmlns:m="http://schemas.openxmlformats.org/officeDocument/2006/math">
                      <m:r>
                        <a:rPr lang="en-US" i="1">
                          <a:latin typeface="Cambria Math" panose="02040503050406030204" pitchFamily="18" charset="0"/>
                        </a:rPr>
                        <m:t>𝐸</m:t>
                      </m:r>
                      <m:r>
                        <a:rPr lang="en-US" i="1">
                          <a:latin typeface="Cambria Math" panose="02040503050406030204" pitchFamily="18" charset="0"/>
                        </a:rPr>
                        <m:t>=</m:t>
                      </m:r>
                      <m:r>
                        <a:rPr lang="en-US" i="1">
                          <a:latin typeface="Cambria Math" panose="02040503050406030204" pitchFamily="18" charset="0"/>
                        </a:rPr>
                        <m:t>𝑚</m:t>
                      </m:r>
                      <m:sSup>
                        <m:sSupPr>
                          <m:ctrlPr>
                            <a:rPr lang="en-US" i="1">
                              <a:latin typeface="Cambria Math" panose="02040503050406030204" pitchFamily="18" charset="0"/>
                            </a:rPr>
                          </m:ctrlPr>
                        </m:sSupPr>
                        <m:e>
                          <m:r>
                            <a:rPr lang="en-US" i="1">
                              <a:latin typeface="Cambria Math" panose="02040503050406030204" pitchFamily="18" charset="0"/>
                            </a:rPr>
                            <m:t>𝑐</m:t>
                          </m:r>
                        </m:e>
                        <m:sup>
                          <m:r>
                            <a:rPr lang="en-US" i="1">
                              <a:latin typeface="Cambria Math" panose="02040503050406030204" pitchFamily="18" charset="0"/>
                            </a:rPr>
                            <m:t>2</m:t>
                          </m:r>
                        </m:sup>
                      </m:sSup>
                      <m:r>
                        <m:rPr>
                          <m:nor/>
                        </m:rPr>
                        <a:rPr lang="en-US" dirty="0"/>
                        <m:t> (</m:t>
                      </m:r>
                      <m:r>
                        <m:rPr>
                          <m:nor/>
                        </m:rPr>
                        <a:rPr lang="en-US" dirty="0"/>
                        <m:t>Mass</m:t>
                      </m:r>
                      <m:r>
                        <m:rPr>
                          <m:nor/>
                        </m:rPr>
                        <a:rPr lang="en-US" dirty="0"/>
                        <m:t>/</m:t>
                      </m:r>
                      <m:r>
                        <m:rPr>
                          <m:nor/>
                        </m:rPr>
                        <a:rPr lang="en-US" dirty="0"/>
                        <m:t>Energy</m:t>
                      </m:r>
                      <m:r>
                        <m:rPr>
                          <m:nor/>
                        </m:rPr>
                        <a:rPr lang="en-US" dirty="0"/>
                        <m:t> </m:t>
                      </m:r>
                      <m:r>
                        <m:rPr>
                          <m:nor/>
                        </m:rPr>
                        <a:rPr lang="en-US" dirty="0"/>
                        <m:t>Equivalence</m:t>
                      </m:r>
                      <m:r>
                        <m:rPr>
                          <m:nor/>
                        </m:rPr>
                        <a:rPr lang="en-US" dirty="0"/>
                        <m:t>)</m:t>
                      </m:r>
                    </m:oMath>
                  </m:oMathPara>
                </a14:m>
                <a:endParaRPr lang="en-US" dirty="0"/>
              </a:p>
              <a:p>
                <a:pPr marL="457200" lvl="1" indent="0">
                  <a:buNone/>
                </a:pPr>
                <a14:m>
                  <m:oMathPara xmlns:m="http://schemas.openxmlformats.org/officeDocument/2006/math">
                    <m:oMathParaPr>
                      <m:jc m:val="left"/>
                    </m:oMathParaPr>
                    <m:oMath xmlns:m="http://schemas.openxmlformats.org/officeDocument/2006/math">
                      <m:r>
                        <a:rPr lang="en-US" i="1">
                          <a:latin typeface="Cambria Math" panose="02040503050406030204" pitchFamily="18" charset="0"/>
                        </a:rPr>
                        <m:t>𝐹</m:t>
                      </m:r>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9</m:t>
                          </m:r>
                        </m:num>
                        <m:den>
                          <m:r>
                            <a:rPr lang="en-US" i="1">
                              <a:latin typeface="Cambria Math" panose="02040503050406030204" pitchFamily="18" charset="0"/>
                            </a:rPr>
                            <m:t>5</m:t>
                          </m:r>
                        </m:den>
                      </m:f>
                      <m:r>
                        <a:rPr lang="en-US" i="1">
                          <a:latin typeface="Cambria Math" panose="02040503050406030204" pitchFamily="18" charset="0"/>
                        </a:rPr>
                        <m:t>𝐶</m:t>
                      </m:r>
                      <m:r>
                        <a:rPr lang="en-US" i="1">
                          <a:latin typeface="Cambria Math" panose="02040503050406030204" pitchFamily="18" charset="0"/>
                        </a:rPr>
                        <m:t>+32</m:t>
                      </m:r>
                      <m:r>
                        <m:rPr>
                          <m:nor/>
                        </m:rPr>
                        <a:rPr lang="en-US" dirty="0"/>
                        <m:t> (</m:t>
                      </m:r>
                      <m:r>
                        <m:rPr>
                          <m:nor/>
                        </m:rPr>
                        <a:rPr lang="en-US" dirty="0"/>
                        <m:t>Fahrenheit</m:t>
                      </m:r>
                      <m:r>
                        <m:rPr>
                          <m:nor/>
                        </m:rPr>
                        <a:rPr lang="en-US" dirty="0"/>
                        <m:t>/</m:t>
                      </m:r>
                      <m:r>
                        <m:rPr>
                          <m:nor/>
                        </m:rPr>
                        <a:rPr lang="en-US" dirty="0"/>
                        <m:t>Celsius</m:t>
                      </m:r>
                      <m:r>
                        <m:rPr>
                          <m:nor/>
                        </m:rPr>
                        <a:rPr lang="en-US" dirty="0"/>
                        <m:t> </m:t>
                      </m:r>
                      <m:r>
                        <m:rPr>
                          <m:nor/>
                        </m:rPr>
                        <a:rPr lang="en-US" dirty="0"/>
                        <m:t>Equation</m:t>
                      </m:r>
                      <m:r>
                        <m:rPr>
                          <m:nor/>
                        </m:rPr>
                        <a:rPr lang="en-US" dirty="0"/>
                        <m:t>)</m:t>
                      </m:r>
                    </m:oMath>
                  </m:oMathPara>
                </a14:m>
                <a:endParaRPr lang="en-US" dirty="0"/>
              </a:p>
              <a:p>
                <a:pPr marL="457200" lvl="1" indent="0">
                  <a:buNone/>
                </a:pPr>
                <a14:m>
                  <m:oMath xmlns:m="http://schemas.openxmlformats.org/officeDocument/2006/math">
                    <m:r>
                      <a:rPr lang="en-US" sz="2400" i="1" smtClean="0">
                        <a:latin typeface="Cambria Math" panose="02040503050406030204" pitchFamily="18" charset="0"/>
                        <a:ea typeface="Cambria Math" panose="02040503050406030204" pitchFamily="18" charset="0"/>
                      </a:rPr>
                      <m:t>𝑀𝐴𝑃</m:t>
                    </m:r>
                    <m:r>
                      <a:rPr lang="en-US" sz="2400" i="1" smtClean="0">
                        <a:latin typeface="Cambria Math" panose="02040503050406030204" pitchFamily="18" charset="0"/>
                        <a:ea typeface="Cambria Math" panose="02040503050406030204" pitchFamily="18" charset="0"/>
                      </a:rPr>
                      <m:t>=</m:t>
                    </m:r>
                    <m:f>
                      <m:fPr>
                        <m:ctrlPr>
                          <a:rPr lang="en-US" sz="2400" i="1" dirty="0">
                            <a:latin typeface="Cambria Math" panose="02040503050406030204" pitchFamily="18" charset="0"/>
                            <a:ea typeface="Cambria Math" panose="02040503050406030204" pitchFamily="18" charset="0"/>
                          </a:rPr>
                        </m:ctrlPr>
                      </m:fPr>
                      <m:num>
                        <m:d>
                          <m:dPr>
                            <m:begChr m:val="["/>
                            <m:endChr m:val="]"/>
                            <m:ctrlPr>
                              <a:rPr lang="en-US" sz="2400" i="1">
                                <a:latin typeface="Cambria Math" panose="02040503050406030204" pitchFamily="18" charset="0"/>
                                <a:ea typeface="Cambria Math" panose="02040503050406030204" pitchFamily="18" charset="0"/>
                              </a:rPr>
                            </m:ctrlPr>
                          </m:dPr>
                          <m:e>
                            <m:d>
                              <m:dPr>
                                <m:ctrlPr>
                                  <a:rPr lang="en-US" sz="2400" i="1">
                                    <a:latin typeface="Cambria Math" panose="02040503050406030204" pitchFamily="18" charset="0"/>
                                    <a:ea typeface="Cambria Math" panose="02040503050406030204" pitchFamily="18" charset="0"/>
                                  </a:rPr>
                                </m:ctrlPr>
                              </m:dPr>
                              <m:e>
                                <m:r>
                                  <a:rPr lang="en-US" sz="2400" i="1">
                                    <a:latin typeface="Cambria Math" panose="02040503050406030204" pitchFamily="18" charset="0"/>
                                    <a:ea typeface="Cambria Math" panose="02040503050406030204" pitchFamily="18" charset="0"/>
                                  </a:rPr>
                                  <m:t>2∗</m:t>
                                </m:r>
                                <m:r>
                                  <a:rPr lang="en-US" sz="2400" i="1">
                                    <a:latin typeface="Cambria Math" panose="02040503050406030204" pitchFamily="18" charset="0"/>
                                    <a:ea typeface="Cambria Math" panose="02040503050406030204" pitchFamily="18" charset="0"/>
                                  </a:rPr>
                                  <m:t>𝑑𝑖𝑎𝑠𝑡𝑜𝑙𝑖𝑐</m:t>
                                </m:r>
                              </m:e>
                            </m:d>
                            <m:r>
                              <a:rPr lang="en-US" sz="2400" i="1" dirty="0">
                                <a:latin typeface="Cambria Math" panose="02040503050406030204" pitchFamily="18" charset="0"/>
                                <a:ea typeface="Cambria Math" panose="02040503050406030204" pitchFamily="18" charset="0"/>
                              </a:rPr>
                              <m:t>+</m:t>
                            </m:r>
                            <m:r>
                              <a:rPr lang="en-US" sz="2400" i="1" dirty="0">
                                <a:latin typeface="Cambria Math" panose="02040503050406030204" pitchFamily="18" charset="0"/>
                                <a:ea typeface="Cambria Math" panose="02040503050406030204" pitchFamily="18" charset="0"/>
                              </a:rPr>
                              <m:t>𝑠𝑦𝑠𝑡𝑜𝑙𝑖𝑐</m:t>
                            </m:r>
                          </m:e>
                        </m:d>
                      </m:num>
                      <m:den>
                        <m:r>
                          <a:rPr lang="en-US" sz="2400" i="1" dirty="0">
                            <a:latin typeface="Cambria Math" panose="02040503050406030204" pitchFamily="18" charset="0"/>
                            <a:ea typeface="Cambria Math" panose="02040503050406030204" pitchFamily="18" charset="0"/>
                          </a:rPr>
                          <m:t>3</m:t>
                        </m:r>
                      </m:den>
                    </m:f>
                  </m:oMath>
                </a14:m>
                <a:r>
                  <a:rPr lang="en-US" sz="2400" dirty="0">
                    <a:latin typeface="Cambria Math" panose="02040503050406030204" pitchFamily="18" charset="0"/>
                    <a:ea typeface="Cambria Math" panose="02040503050406030204" pitchFamily="18" charset="0"/>
                  </a:rPr>
                  <a:t> </a:t>
                </a:r>
                <a:r>
                  <a:rPr lang="en-US" sz="2400" dirty="0">
                    <a:ea typeface="Cambria Math" panose="02040503050406030204" pitchFamily="18" charset="0"/>
                  </a:rPr>
                  <a:t>(MAP=mean arterial pressure)</a:t>
                </a:r>
              </a:p>
              <a:p>
                <a:pPr marL="0" indent="0">
                  <a:buNone/>
                </a:pPr>
                <a:endParaRPr lang="en-US" sz="2800" dirty="0">
                  <a:ea typeface="Cambria Math" panose="02040503050406030204" pitchFamily="18" charset="0"/>
                </a:endParaRPr>
              </a:p>
              <a:p>
                <a:pPr marL="0" indent="0">
                  <a:buNone/>
                </a:pPr>
                <a:r>
                  <a:rPr lang="en-US" sz="2800" dirty="0">
                    <a:ea typeface="Cambria Math" panose="02040503050406030204" pitchFamily="18" charset="0"/>
                  </a:rPr>
                  <a:t>           </a:t>
                </a:r>
                <a14:m>
                  <m:oMath xmlns:m="http://schemas.openxmlformats.org/officeDocument/2006/math">
                    <m:r>
                      <a:rPr lang="en-US" sz="2800" i="1">
                        <a:latin typeface="Cambria Math"/>
                        <a:ea typeface="Cambria Math" panose="02040503050406030204" pitchFamily="18" charset="0"/>
                      </a:rPr>
                      <m:t>𝑉</m:t>
                    </m:r>
                    <m:r>
                      <a:rPr lang="en-US" sz="2800" i="1">
                        <a:latin typeface="Cambria Math"/>
                        <a:ea typeface="Cambria Math" panose="02040503050406030204" pitchFamily="18" charset="0"/>
                      </a:rPr>
                      <m:t>=0.041</m:t>
                    </m:r>
                    <m:r>
                      <a:rPr lang="en-US" sz="2800" i="1">
                        <a:latin typeface="Cambria Math"/>
                        <a:ea typeface="Cambria Math" panose="02040503050406030204" pitchFamily="18" charset="0"/>
                      </a:rPr>
                      <m:t>h</m:t>
                    </m:r>
                    <m:r>
                      <a:rPr lang="en-US" sz="2800" i="1">
                        <a:latin typeface="Cambria Math"/>
                        <a:ea typeface="Cambria Math" panose="02040503050406030204" pitchFamily="18" charset="0"/>
                      </a:rPr>
                      <m:t>−0.018</m:t>
                    </m:r>
                    <m:r>
                      <a:rPr lang="en-US" sz="2800" i="1">
                        <a:latin typeface="Cambria Math"/>
                        <a:ea typeface="Cambria Math" panose="02040503050406030204" pitchFamily="18" charset="0"/>
                      </a:rPr>
                      <m:t>𝐴</m:t>
                    </m:r>
                    <m:r>
                      <a:rPr lang="en-US" sz="2800" i="1">
                        <a:latin typeface="Cambria Math"/>
                        <a:ea typeface="Cambria Math" panose="02040503050406030204" pitchFamily="18" charset="0"/>
                      </a:rPr>
                      <m:t>−2.69</m:t>
                    </m:r>
                  </m:oMath>
                </a14:m>
                <a:r>
                  <a:rPr lang="en-US" sz="2800" dirty="0">
                    <a:latin typeface="Cambria Math" panose="02040503050406030204" pitchFamily="18" charset="0"/>
                    <a:ea typeface="Cambria Math" panose="02040503050406030204" pitchFamily="18" charset="0"/>
                  </a:rPr>
                  <a:t> (Female vitals) </a:t>
                </a:r>
              </a:p>
              <a:p>
                <a:pPr marL="0" indent="0">
                  <a:buNone/>
                </a:pPr>
                <a:endParaRPr lang="en-US" sz="2800" dirty="0">
                  <a:latin typeface="Cambria Math" panose="02040503050406030204" pitchFamily="18" charset="0"/>
                  <a:ea typeface="Cambria Math" panose="02040503050406030204" pitchFamily="18" charset="0"/>
                </a:endParaRPr>
              </a:p>
              <a:p>
                <a:pPr marL="0" indent="0">
                  <a:buNone/>
                </a:pPr>
                <a:r>
                  <a:rPr lang="en-US" sz="2800" b="0" dirty="0">
                    <a:ea typeface="Cambria Math" panose="02040503050406030204" pitchFamily="18" charset="0"/>
                  </a:rPr>
                  <a:t>           </a:t>
                </a:r>
                <a14:m>
                  <m:oMath xmlns:m="http://schemas.openxmlformats.org/officeDocument/2006/math">
                    <m:r>
                      <a:rPr lang="en-US" sz="2800" b="0" i="1" smtClean="0">
                        <a:latin typeface="Cambria Math" panose="02040503050406030204" pitchFamily="18" charset="0"/>
                        <a:ea typeface="Cambria Math" panose="02040503050406030204" pitchFamily="18" charset="0"/>
                      </a:rPr>
                      <m:t>𝐹</m:t>
                    </m:r>
                    <m:r>
                      <a:rPr lang="en-US" sz="2800" b="0" i="1" smtClean="0">
                        <a:latin typeface="Cambria Math" panose="02040503050406030204" pitchFamily="18" charset="0"/>
                        <a:ea typeface="Cambria Math" panose="02040503050406030204" pitchFamily="18" charset="0"/>
                      </a:rPr>
                      <m:t>=</m:t>
                    </m:r>
                    <m:f>
                      <m:fPr>
                        <m:ctrlPr>
                          <a:rPr lang="en-US" sz="2800" i="1" smtClean="0">
                            <a:latin typeface="Cambria Math" panose="02040503050406030204" pitchFamily="18" charset="0"/>
                            <a:ea typeface="Cambria Math" panose="02040503050406030204" pitchFamily="18" charset="0"/>
                          </a:rPr>
                        </m:ctrlPr>
                      </m:fPr>
                      <m:num>
                        <m:r>
                          <a:rPr lang="en-US" sz="2800" b="0" i="1" smtClean="0">
                            <a:latin typeface="Cambria Math" panose="02040503050406030204" pitchFamily="18" charset="0"/>
                            <a:ea typeface="Cambria Math" panose="02040503050406030204" pitchFamily="18" charset="0"/>
                          </a:rPr>
                          <m:t>𝐺</m:t>
                        </m:r>
                        <m:sSub>
                          <m:sSubPr>
                            <m:ctrlPr>
                              <a:rPr lang="en-US" sz="2800" b="0" i="1" smtClean="0">
                                <a:latin typeface="Cambria Math" panose="02040503050406030204" pitchFamily="18" charset="0"/>
                                <a:ea typeface="Cambria Math" panose="02040503050406030204" pitchFamily="18" charset="0"/>
                              </a:rPr>
                            </m:ctrlPr>
                          </m:sSubPr>
                          <m:e>
                            <m:r>
                              <a:rPr lang="en-US" sz="2800" b="0" i="1" smtClean="0">
                                <a:latin typeface="Cambria Math" panose="02040503050406030204" pitchFamily="18" charset="0"/>
                                <a:ea typeface="Cambria Math" panose="02040503050406030204" pitchFamily="18" charset="0"/>
                              </a:rPr>
                              <m:t>𝑚</m:t>
                            </m:r>
                          </m:e>
                          <m:sub>
                            <m:r>
                              <a:rPr lang="en-US" sz="2800" b="0" i="1" smtClean="0">
                                <a:latin typeface="Cambria Math" panose="02040503050406030204" pitchFamily="18" charset="0"/>
                                <a:ea typeface="Cambria Math" panose="02040503050406030204" pitchFamily="18" charset="0"/>
                              </a:rPr>
                              <m:t>1</m:t>
                            </m:r>
                          </m:sub>
                        </m:sSub>
                        <m:sSub>
                          <m:sSubPr>
                            <m:ctrlPr>
                              <a:rPr lang="en-US" sz="2800" b="0" i="1" smtClean="0">
                                <a:latin typeface="Cambria Math" panose="02040503050406030204" pitchFamily="18" charset="0"/>
                                <a:ea typeface="Cambria Math" panose="02040503050406030204" pitchFamily="18" charset="0"/>
                              </a:rPr>
                            </m:ctrlPr>
                          </m:sSubPr>
                          <m:e>
                            <m:r>
                              <a:rPr lang="en-US" sz="2800" b="0" i="1" smtClean="0">
                                <a:latin typeface="Cambria Math" panose="02040503050406030204" pitchFamily="18" charset="0"/>
                                <a:ea typeface="Cambria Math" panose="02040503050406030204" pitchFamily="18" charset="0"/>
                              </a:rPr>
                              <m:t>𝑚</m:t>
                            </m:r>
                          </m:e>
                          <m:sub>
                            <m:r>
                              <a:rPr lang="en-US" sz="2800" b="0" i="1" smtClean="0">
                                <a:latin typeface="Cambria Math" panose="02040503050406030204" pitchFamily="18" charset="0"/>
                                <a:ea typeface="Cambria Math" panose="02040503050406030204" pitchFamily="18" charset="0"/>
                              </a:rPr>
                              <m:t>2</m:t>
                            </m:r>
                          </m:sub>
                        </m:sSub>
                      </m:num>
                      <m:den>
                        <m:sSup>
                          <m:sSupPr>
                            <m:ctrlPr>
                              <a:rPr lang="en-US" sz="2800" i="1" smtClean="0">
                                <a:latin typeface="Cambria Math" panose="02040503050406030204" pitchFamily="18" charset="0"/>
                                <a:ea typeface="Cambria Math" panose="02040503050406030204" pitchFamily="18" charset="0"/>
                              </a:rPr>
                            </m:ctrlPr>
                          </m:sSupPr>
                          <m:e>
                            <m:r>
                              <a:rPr lang="en-US" sz="2800" b="0" i="1" smtClean="0">
                                <a:latin typeface="Cambria Math" panose="02040503050406030204" pitchFamily="18" charset="0"/>
                                <a:ea typeface="Cambria Math" panose="02040503050406030204" pitchFamily="18" charset="0"/>
                              </a:rPr>
                              <m:t>𝑑</m:t>
                            </m:r>
                          </m:e>
                          <m:sup>
                            <m:r>
                              <a:rPr lang="en-US" sz="2800" b="0" i="1" smtClean="0">
                                <a:latin typeface="Cambria Math" panose="02040503050406030204" pitchFamily="18" charset="0"/>
                                <a:ea typeface="Cambria Math" panose="02040503050406030204" pitchFamily="18" charset="0"/>
                              </a:rPr>
                              <m:t>2</m:t>
                            </m:r>
                          </m:sup>
                        </m:sSup>
                      </m:den>
                    </m:f>
                  </m:oMath>
                </a14:m>
                <a:r>
                  <a:rPr lang="en-US" sz="2800" dirty="0">
                    <a:latin typeface="Cambria Math" panose="02040503050406030204" pitchFamily="18" charset="0"/>
                    <a:ea typeface="Cambria Math" panose="02040503050406030204" pitchFamily="18" charset="0"/>
                  </a:rPr>
                  <a:t> (Law of Universal Gravitation)</a:t>
                </a:r>
              </a:p>
              <a:p>
                <a:pPr marL="0" indent="0">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304800"/>
                <a:ext cx="8229600" cy="6019800"/>
              </a:xfrm>
              <a:blipFill rotWithShape="0">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011187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Solving literal equations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1612955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TM03457452[[fn=Celestial]]</Template>
  <TotalTime>2160</TotalTime>
  <Words>1756</Words>
  <Application>Microsoft Office PowerPoint</Application>
  <PresentationFormat>On-screen Show (4:3)</PresentationFormat>
  <Paragraphs>158</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Cambria Math</vt:lpstr>
      <vt:lpstr>Celestial</vt:lpstr>
      <vt:lpstr>Making the Connection Between Linear and Literal Equations  with examples from nursing, economics,   physics, and everyday life</vt:lpstr>
      <vt:lpstr>Solve for Time:  D=rt</vt:lpstr>
      <vt:lpstr>Equation Basics</vt:lpstr>
      <vt:lpstr>What is an Equation?</vt:lpstr>
      <vt:lpstr>How do we solve the previous examples?</vt:lpstr>
      <vt:lpstr>Literal equations</vt:lpstr>
      <vt:lpstr>What is a Literal Equation?</vt:lpstr>
      <vt:lpstr>PowerPoint Presentation</vt:lpstr>
      <vt:lpstr>Solving literal equations</vt:lpstr>
      <vt:lpstr>PowerPoint Presentation</vt:lpstr>
      <vt:lpstr>How do we solve our previous examples if they are literal equations?  Compare left and right.</vt:lpstr>
      <vt:lpstr>PowerPoint Presentation</vt:lpstr>
      <vt:lpstr>Using Literal Equations  in Everyday Life</vt:lpstr>
      <vt:lpstr>Manipulating Literal Equations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Continuation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Linear vs Literal Equations</dc:title>
  <dc:creator>Ernesto Garcia</dc:creator>
  <cp:lastModifiedBy>Rebecca Blitzer</cp:lastModifiedBy>
  <cp:revision>76</cp:revision>
  <cp:lastPrinted>2018-01-18T13:49:29Z</cp:lastPrinted>
  <dcterms:created xsi:type="dcterms:W3CDTF">2016-09-22T18:42:26Z</dcterms:created>
  <dcterms:modified xsi:type="dcterms:W3CDTF">2020-05-28T16:19:02Z</dcterms:modified>
</cp:coreProperties>
</file>