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5" r:id="rId6"/>
    <p:sldId id="267" r:id="rId7"/>
    <p:sldId id="268" r:id="rId8"/>
    <p:sldId id="262" r:id="rId9"/>
    <p:sldId id="264" r:id="rId10"/>
    <p:sldId id="269" r:id="rId11"/>
    <p:sldId id="270" r:id="rId12"/>
    <p:sldId id="273" r:id="rId13"/>
    <p:sldId id="275" r:id="rId14"/>
    <p:sldId id="276" r:id="rId15"/>
    <p:sldId id="277" r:id="rId16"/>
    <p:sldId id="274" r:id="rId17"/>
    <p:sldId id="271" r:id="rId18"/>
    <p:sldId id="266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2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74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2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1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50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6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1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7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8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2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41CBA-7C3C-4C23-BB34-81C92A7FBAC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03000-9B7E-4B31-8A52-0F2DDB67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95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bonacci_numbe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Math in Nature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Ernesto Garcia AND Barbara Barone</a:t>
            </a:r>
          </a:p>
        </p:txBody>
      </p:sp>
    </p:spTree>
    <p:extLst>
      <p:ext uri="{BB962C8B-B14F-4D97-AF65-F5344CB8AC3E}">
        <p14:creationId xmlns:p14="http://schemas.microsoft.com/office/powerpoint/2010/main" val="239488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65" y="764373"/>
            <a:ext cx="10959935" cy="1293028"/>
          </a:xfrm>
        </p:spPr>
        <p:txBody>
          <a:bodyPr/>
          <a:lstStyle/>
          <a:p>
            <a:r>
              <a:rPr lang="en-US" b="1" dirty="0"/>
              <a:t>Math in nature:  Exponents &amp; Rabbit breeding</a:t>
            </a:r>
          </a:p>
        </p:txBody>
      </p:sp>
      <p:pic>
        <p:nvPicPr>
          <p:cNvPr id="4" name="Content Placeholder 3" descr="Californian rabbit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74428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77" y="764373"/>
            <a:ext cx="10532423" cy="1293028"/>
          </a:xfrm>
        </p:spPr>
        <p:txBody>
          <a:bodyPr/>
          <a:lstStyle/>
          <a:p>
            <a:r>
              <a:rPr lang="en-US" b="1" dirty="0"/>
              <a:t>Math in nature:  Rotational and line symmetry and snowflakes</a:t>
            </a:r>
          </a:p>
        </p:txBody>
      </p:sp>
      <p:pic>
        <p:nvPicPr>
          <p:cNvPr id="4" name="Content Placeholder 3" descr="Throw text snow and make a snowman with symbols - fsymbol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2218910"/>
            <a:ext cx="4596743" cy="40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0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421" y="764373"/>
            <a:ext cx="9831779" cy="1293028"/>
          </a:xfrm>
        </p:spPr>
        <p:txBody>
          <a:bodyPr/>
          <a:lstStyle/>
          <a:p>
            <a:r>
              <a:rPr lang="en-US" b="1" dirty="0"/>
              <a:t>Math in nature:  Line symmetry and  the human 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07" y="2375065"/>
            <a:ext cx="4867953" cy="3728852"/>
          </a:xfrm>
        </p:spPr>
      </p:pic>
    </p:spTree>
    <p:extLst>
      <p:ext uri="{BB962C8B-B14F-4D97-AF65-F5344CB8AC3E}">
        <p14:creationId xmlns:p14="http://schemas.microsoft.com/office/powerpoint/2010/main" val="225584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b="1" dirty="0"/>
              <a:t>Math in nature:  Symmetry and starfish</a:t>
            </a:r>
          </a:p>
        </p:txBody>
      </p:sp>
      <p:pic>
        <p:nvPicPr>
          <p:cNvPr id="5" name="Picture 4" descr="Hi, There! | Sea star at low tide at Fitzgerald Marin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1808018"/>
            <a:ext cx="6096000" cy="4572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3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13" y="764373"/>
            <a:ext cx="11031187" cy="1293028"/>
          </a:xfrm>
        </p:spPr>
        <p:txBody>
          <a:bodyPr/>
          <a:lstStyle/>
          <a:p>
            <a:r>
              <a:rPr lang="en-US" b="1" dirty="0"/>
              <a:t>Math in nature:  Symmetry and peacock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89208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 in nature:  Symmetry and spider webs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2327564"/>
            <a:ext cx="5133768" cy="3942733"/>
          </a:xfrm>
        </p:spPr>
      </p:pic>
    </p:spTree>
    <p:extLst>
      <p:ext uri="{BB962C8B-B14F-4D97-AF65-F5344CB8AC3E}">
        <p14:creationId xmlns:p14="http://schemas.microsoft.com/office/powerpoint/2010/main" val="297630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764373"/>
            <a:ext cx="10983686" cy="1293028"/>
          </a:xfrm>
        </p:spPr>
        <p:txBody>
          <a:bodyPr/>
          <a:lstStyle/>
          <a:p>
            <a:r>
              <a:rPr lang="en-US" b="1" dirty="0"/>
              <a:t>Math in nature:  Fibonacci sequence and sunflowers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11" y="2057401"/>
            <a:ext cx="5960147" cy="4219784"/>
          </a:xfrm>
        </p:spPr>
      </p:pic>
    </p:spTree>
    <p:extLst>
      <p:ext uri="{BB962C8B-B14F-4D97-AF65-F5344CB8AC3E}">
        <p14:creationId xmlns:p14="http://schemas.microsoft.com/office/powerpoint/2010/main" val="205553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764373"/>
            <a:ext cx="11256818" cy="1293028"/>
          </a:xfrm>
        </p:spPr>
        <p:txBody>
          <a:bodyPr/>
          <a:lstStyle/>
          <a:p>
            <a:r>
              <a:rPr lang="en-US" b="1" dirty="0"/>
              <a:t>Math in nature:  Honeycombs and hexagons</a:t>
            </a:r>
          </a:p>
        </p:txBody>
      </p:sp>
      <p:pic>
        <p:nvPicPr>
          <p:cNvPr id="4" name="Content Placeholder 3" descr="Making Honey by dalantech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08" y="2193925"/>
            <a:ext cx="6034583" cy="4024313"/>
          </a:xfrm>
        </p:spPr>
      </p:pic>
    </p:spTree>
    <p:extLst>
      <p:ext uri="{BB962C8B-B14F-4D97-AF65-F5344CB8AC3E}">
        <p14:creationId xmlns:p14="http://schemas.microsoft.com/office/powerpoint/2010/main" val="158539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99" y="764373"/>
            <a:ext cx="10639301" cy="1293028"/>
          </a:xfrm>
        </p:spPr>
        <p:txBody>
          <a:bodyPr/>
          <a:lstStyle/>
          <a:p>
            <a:r>
              <a:rPr lang="en-US" b="1" dirty="0"/>
              <a:t>Math in nature – Fibonacci and fruits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cut a fruit or vegetable, you will often find that the number of sections is a Fibonacci number.</a:t>
            </a:r>
          </a:p>
        </p:txBody>
      </p:sp>
      <p:pic>
        <p:nvPicPr>
          <p:cNvPr id="1026" name="Picture 2" descr="bana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52" y="2194559"/>
            <a:ext cx="2301970" cy="24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074" y="2255693"/>
            <a:ext cx="2417414" cy="23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9558" y="4868883"/>
            <a:ext cx="509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BANANA			APPLE</a:t>
            </a:r>
          </a:p>
        </p:txBody>
      </p:sp>
    </p:spTree>
    <p:extLst>
      <p:ext uri="{BB962C8B-B14F-4D97-AF65-F5344CB8AC3E}">
        <p14:creationId xmlns:p14="http://schemas.microsoft.com/office/powerpoint/2010/main" val="1993637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133" y="2194309"/>
            <a:ext cx="3182833" cy="3090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09" y="391886"/>
            <a:ext cx="1153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MATH IN NATURE – PINECONES &amp; FIBONACCI </a:t>
            </a:r>
          </a:p>
        </p:txBody>
      </p:sp>
      <p:sp>
        <p:nvSpPr>
          <p:cNvPr id="5" name="Rectangle 4"/>
          <p:cNvSpPr/>
          <p:nvPr/>
        </p:nvSpPr>
        <p:spPr>
          <a:xfrm>
            <a:off x="803563" y="180755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image under the green and red spirals is a pinecone.  Notice that the spirals follow the shape of the pinecone.  Count the green and red spirals.  Notice anything? </a:t>
            </a:r>
            <a:endParaRPr lang="en-US" sz="32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28" y="4326478"/>
            <a:ext cx="3445735" cy="22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5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8821"/>
            <a:ext cx="10515600" cy="3588141"/>
          </a:xfrm>
        </p:spPr>
        <p:txBody>
          <a:bodyPr>
            <a:normAutofit/>
          </a:bodyPr>
          <a:lstStyle/>
          <a:p>
            <a:r>
              <a:rPr lang="en-US" sz="3600" dirty="0"/>
              <a:t>Remember the Fibonacci Sequence?</a:t>
            </a:r>
          </a:p>
          <a:p>
            <a:pPr marL="0" indent="0" algn="ctr">
              <a:buNone/>
            </a:pPr>
            <a:r>
              <a:rPr lang="en-US" sz="3600" dirty="0"/>
              <a:t>0, 1, 1, 2, 3, 5, 8, 13, 21, 34, 55, 89, 144, …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It shows up in the most interesting places!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23158" y="688769"/>
            <a:ext cx="966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MATH IN NATURE – THE FIBONACCI SEQUENCE AND THE GOLDEN RATIO</a:t>
            </a:r>
          </a:p>
        </p:txBody>
      </p:sp>
    </p:spTree>
    <p:extLst>
      <p:ext uri="{BB962C8B-B14F-4D97-AF65-F5344CB8AC3E}">
        <p14:creationId xmlns:p14="http://schemas.microsoft.com/office/powerpoint/2010/main" val="383364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13622"/>
            <a:ext cx="10515600" cy="1322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815" y="1745189"/>
            <a:ext cx="6752509" cy="41484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9392" y="273132"/>
            <a:ext cx="10153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MATH IN NATURE – GENETICS &amp; THE FIBONACCI SEQUENCE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678" y="1588712"/>
            <a:ext cx="36971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paper by Luke Hutchison titled “Growing the Family Tree: The Power of DNA in Reconstructing Family Relationships,” it was shown that the number of ancestors on the X chromosome line follows the Fibonacci Sequence.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204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53" y="764373"/>
            <a:ext cx="11887199" cy="12930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MATH IN NATURE – GOLDEN RATIO &amp; HUMAN ARM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2050" y="2194559"/>
            <a:ext cx="5334000" cy="4024125"/>
          </a:xfrm>
        </p:spPr>
        <p:txBody>
          <a:bodyPr>
            <a:normAutofit/>
          </a:bodyPr>
          <a:lstStyle/>
          <a:p>
            <a:r>
              <a:rPr lang="en-US" sz="2800" dirty="0"/>
              <a:t>The ratio between the forearm and the hand is the Golden Ratio.   Not sure how?  Ask for a ruler and measure your hand and forearm.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15" y="2193925"/>
            <a:ext cx="4154369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6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05" y="1902545"/>
            <a:ext cx="5448795" cy="360415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0010" y="764373"/>
            <a:ext cx="11542815" cy="12930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MATH IN NATURE - FIBONACCI SEQUENCE &amp; BONES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49382" y="2057401"/>
            <a:ext cx="5334000" cy="1525654"/>
          </a:xfrm>
        </p:spPr>
        <p:txBody>
          <a:bodyPr/>
          <a:lstStyle/>
          <a:p>
            <a:r>
              <a:rPr lang="en-US" dirty="0"/>
              <a:t>The bones of your finger (including the bone from your knuckle to your wrist) follow the Fibonacci sequence.</a:t>
            </a:r>
          </a:p>
          <a:p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half" idx="1"/>
          </p:nvPr>
        </p:nvSpPr>
        <p:spPr>
          <a:xfrm>
            <a:off x="591788" y="5925786"/>
            <a:ext cx="11057906" cy="7428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3704620"/>
            <a:ext cx="5588926" cy="14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9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764373"/>
            <a:ext cx="11804073" cy="1293028"/>
          </a:xfrm>
        </p:spPr>
        <p:txBody>
          <a:bodyPr>
            <a:normAutofit/>
          </a:bodyPr>
          <a:lstStyle/>
          <a:p>
            <a:r>
              <a:rPr lang="en-US" sz="3600" b="1" dirty="0"/>
              <a:t>MATH IN NATURE -  FIBONACCI SEQUENCE &amp; FINGERS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have 8 fingers in total, 5 digits on each hand, 3 bones in each finger, 2 bones in 1 thumb, and 1 thumb on each hand.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20" y="2057401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6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b="1" dirty="0"/>
              <a:t>Math in nature – Fibonacci &amp; flowers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flowers also exhibit the Fibonacci sequence.</a:t>
            </a:r>
          </a:p>
        </p:txBody>
      </p:sp>
      <p:pic>
        <p:nvPicPr>
          <p:cNvPr id="2050" name="Picture 2" descr="Image result for PETALS OF A FLOWER AND FIBONACCI SEQUE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398816"/>
            <a:ext cx="5878797" cy="3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7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951" y="1294209"/>
            <a:ext cx="4367212" cy="40246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7951" y="1738881"/>
            <a:ext cx="6096000" cy="27036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 will form in such a way to maximize sunlight exposure.  Notice how, given this fact, plants seem to exhibit Fibonacci properties.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08" y="344384"/>
            <a:ext cx="1156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MATH IN NATURE –FIBONACCI SEQUENCE &amp; LEAV</a:t>
            </a:r>
            <a:r>
              <a:rPr lang="en-US" sz="3200" b="1" dirty="0"/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85012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076" y="1666498"/>
            <a:ext cx="3349869" cy="38745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3559" y="2647603"/>
            <a:ext cx="6476010" cy="28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human ear forms a Golden spiral.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tooltip="Fibonacci number"/>
              </a:rPr>
              <a:t>Fibonacci spiral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approximates the golden spiral using quarter-circle arcs inscribed in squares of integer Fibonacci-number side, shown for square sizes 1, 1, 2, 3, 5, 8, 13, 21, and 34.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1283" y="451262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MATH IN NATURE – GOLDEN SPIRAL &amp; HUMAN EAR</a:t>
            </a:r>
          </a:p>
        </p:txBody>
      </p:sp>
    </p:spTree>
    <p:extLst>
      <p:ext uri="{BB962C8B-B14F-4D97-AF65-F5344CB8AC3E}">
        <p14:creationId xmlns:p14="http://schemas.microsoft.com/office/powerpoint/2010/main" val="178100976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98</TotalTime>
  <Words>464</Words>
  <Application>Microsoft Office PowerPoint</Application>
  <PresentationFormat>Widescreen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Symbol</vt:lpstr>
      <vt:lpstr>Vapor Trail</vt:lpstr>
      <vt:lpstr>Math in Nature</vt:lpstr>
      <vt:lpstr>PowerPoint Presentation</vt:lpstr>
      <vt:lpstr>PowerPoint Presentation</vt:lpstr>
      <vt:lpstr>MATH IN NATURE – GOLDEN RATIO &amp; HUMAN ARM</vt:lpstr>
      <vt:lpstr>MATH IN NATURE - FIBONACCI SEQUENCE &amp; BONES</vt:lpstr>
      <vt:lpstr>MATH IN NATURE -  FIBONACCI SEQUENCE &amp; FINGERS</vt:lpstr>
      <vt:lpstr>Math in nature – Fibonacci &amp; flowers</vt:lpstr>
      <vt:lpstr>PowerPoint Presentation</vt:lpstr>
      <vt:lpstr>PowerPoint Presentation</vt:lpstr>
      <vt:lpstr>Math in nature:  Exponents &amp; Rabbit breeding</vt:lpstr>
      <vt:lpstr>Math in nature:  Rotational and line symmetry and snowflakes</vt:lpstr>
      <vt:lpstr>Math in nature:  Line symmetry and  the human face</vt:lpstr>
      <vt:lpstr>Math in nature:  Symmetry and starfish</vt:lpstr>
      <vt:lpstr>Math in nature:  Symmetry and peacock</vt:lpstr>
      <vt:lpstr>Math in nature:  Symmetry and spider webs</vt:lpstr>
      <vt:lpstr>Math in nature:  Fibonacci sequence and sunflowers</vt:lpstr>
      <vt:lpstr>Math in nature:  Honeycombs and hexagons</vt:lpstr>
      <vt:lpstr>Math in nature – Fibonacci and fruits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in Nature</dc:title>
  <dc:creator>Ernesto Garcia</dc:creator>
  <cp:lastModifiedBy>Rebecca Blitzer</cp:lastModifiedBy>
  <cp:revision>15</cp:revision>
  <dcterms:created xsi:type="dcterms:W3CDTF">2017-04-19T05:58:41Z</dcterms:created>
  <dcterms:modified xsi:type="dcterms:W3CDTF">2020-05-28T15:26:43Z</dcterms:modified>
</cp:coreProperties>
</file>