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69" r:id="rId4"/>
    <p:sldId id="257" r:id="rId5"/>
    <p:sldId id="270" r:id="rId6"/>
    <p:sldId id="260" r:id="rId7"/>
    <p:sldId id="258" r:id="rId8"/>
    <p:sldId id="264" r:id="rId9"/>
    <p:sldId id="275" r:id="rId10"/>
    <p:sldId id="276" r:id="rId11"/>
    <p:sldId id="259" r:id="rId12"/>
    <p:sldId id="261" r:id="rId13"/>
    <p:sldId id="265" r:id="rId14"/>
    <p:sldId id="262" r:id="rId15"/>
    <p:sldId id="263" r:id="rId16"/>
    <p:sldId id="266" r:id="rId17"/>
    <p:sldId id="277" r:id="rId18"/>
    <p:sldId id="278" r:id="rId19"/>
    <p:sldId id="279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Blitzer" userId="14437863c66f6b6d" providerId="LiveId" clId="{2467F830-D34F-4B79-B48F-4783DA46C519}"/>
    <pc:docChg chg="custSel modSld">
      <pc:chgData name="Rebecca Blitzer" userId="14437863c66f6b6d" providerId="LiveId" clId="{2467F830-D34F-4B79-B48F-4783DA46C519}" dt="2020-05-28T15:46:57.264" v="13" actId="5793"/>
      <pc:docMkLst>
        <pc:docMk/>
      </pc:docMkLst>
      <pc:sldChg chg="modSp mod">
        <pc:chgData name="Rebecca Blitzer" userId="14437863c66f6b6d" providerId="LiveId" clId="{2467F830-D34F-4B79-B48F-4783DA46C519}" dt="2020-05-28T15:41:41.493" v="0" actId="33524"/>
        <pc:sldMkLst>
          <pc:docMk/>
          <pc:sldMk cId="2635987865" sldId="257"/>
        </pc:sldMkLst>
        <pc:spChg chg="mod">
          <ac:chgData name="Rebecca Blitzer" userId="14437863c66f6b6d" providerId="LiveId" clId="{2467F830-D34F-4B79-B48F-4783DA46C519}" dt="2020-05-28T15:41:41.493" v="0" actId="33524"/>
          <ac:spMkLst>
            <pc:docMk/>
            <pc:sldMk cId="2635987865" sldId="257"/>
            <ac:spMk id="3" creationId="{00000000-0000-0000-0000-000000000000}"/>
          </ac:spMkLst>
        </pc:spChg>
      </pc:sldChg>
      <pc:sldChg chg="modSp mod">
        <pc:chgData name="Rebecca Blitzer" userId="14437863c66f6b6d" providerId="LiveId" clId="{2467F830-D34F-4B79-B48F-4783DA46C519}" dt="2020-05-28T15:43:22.694" v="6" actId="20577"/>
        <pc:sldMkLst>
          <pc:docMk/>
          <pc:sldMk cId="2284805755" sldId="258"/>
        </pc:sldMkLst>
        <pc:spChg chg="mod">
          <ac:chgData name="Rebecca Blitzer" userId="14437863c66f6b6d" providerId="LiveId" clId="{2467F830-D34F-4B79-B48F-4783DA46C519}" dt="2020-05-28T15:43:22.694" v="6" actId="20577"/>
          <ac:spMkLst>
            <pc:docMk/>
            <pc:sldMk cId="2284805755" sldId="258"/>
            <ac:spMk id="2" creationId="{00000000-0000-0000-0000-000000000000}"/>
          </ac:spMkLst>
        </pc:spChg>
      </pc:sldChg>
      <pc:sldChg chg="modSp mod">
        <pc:chgData name="Rebecca Blitzer" userId="14437863c66f6b6d" providerId="LiveId" clId="{2467F830-D34F-4B79-B48F-4783DA46C519}" dt="2020-05-28T15:46:57.264" v="13" actId="5793"/>
        <pc:sldMkLst>
          <pc:docMk/>
          <pc:sldMk cId="265038479" sldId="265"/>
        </pc:sldMkLst>
        <pc:spChg chg="mod">
          <ac:chgData name="Rebecca Blitzer" userId="14437863c66f6b6d" providerId="LiveId" clId="{2467F830-D34F-4B79-B48F-4783DA46C519}" dt="2020-05-28T15:46:57.264" v="13" actId="5793"/>
          <ac:spMkLst>
            <pc:docMk/>
            <pc:sldMk cId="265038479" sldId="265"/>
            <ac:spMk id="3" creationId="{00000000-0000-0000-0000-000000000000}"/>
          </ac:spMkLst>
        </pc:spChg>
      </pc:sldChg>
      <pc:sldChg chg="modSp mod">
        <pc:chgData name="Rebecca Blitzer" userId="14437863c66f6b6d" providerId="LiveId" clId="{2467F830-D34F-4B79-B48F-4783DA46C519}" dt="2020-05-28T15:45:12.378" v="8" actId="20577"/>
        <pc:sldMkLst>
          <pc:docMk/>
          <pc:sldMk cId="3514090704" sldId="276"/>
        </pc:sldMkLst>
        <pc:spChg chg="mod">
          <ac:chgData name="Rebecca Blitzer" userId="14437863c66f6b6d" providerId="LiveId" clId="{2467F830-D34F-4B79-B48F-4783DA46C519}" dt="2020-05-28T15:45:12.378" v="8" actId="20577"/>
          <ac:spMkLst>
            <pc:docMk/>
            <pc:sldMk cId="3514090704" sldId="276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2015 U.S. GDP (in millions of dollars)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v>2015 GDP</c:v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/>
                      <a:t>19%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09E-483C-AC40-4A9921D69C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/>
                      <a:t>18%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9E-483C-AC40-4A9921D69CF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/>
                      <a:t>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09E-483C-AC40-4A9921D69CFC}"/>
                </c:ext>
              </c:extLst>
            </c:dLbl>
            <c:dLbl>
              <c:idx val="3"/>
              <c:layout>
                <c:manualLayout>
                  <c:x val="0.15532216923588776"/>
                  <c:y val="-5.0050843644544429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59%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09E-483C-AC40-4A9921D69C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4"/>
                <c:pt idx="0">
                  <c:v>Manufacturing</c:v>
                </c:pt>
                <c:pt idx="1">
                  <c:v>Finance, insurance, real estate, rental, and leasing</c:v>
                </c:pt>
                <c:pt idx="2">
                  <c:v>Arts, entertainment, recreation, accommodation, and food services</c:v>
                </c:pt>
                <c:pt idx="3">
                  <c:v>Other</c:v>
                </c:pt>
              </c:strCache>
            </c:strRef>
          </c:cat>
          <c:val>
            <c:numRef>
              <c:f>Sheet1!$BR$3:$BR$6</c:f>
              <c:numCache>
                <c:formatCode>General</c:formatCode>
                <c:ptCount val="4"/>
                <c:pt idx="0">
                  <c:v>5829554</c:v>
                </c:pt>
                <c:pt idx="1">
                  <c:v>5597018</c:v>
                </c:pt>
                <c:pt idx="2">
                  <c:v>1283813</c:v>
                </c:pt>
                <c:pt idx="3" formatCode="0">
                  <c:v>18686638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9E-483C-AC40-4A9921D69C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en-US"/>
          </a:p>
        </c:txPr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n-US">
                <a:solidFill>
                  <a:schemeClr val="tx1"/>
                </a:solidFill>
              </a:rPr>
              <a:t>Family</a:t>
            </a:r>
            <a:r>
              <a:rPr lang="en-US" baseline="0">
                <a:solidFill>
                  <a:schemeClr val="tx1"/>
                </a:solidFill>
              </a:rPr>
              <a:t> Budget of $31,000</a:t>
            </a:r>
            <a:endParaRPr lang="en-US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AB-48A5-B7EA-787E1951ED5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AB-48A5-B7EA-787E1951ED5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AB-48A5-B7EA-787E1951ED5D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AB-48A5-B7EA-787E1951ED5D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AB-48A5-B7EA-787E1951ED5D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AB-48A5-B7EA-787E1951ED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Recreation</c:v>
                </c:pt>
                <c:pt idx="2">
                  <c:v>Transportation</c:v>
                </c:pt>
                <c:pt idx="3">
                  <c:v>Clothing</c:v>
                </c:pt>
                <c:pt idx="4">
                  <c:v>housing</c:v>
                </c:pt>
                <c:pt idx="5">
                  <c:v>Food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0.19</c:v>
                </c:pt>
                <c:pt idx="1">
                  <c:v>0.1</c:v>
                </c:pt>
                <c:pt idx="2">
                  <c:v>0.15</c:v>
                </c:pt>
                <c:pt idx="3">
                  <c:v>0.05</c:v>
                </c:pt>
                <c:pt idx="4">
                  <c:v>0.26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AB-48A5-B7EA-787E1951ED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2015 GDP (in trillions of dollars)</a:t>
            </a:r>
          </a:p>
        </c:rich>
      </c:tx>
      <c:layout>
        <c:manualLayout>
          <c:xMode val="edge"/>
          <c:yMode val="edge"/>
          <c:x val="0.31391975308641973"/>
          <c:y val="1.8728050761373911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2015 GDP</c:v>
          </c:tx>
          <c:invertIfNegative val="0"/>
          <c:cat>
            <c:strRef>
              <c:f>Sheet1!$A$2:$A$6</c:f>
              <c:strCache>
                <c:ptCount val="5"/>
                <c:pt idx="0">
                  <c:v>All industries</c:v>
                </c:pt>
                <c:pt idx="1">
                  <c:v>Manufacturing</c:v>
                </c:pt>
                <c:pt idx="2">
                  <c:v>Finance, insurance, real estate, rental, and leasing</c:v>
                </c:pt>
                <c:pt idx="3">
                  <c:v>Arts, entertainment, recreation, accommodation, and food services</c:v>
                </c:pt>
                <c:pt idx="4">
                  <c:v>Other</c:v>
                </c:pt>
              </c:strCache>
            </c:strRef>
          </c:cat>
          <c:val>
            <c:numRef>
              <c:f>Sheet1!$BR$2:$BR$6</c:f>
              <c:numCache>
                <c:formatCode>General</c:formatCode>
                <c:ptCount val="5"/>
                <c:pt idx="0">
                  <c:v>31.397023000000001</c:v>
                </c:pt>
                <c:pt idx="1">
                  <c:v>5.8295539999999999</c:v>
                </c:pt>
                <c:pt idx="2">
                  <c:v>5.5970180000000003</c:v>
                </c:pt>
                <c:pt idx="3">
                  <c:v>1.2838130000000001</c:v>
                </c:pt>
                <c:pt idx="4" formatCode="0">
                  <c:v>18.686638000000006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8-4702-9CBB-0186076D2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59520"/>
        <c:axId val="46061056"/>
      </c:barChart>
      <c:catAx>
        <c:axId val="46059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6061056"/>
        <c:crosses val="autoZero"/>
        <c:auto val="1"/>
        <c:lblAlgn val="ctr"/>
        <c:lblOffset val="100"/>
        <c:noMultiLvlLbl val="0"/>
      </c:catAx>
      <c:valAx>
        <c:axId val="460610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Dollars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6059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Yearly Total GDP (in trillions of dollars)</a:t>
            </a:r>
          </a:p>
        </c:rich>
      </c:tx>
      <c:layout>
        <c:manualLayout>
          <c:xMode val="edge"/>
          <c:yMode val="edge"/>
          <c:x val="0.23188387883687192"/>
          <c:y val="1.75824175824175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77968747438643"/>
          <c:y val="0.15190499146790323"/>
          <c:w val="0.59997391905439623"/>
          <c:h val="0.70766113419496035"/>
        </c:manualLayout>
      </c:layout>
      <c:lineChart>
        <c:grouping val="standard"/>
        <c:varyColors val="0"/>
        <c:ser>
          <c:idx val="0"/>
          <c:order val="0"/>
          <c:tx>
            <c:v>Yearly Total GDP</c:v>
          </c:tx>
          <c:marker>
            <c:symbol val="none"/>
          </c:marker>
          <c:cat>
            <c:strRef>
              <c:f>'[Chart 2 in Microsoft PowerPoint]Sheet1'!$B$1:$BR$1</c:f>
              <c:strCache>
                <c:ptCount val="69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</c:strCache>
            </c:strRef>
          </c:cat>
          <c:val>
            <c:numRef>
              <c:f>'[Chart 2 in Microsoft PowerPoint]Sheet1'!$B$8:$BR$8</c:f>
              <c:numCache>
                <c:formatCode>General</c:formatCode>
                <c:ptCount val="69"/>
                <c:pt idx="0">
                  <c:v>0.471891</c:v>
                </c:pt>
                <c:pt idx="1">
                  <c:v>0.50253000000000003</c:v>
                </c:pt>
                <c:pt idx="2">
                  <c:v>0.51037699999999997</c:v>
                </c:pt>
                <c:pt idx="3">
                  <c:v>0.57782800000000001</c:v>
                </c:pt>
                <c:pt idx="4">
                  <c:v>0.65468199999999999</c:v>
                </c:pt>
                <c:pt idx="5">
                  <c:v>0.68605899999999997</c:v>
                </c:pt>
                <c:pt idx="6">
                  <c:v>0.73934800000000001</c:v>
                </c:pt>
                <c:pt idx="7">
                  <c:v>0.73993299999999995</c:v>
                </c:pt>
                <c:pt idx="8">
                  <c:v>0.80263099999999998</c:v>
                </c:pt>
                <c:pt idx="9">
                  <c:v>0.84179899999999996</c:v>
                </c:pt>
                <c:pt idx="10">
                  <c:v>0.87563000000000002</c:v>
                </c:pt>
                <c:pt idx="11">
                  <c:v>0.89758099999999996</c:v>
                </c:pt>
                <c:pt idx="12">
                  <c:v>0.97902999999999996</c:v>
                </c:pt>
                <c:pt idx="13">
                  <c:v>1.00621</c:v>
                </c:pt>
                <c:pt idx="14">
                  <c:v>1.0299510000000001</c:v>
                </c:pt>
                <c:pt idx="15">
                  <c:v>1.1057710000000001</c:v>
                </c:pt>
                <c:pt idx="16">
                  <c:v>1.1633549999999999</c:v>
                </c:pt>
                <c:pt idx="17">
                  <c:v>1.2430810000000001</c:v>
                </c:pt>
                <c:pt idx="18">
                  <c:v>1.356444</c:v>
                </c:pt>
                <c:pt idx="19">
                  <c:v>1.4797340000000001</c:v>
                </c:pt>
                <c:pt idx="20">
                  <c:v>1.5555540000000001</c:v>
                </c:pt>
                <c:pt idx="21">
                  <c:v>1.690401</c:v>
                </c:pt>
                <c:pt idx="22">
                  <c:v>1.825682</c:v>
                </c:pt>
                <c:pt idx="23">
                  <c:v>1.903907</c:v>
                </c:pt>
                <c:pt idx="24">
                  <c:v>2.0504199999999999</c:v>
                </c:pt>
                <c:pt idx="25">
                  <c:v>2.2747959999999998</c:v>
                </c:pt>
                <c:pt idx="26">
                  <c:v>2.5567220000000002</c:v>
                </c:pt>
                <c:pt idx="27">
                  <c:v>2.8785989999999999</c:v>
                </c:pt>
                <c:pt idx="28">
                  <c:v>3.0561150000000001</c:v>
                </c:pt>
                <c:pt idx="29">
                  <c:v>3.4351310000000002</c:v>
                </c:pt>
                <c:pt idx="30">
                  <c:v>3.8730630000000001</c:v>
                </c:pt>
                <c:pt idx="31">
                  <c:v>4.3662770000000002</c:v>
                </c:pt>
                <c:pt idx="32">
                  <c:v>4.9256700000000002</c:v>
                </c:pt>
                <c:pt idx="33">
                  <c:v>5.4624889999999997</c:v>
                </c:pt>
                <c:pt idx="34">
                  <c:v>6.0332619999999997</c:v>
                </c:pt>
                <c:pt idx="35">
                  <c:v>6.1722479999999997</c:v>
                </c:pt>
                <c:pt idx="36">
                  <c:v>6.6294620000000002</c:v>
                </c:pt>
                <c:pt idx="37">
                  <c:v>7.3105270000000004</c:v>
                </c:pt>
                <c:pt idx="38">
                  <c:v>7.7777310000000002</c:v>
                </c:pt>
                <c:pt idx="39">
                  <c:v>8.0338609999999999</c:v>
                </c:pt>
                <c:pt idx="40">
                  <c:v>8.7100570000000008</c:v>
                </c:pt>
                <c:pt idx="41">
                  <c:v>9.4351669999999999</c:v>
                </c:pt>
                <c:pt idx="42">
                  <c:v>10.067228999999999</c:v>
                </c:pt>
                <c:pt idx="43">
                  <c:v>10.622939000000001</c:v>
                </c:pt>
                <c:pt idx="44">
                  <c:v>10.803741</c:v>
                </c:pt>
                <c:pt idx="45">
                  <c:v>11.387297999999999</c:v>
                </c:pt>
                <c:pt idx="46">
                  <c:v>12.003387</c:v>
                </c:pt>
                <c:pt idx="47">
                  <c:v>12.796720000000001</c:v>
                </c:pt>
                <c:pt idx="48">
                  <c:v>13.615641999999999</c:v>
                </c:pt>
                <c:pt idx="49">
                  <c:v>14.429535</c:v>
                </c:pt>
                <c:pt idx="50">
                  <c:v>15.355426</c:v>
                </c:pt>
                <c:pt idx="51">
                  <c:v>16.171253</c:v>
                </c:pt>
                <c:pt idx="52">
                  <c:v>17.244796000000001</c:v>
                </c:pt>
                <c:pt idx="53">
                  <c:v>18.564561000000001</c:v>
                </c:pt>
                <c:pt idx="54">
                  <c:v>18.863122000000001</c:v>
                </c:pt>
                <c:pt idx="55">
                  <c:v>19.174994000000002</c:v>
                </c:pt>
                <c:pt idx="56">
                  <c:v>20.135076999999999</c:v>
                </c:pt>
                <c:pt idx="57">
                  <c:v>21.697282999999999</c:v>
                </c:pt>
                <c:pt idx="58">
                  <c:v>23.514890000000001</c:v>
                </c:pt>
                <c:pt idx="59">
                  <c:v>24.887955999999999</c:v>
                </c:pt>
                <c:pt idx="60">
                  <c:v>26.151295999999999</c:v>
                </c:pt>
                <c:pt idx="61">
                  <c:v>26.825695</c:v>
                </c:pt>
                <c:pt idx="62">
                  <c:v>24.657235</c:v>
                </c:pt>
                <c:pt idx="63">
                  <c:v>26.093515</c:v>
                </c:pt>
                <c:pt idx="64">
                  <c:v>27.535971</c:v>
                </c:pt>
                <c:pt idx="65">
                  <c:v>28.663246000000001</c:v>
                </c:pt>
                <c:pt idx="66">
                  <c:v>29.601191</c:v>
                </c:pt>
                <c:pt idx="67">
                  <c:v>30.895406999999999</c:v>
                </c:pt>
                <c:pt idx="68">
                  <c:v>31.397023000000001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28-4D11-A395-8B35BAD11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43200"/>
        <c:axId val="81602048"/>
      </c:lineChart>
      <c:catAx>
        <c:axId val="46243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1602048"/>
        <c:crosses val="autoZero"/>
        <c:auto val="1"/>
        <c:lblAlgn val="ctr"/>
        <c:lblOffset val="100"/>
        <c:noMultiLvlLbl val="0"/>
      </c:catAx>
      <c:valAx>
        <c:axId val="81602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Dollars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6243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y</c:v>
          </c:tx>
          <c:marker>
            <c:symbol val="none"/>
          </c:marker>
          <c:cat>
            <c:numRef>
              <c:f>Sheet1!$A$1:$A$9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cat>
          <c:val>
            <c:numRef>
              <c:f>Sheet1!$B$1:$B$9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6C-4AFB-9D37-B0EAAE4DD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063744"/>
        <c:axId val="84065280"/>
      </c:lineChart>
      <c:catAx>
        <c:axId val="8406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065280"/>
        <c:crosses val="autoZero"/>
        <c:auto val="1"/>
        <c:lblAlgn val="ctr"/>
        <c:lblOffset val="100"/>
        <c:noMultiLvlLbl val="0"/>
      </c:catAx>
      <c:valAx>
        <c:axId val="8406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063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C3DF752-EFDC-4779-A8E9-40CC017CDA3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2DDEA10-6E8E-4470-9982-4156424D2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01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90F65-6407-432D-9759-937FF401A42A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2C51-5A01-490E-B1D0-62B8F00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5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6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1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8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51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74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77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7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1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4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5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8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9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6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E0244E-F944-4544-BF07-2D67A4A636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DEBE3-B09C-40C1-8CD8-D63C4AC0F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27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2895599"/>
          </a:xfrm>
        </p:spPr>
        <p:txBody>
          <a:bodyPr/>
          <a:lstStyle/>
          <a:p>
            <a:r>
              <a:rPr lang="en-US" sz="4400" b="1" dirty="0"/>
              <a:t>Tables, Charts, and Graphs </a:t>
            </a:r>
            <a:br>
              <a:rPr lang="en-US" sz="4400" b="1" dirty="0"/>
            </a:br>
            <a:r>
              <a:rPr lang="en-US" sz="2400" dirty="0"/>
              <a:t>with Examples from History, Economics, Education, Psychology, Urban Affairs and Everyday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562600"/>
            <a:ext cx="6620968" cy="861420"/>
          </a:xfrm>
        </p:spPr>
        <p:txBody>
          <a:bodyPr/>
          <a:lstStyle/>
          <a:p>
            <a:r>
              <a:rPr lang="en-US" dirty="0"/>
              <a:t>By: Ernesto Garcia and Rebecca blitzer </a:t>
            </a:r>
          </a:p>
        </p:txBody>
      </p:sp>
    </p:spTree>
    <p:extLst>
      <p:ext uri="{BB962C8B-B14F-4D97-AF65-F5344CB8AC3E}">
        <p14:creationId xmlns:p14="http://schemas.microsoft.com/office/powerpoint/2010/main" val="79453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249500" cy="4195481"/>
          </a:xfrm>
        </p:spPr>
        <p:txBody>
          <a:bodyPr/>
          <a:lstStyle/>
          <a:p>
            <a:r>
              <a:rPr lang="en-US" dirty="0"/>
              <a:t>The chart indicates that 15% of the income is spent on transportation. We must answer the question: 15% of $31,000 is what?</a:t>
            </a:r>
          </a:p>
          <a:p>
            <a:r>
              <a:rPr lang="en-US" dirty="0"/>
              <a:t>Writing as an equation and solving, we get </a:t>
            </a:r>
          </a:p>
          <a:p>
            <a:r>
              <a:rPr lang="en-US" dirty="0"/>
              <a:t>n = 0.15 x 31,000 = 4,650</a:t>
            </a:r>
          </a:p>
          <a:p>
            <a:r>
              <a:rPr lang="en-US" dirty="0"/>
              <a:t>So the family spends $4,650 on transportation yearly.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9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346358"/>
              </p:ext>
            </p:extLst>
          </p:nvPr>
        </p:nvGraphicFramePr>
        <p:xfrm>
          <a:off x="457200" y="2667000"/>
          <a:ext cx="8229600" cy="359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304800"/>
            <a:ext cx="838200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/>
              <a:t>The graph below is called a </a:t>
            </a:r>
            <a:r>
              <a:rPr lang="en-US" sz="1950" u="sng" dirty="0"/>
              <a:t>bar graph</a:t>
            </a:r>
            <a:r>
              <a:rPr lang="en-US" sz="195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/>
              <a:t>It shows each of the variables independent of each other, each with its own bar.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/>
              <a:t>2015 GDP for all industries was $31.397023; looking at the graph, the bar for all industries is just above $30.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/>
              <a:t>One is still be able compare each variable with the other by comparing bars.</a:t>
            </a:r>
          </a:p>
        </p:txBody>
      </p:sp>
    </p:spTree>
    <p:extLst>
      <p:ext uri="{BB962C8B-B14F-4D97-AF65-F5344CB8AC3E}">
        <p14:creationId xmlns:p14="http://schemas.microsoft.com/office/powerpoint/2010/main" val="149246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909" y="609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graph below is called a </a:t>
            </a:r>
            <a:r>
              <a:rPr lang="en-US" u="sng" dirty="0"/>
              <a:t>line graph</a:t>
            </a:r>
            <a:r>
              <a:rPr lang="en-US" dirty="0"/>
              <a:t>.  It shows how a variable evolves with respect to another variable.  In the line graph below, we show how GDP has evolved by year.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30420"/>
              </p:ext>
            </p:extLst>
          </p:nvPr>
        </p:nvGraphicFramePr>
        <p:xfrm>
          <a:off x="685800" y="1828800"/>
          <a:ext cx="7847734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187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When to use a Line Graph, Pie Chart, or Bar Graph?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We use the </a:t>
            </a:r>
            <a:r>
              <a:rPr lang="en-US" sz="2400" u="sng" dirty="0"/>
              <a:t>pie chart</a:t>
            </a:r>
            <a:r>
              <a:rPr lang="en-US" sz="2400" dirty="0"/>
              <a:t> here to compare parts of a whole.  In our example, we compared components of US GDP.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u="sng" dirty="0"/>
              <a:t>line chart</a:t>
            </a:r>
            <a:r>
              <a:rPr lang="en-US" sz="2400" dirty="0"/>
              <a:t> is useful when you want to show how a variable changes over time.  For our purposes, we used it show how GDP changed over time.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/>
              <a:t>Bar graphs</a:t>
            </a:r>
            <a:r>
              <a:rPr lang="en-US" sz="2400" dirty="0"/>
              <a:t> are good for comparing different groups of variables.  We used it to compare different components of US GDP.  We did the same with the pie chart; depending on your purposes you may choose to use a pie chart or a bar graph.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65038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495364"/>
              </p:ext>
            </p:extLst>
          </p:nvPr>
        </p:nvGraphicFramePr>
        <p:xfrm>
          <a:off x="3009900" y="2514600"/>
          <a:ext cx="3200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4572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given a table of data, we should be able to plot it.  Below is some sample data; plot the data with x on the x-axis and y on the y-axis.</a:t>
            </a:r>
          </a:p>
        </p:txBody>
      </p:sp>
    </p:spTree>
    <p:extLst>
      <p:ext uri="{BB962C8B-B14F-4D97-AF65-F5344CB8AC3E}">
        <p14:creationId xmlns:p14="http://schemas.microsoft.com/office/powerpoint/2010/main" val="4056374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517424"/>
              </p:ext>
            </p:extLst>
          </p:nvPr>
        </p:nvGraphicFramePr>
        <p:xfrm>
          <a:off x="2209800" y="3505200"/>
          <a:ext cx="4572000" cy="284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33400"/>
            <a:ext cx="784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Below is a plot of the data on the table from the previous </a:t>
            </a:r>
            <a:br>
              <a:rPr lang="en-US" dirty="0"/>
            </a:br>
            <a:r>
              <a:rPr lang="en-US" dirty="0"/>
              <a:t>slide.  Notice that this plot is a straight line meaning that a </a:t>
            </a:r>
            <a:br>
              <a:rPr lang="en-US" dirty="0"/>
            </a:br>
            <a:r>
              <a:rPr lang="en-US" dirty="0"/>
              <a:t>linear equation must have generated this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if the data is not generated by a linear equation?  We can fit the data using a linear regression and use that line as an approximation to the data.  Regressions are beyond the scope of this workshop.</a:t>
            </a:r>
          </a:p>
        </p:txBody>
      </p:sp>
    </p:spTree>
    <p:extLst>
      <p:ext uri="{BB962C8B-B14F-4D97-AF65-F5344CB8AC3E}">
        <p14:creationId xmlns:p14="http://schemas.microsoft.com/office/powerpoint/2010/main" val="95610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668690" cy="1400530"/>
          </a:xfrm>
        </p:spPr>
        <p:txBody>
          <a:bodyPr/>
          <a:lstStyle/>
          <a:p>
            <a:r>
              <a:rPr lang="en-US" dirty="0"/>
              <a:t>Example from Urban Affairs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725" y="5029200"/>
            <a:ext cx="7519849" cy="1680881"/>
          </a:xfrm>
        </p:spPr>
        <p:txBody>
          <a:bodyPr>
            <a:normAutofit fontScale="92500"/>
          </a:bodyPr>
          <a:lstStyle/>
          <a:p>
            <a:r>
              <a:rPr lang="en-US" dirty="0"/>
              <a:t>What kind of bar graph is this?</a:t>
            </a:r>
          </a:p>
          <a:p>
            <a:r>
              <a:rPr lang="en-US" dirty="0"/>
              <a:t>Whose life expectancy has changed the most since 1925?</a:t>
            </a:r>
          </a:p>
          <a:p>
            <a:r>
              <a:rPr lang="en-US" dirty="0"/>
              <a:t>In 1925, about how much longer was a woman expected to live than a man?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19635"/>
            <a:ext cx="5334000" cy="350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79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from 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2780952" cy="3276190"/>
          </a:xfrm>
        </p:spPr>
      </p:pic>
      <p:sp>
        <p:nvSpPr>
          <p:cNvPr id="7" name="TextBox 6"/>
          <p:cNvSpPr txBox="1"/>
          <p:nvPr/>
        </p:nvSpPr>
        <p:spPr>
          <a:xfrm>
            <a:off x="4191000" y="19812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what years were the affiliations for Republicans and Independents the same?</a:t>
            </a:r>
          </a:p>
          <a:p>
            <a:r>
              <a:rPr lang="en-US" dirty="0"/>
              <a:t>During what time period did the party affiliations have the most change?</a:t>
            </a:r>
          </a:p>
        </p:txBody>
      </p:sp>
    </p:spTree>
    <p:extLst>
      <p:ext uri="{BB962C8B-B14F-4D97-AF65-F5344CB8AC3E}">
        <p14:creationId xmlns:p14="http://schemas.microsoft.com/office/powerpoint/2010/main" val="38324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dirty="0"/>
              <a:t>Example from Education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133600"/>
            <a:ext cx="40481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2209800"/>
            <a:ext cx="358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percent of the total class received grades of 72 or 77?</a:t>
            </a:r>
          </a:p>
          <a:p>
            <a:endParaRPr lang="en-US" dirty="0"/>
          </a:p>
          <a:p>
            <a:r>
              <a:rPr lang="en-US" dirty="0"/>
              <a:t>Which grade showed the largest difference between males and females?</a:t>
            </a:r>
          </a:p>
        </p:txBody>
      </p:sp>
    </p:spTree>
    <p:extLst>
      <p:ext uri="{BB962C8B-B14F-4D97-AF65-F5344CB8AC3E}">
        <p14:creationId xmlns:p14="http://schemas.microsoft.com/office/powerpoint/2010/main" val="12391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/>
          <a:lstStyle/>
          <a:p>
            <a:r>
              <a:rPr lang="en-US" dirty="0"/>
              <a:t>Example from Psychology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5791200" cy="4938179"/>
          </a:xfrm>
        </p:spPr>
      </p:pic>
      <p:sp>
        <p:nvSpPr>
          <p:cNvPr id="3" name="TextBox 2"/>
          <p:cNvSpPr txBox="1"/>
          <p:nvPr/>
        </p:nvSpPr>
        <p:spPr>
          <a:xfrm>
            <a:off x="6553200" y="19812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you notice is different in this graph than the </a:t>
            </a:r>
            <a:r>
              <a:rPr lang="en-US"/>
              <a:t>others reviewed so far?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9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05800" cy="451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68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Tables, Charts, and Graphs Basics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/>
              <a:t>We use charts and graphs to visualize data.  </a:t>
            </a:r>
          </a:p>
          <a:p>
            <a:r>
              <a:rPr lang="en-US" dirty="0"/>
              <a:t>This data can either be generated data, data gathered from an experiment, or data collected from some source.</a:t>
            </a:r>
          </a:p>
          <a:p>
            <a:r>
              <a:rPr lang="en-US" dirty="0"/>
              <a:t>A picture tells a thousand words, so it is not a surprise that many people use charts and graphs when explaining data.</a:t>
            </a:r>
          </a:p>
        </p:txBody>
      </p:sp>
    </p:spTree>
    <p:extLst>
      <p:ext uri="{BB962C8B-B14F-4D97-AF65-F5344CB8AC3E}">
        <p14:creationId xmlns:p14="http://schemas.microsoft.com/office/powerpoint/2010/main" val="263598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Visual Representations of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0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Table of Yearly U.S. GDP by Industry (in millions of dollars)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157042"/>
              </p:ext>
            </p:extLst>
          </p:nvPr>
        </p:nvGraphicFramePr>
        <p:xfrm>
          <a:off x="228600" y="2286000"/>
          <a:ext cx="8516982" cy="35864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All Industries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26093515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27535971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28663246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29601191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30895407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31397023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Manufacturing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4992521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5581942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5841608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5953299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6047477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5829554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Finance,</a:t>
                      </a:r>
                      <a:r>
                        <a:rPr lang="en-US" sz="1400" b="1" baseline="0" dirty="0"/>
                        <a:t> Insurance, Real Estate, Rental, Leasing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4522451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4618678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4797313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5031881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5339678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5597018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Arts, Entertainment, Recreation, Accommodation,</a:t>
                      </a:r>
                      <a:r>
                        <a:rPr lang="en-US" sz="1400" b="1" baseline="0" dirty="0"/>
                        <a:t> and Food Service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1015238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1076249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1120496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1189646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1283813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15614511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16320113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16948076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17495515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18318606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18686638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905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U.S.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49414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59550"/>
              </p:ext>
            </p:extLst>
          </p:nvPr>
        </p:nvGraphicFramePr>
        <p:xfrm>
          <a:off x="1524000" y="2933700"/>
          <a:ext cx="609600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3048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The chart below is called a </a:t>
            </a:r>
            <a:r>
              <a:rPr lang="en-US" sz="2100" u="sng" dirty="0"/>
              <a:t>pie chart</a:t>
            </a:r>
            <a:r>
              <a:rPr lang="en-US" sz="2100" dirty="0"/>
              <a:t>.  It shows what percent “of the pie” each category occupies out of the whole.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If total GDP in 2015 is the entire pie, then manufacturing makes up 19% of that pie and finance makes up 18%.  Notice that visually speaking, since 19% and 18% are so close to each other in value, their respective slices of the pie are similarly sized.</a:t>
            </a:r>
          </a:p>
        </p:txBody>
      </p:sp>
    </p:spTree>
    <p:extLst>
      <p:ext uri="{BB962C8B-B14F-4D97-AF65-F5344CB8AC3E}">
        <p14:creationId xmlns:p14="http://schemas.microsoft.com/office/powerpoint/2010/main" val="228480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r>
              <a:rPr lang="en-US" sz="2000" dirty="0"/>
              <a:t>Pie charts can be misleading when the slices do not correspond with the percent contribution to the whole pie.</a:t>
            </a:r>
          </a:p>
          <a:p>
            <a:r>
              <a:rPr lang="en-US" sz="2000" dirty="0"/>
              <a:t>Notice the pie chart below is not very intuitive.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981200"/>
            <a:ext cx="57531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4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363890" cy="690282"/>
          </a:xfrm>
        </p:spPr>
        <p:txBody>
          <a:bodyPr/>
          <a:lstStyle/>
          <a:p>
            <a:r>
              <a:rPr lang="en-US" dirty="0"/>
              <a:t>Example from Everyday Life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06254"/>
              </p:ext>
            </p:extLst>
          </p:nvPr>
        </p:nvGraphicFramePr>
        <p:xfrm>
          <a:off x="3276600" y="2344586"/>
          <a:ext cx="5192712" cy="3827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84710" y="1066800"/>
            <a:ext cx="759249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chart shows how a family spends its yearly income of $31,000. How much money does this family spend on transportation? </a:t>
            </a:r>
          </a:p>
        </p:txBody>
      </p:sp>
    </p:spTree>
    <p:extLst>
      <p:ext uri="{BB962C8B-B14F-4D97-AF65-F5344CB8AC3E}">
        <p14:creationId xmlns:p14="http://schemas.microsoft.com/office/powerpoint/2010/main" val="654365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927</TotalTime>
  <Words>890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Tables, Charts, and Graphs  with Examples from History, Economics, Education, Psychology, Urban Affairs and Everyday Life</vt:lpstr>
      <vt:lpstr>PowerPoint Presentation</vt:lpstr>
      <vt:lpstr>Tables, Charts, and Graphs Basics</vt:lpstr>
      <vt:lpstr>PowerPoint Presentation</vt:lpstr>
      <vt:lpstr>Types of Visual Representations of Data</vt:lpstr>
      <vt:lpstr>Table of Yearly U.S. GDP by Industry (in millions of dollars)</vt:lpstr>
      <vt:lpstr>PowerPoint Presentation</vt:lpstr>
      <vt:lpstr>PowerPoint Presentation</vt:lpstr>
      <vt:lpstr>Example from Everyday Life</vt:lpstr>
      <vt:lpstr>Solution</vt:lpstr>
      <vt:lpstr>PowerPoint Presentation</vt:lpstr>
      <vt:lpstr>PowerPoint Presentation</vt:lpstr>
      <vt:lpstr>When to use a Line Graph, Pie Chart, or Bar Graph?</vt:lpstr>
      <vt:lpstr>PowerPoint Presentation</vt:lpstr>
      <vt:lpstr>PowerPoint Presentation</vt:lpstr>
      <vt:lpstr>Example from Urban Affairs</vt:lpstr>
      <vt:lpstr>Example from History</vt:lpstr>
      <vt:lpstr>Example from Education</vt:lpstr>
      <vt:lpstr>Example from Psychology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Charts and Graphs</dc:title>
  <dc:creator>Ernesto Garcia</dc:creator>
  <cp:lastModifiedBy>Rebecca Blitzer</cp:lastModifiedBy>
  <cp:revision>42</cp:revision>
  <cp:lastPrinted>2018-01-18T13:45:44Z</cp:lastPrinted>
  <dcterms:created xsi:type="dcterms:W3CDTF">2016-11-15T16:37:25Z</dcterms:created>
  <dcterms:modified xsi:type="dcterms:W3CDTF">2020-05-28T15:46:58Z</dcterms:modified>
</cp:coreProperties>
</file>