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1"/>
  </p:notesMasterIdLst>
  <p:handoutMasterIdLst>
    <p:handoutMasterId r:id="rId22"/>
  </p:handout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69" r:id="rId14"/>
    <p:sldId id="270" r:id="rId15"/>
    <p:sldId id="271" r:id="rId16"/>
    <p:sldId id="273" r:id="rId17"/>
    <p:sldId id="274" r:id="rId18"/>
    <p:sldId id="275" r:id="rId19"/>
    <p:sldId id="272"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AA23A96-42FD-4398-B4BE-6CA52D96A1DE}" v="2" dt="2020-05-28T16:10:21.3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becca Blitzer" userId="14437863c66f6b6d" providerId="LiveId" clId="{DAA23A96-42FD-4398-B4BE-6CA52D96A1DE}"/>
    <pc:docChg chg="custSel modSld">
      <pc:chgData name="Rebecca Blitzer" userId="14437863c66f6b6d" providerId="LiveId" clId="{DAA23A96-42FD-4398-B4BE-6CA52D96A1DE}" dt="2020-05-28T16:10:42.562" v="22" actId="20577"/>
      <pc:docMkLst>
        <pc:docMk/>
      </pc:docMkLst>
      <pc:sldChg chg="modSp mod">
        <pc:chgData name="Rebecca Blitzer" userId="14437863c66f6b6d" providerId="LiveId" clId="{DAA23A96-42FD-4398-B4BE-6CA52D96A1DE}" dt="2020-05-28T16:02:22.742" v="0" actId="33524"/>
        <pc:sldMkLst>
          <pc:docMk/>
          <pc:sldMk cId="2234608024" sldId="257"/>
        </pc:sldMkLst>
        <pc:spChg chg="mod">
          <ac:chgData name="Rebecca Blitzer" userId="14437863c66f6b6d" providerId="LiveId" clId="{DAA23A96-42FD-4398-B4BE-6CA52D96A1DE}" dt="2020-05-28T16:02:22.742" v="0" actId="33524"/>
          <ac:spMkLst>
            <pc:docMk/>
            <pc:sldMk cId="2234608024" sldId="257"/>
            <ac:spMk id="3" creationId="{00000000-0000-0000-0000-000000000000}"/>
          </ac:spMkLst>
        </pc:spChg>
      </pc:sldChg>
      <pc:sldChg chg="modSp mod">
        <pc:chgData name="Rebecca Blitzer" userId="14437863c66f6b6d" providerId="LiveId" clId="{DAA23A96-42FD-4398-B4BE-6CA52D96A1DE}" dt="2020-05-28T16:07:15.408" v="1" actId="20577"/>
        <pc:sldMkLst>
          <pc:docMk/>
          <pc:sldMk cId="1458369661" sldId="259"/>
        </pc:sldMkLst>
        <pc:spChg chg="mod">
          <ac:chgData name="Rebecca Blitzer" userId="14437863c66f6b6d" providerId="LiveId" clId="{DAA23A96-42FD-4398-B4BE-6CA52D96A1DE}" dt="2020-05-28T16:07:15.408" v="1" actId="20577"/>
          <ac:spMkLst>
            <pc:docMk/>
            <pc:sldMk cId="1458369661" sldId="259"/>
            <ac:spMk id="3" creationId="{00000000-0000-0000-0000-000000000000}"/>
          </ac:spMkLst>
        </pc:spChg>
      </pc:sldChg>
      <pc:sldChg chg="modSp mod">
        <pc:chgData name="Rebecca Blitzer" userId="14437863c66f6b6d" providerId="LiveId" clId="{DAA23A96-42FD-4398-B4BE-6CA52D96A1DE}" dt="2020-05-28T16:08:42.262" v="16" actId="20577"/>
        <pc:sldMkLst>
          <pc:docMk/>
          <pc:sldMk cId="1365073384" sldId="261"/>
        </pc:sldMkLst>
        <pc:spChg chg="mod">
          <ac:chgData name="Rebecca Blitzer" userId="14437863c66f6b6d" providerId="LiveId" clId="{DAA23A96-42FD-4398-B4BE-6CA52D96A1DE}" dt="2020-05-28T16:08:42.262" v="16" actId="20577"/>
          <ac:spMkLst>
            <pc:docMk/>
            <pc:sldMk cId="1365073384" sldId="261"/>
            <ac:spMk id="3" creationId="{00000000-0000-0000-0000-000000000000}"/>
          </ac:spMkLst>
        </pc:spChg>
      </pc:sldChg>
      <pc:sldChg chg="modSp mod">
        <pc:chgData name="Rebecca Blitzer" userId="14437863c66f6b6d" providerId="LiveId" clId="{DAA23A96-42FD-4398-B4BE-6CA52D96A1DE}" dt="2020-05-28T16:10:42.562" v="22" actId="20577"/>
        <pc:sldMkLst>
          <pc:docMk/>
          <pc:sldMk cId="2711793543" sldId="268"/>
        </pc:sldMkLst>
        <pc:spChg chg="mod">
          <ac:chgData name="Rebecca Blitzer" userId="14437863c66f6b6d" providerId="LiveId" clId="{DAA23A96-42FD-4398-B4BE-6CA52D96A1DE}" dt="2020-05-28T16:10:42.562" v="22" actId="20577"/>
          <ac:spMkLst>
            <pc:docMk/>
            <pc:sldMk cId="2711793543" sldId="268"/>
            <ac:spMk id="2"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85A6E66-8292-4EA3-984E-D67CB8466218}" type="datetimeFigureOut">
              <a:rPr lang="en-US" smtClean="0"/>
              <a:t>5/28/2020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55F3EE6-0E4F-49D1-A8FA-474719640C16}" type="slidenum">
              <a:rPr lang="en-US" smtClean="0"/>
              <a:t>‹#›</a:t>
            </a:fld>
            <a:endParaRPr lang="en-US"/>
          </a:p>
        </p:txBody>
      </p:sp>
    </p:spTree>
    <p:extLst>
      <p:ext uri="{BB962C8B-B14F-4D97-AF65-F5344CB8AC3E}">
        <p14:creationId xmlns:p14="http://schemas.microsoft.com/office/powerpoint/2010/main" val="30815086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182BB9-B390-4121-B340-E96C5393D18E}" type="datetimeFigureOut">
              <a:rPr lang="en-US" smtClean="0"/>
              <a:t>5/28/2020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7685ED-3234-416C-A22D-B906971DA880}" type="slidenum">
              <a:rPr lang="en-US" smtClean="0"/>
              <a:t>‹#›</a:t>
            </a:fld>
            <a:endParaRPr lang="en-US"/>
          </a:p>
        </p:txBody>
      </p:sp>
    </p:spTree>
    <p:extLst>
      <p:ext uri="{BB962C8B-B14F-4D97-AF65-F5344CB8AC3E}">
        <p14:creationId xmlns:p14="http://schemas.microsoft.com/office/powerpoint/2010/main" val="34503796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5/28/2020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5/28/2020</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50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50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50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4pPr>
      <a:lvl5pPr marL="21145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Verbal Problems	</a:t>
            </a:r>
          </a:p>
        </p:txBody>
      </p:sp>
      <p:sp>
        <p:nvSpPr>
          <p:cNvPr id="3" name="Subtitle 2"/>
          <p:cNvSpPr>
            <a:spLocks noGrp="1"/>
          </p:cNvSpPr>
          <p:nvPr>
            <p:ph type="subTitle" idx="1"/>
          </p:nvPr>
        </p:nvSpPr>
        <p:spPr/>
        <p:txBody>
          <a:bodyPr/>
          <a:lstStyle/>
          <a:p>
            <a:r>
              <a:rPr lang="en-US" dirty="0"/>
              <a:t>By: Rebecca Blitzer</a:t>
            </a:r>
          </a:p>
        </p:txBody>
      </p:sp>
    </p:spTree>
    <p:extLst>
      <p:ext uri="{BB962C8B-B14F-4D97-AF65-F5344CB8AC3E}">
        <p14:creationId xmlns:p14="http://schemas.microsoft.com/office/powerpoint/2010/main" val="13377064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0176" y="294023"/>
            <a:ext cx="8534400" cy="1507067"/>
          </a:xfrm>
        </p:spPr>
        <p:txBody>
          <a:bodyPr/>
          <a:lstStyle/>
          <a:p>
            <a:r>
              <a:rPr lang="en-US" b="1" dirty="0"/>
              <a:t>Question 3:</a:t>
            </a:r>
          </a:p>
        </p:txBody>
      </p:sp>
      <p:sp>
        <p:nvSpPr>
          <p:cNvPr id="3" name="Content Placeholder 2"/>
          <p:cNvSpPr>
            <a:spLocks noGrp="1"/>
          </p:cNvSpPr>
          <p:nvPr>
            <p:ph idx="1"/>
          </p:nvPr>
        </p:nvSpPr>
        <p:spPr>
          <a:xfrm>
            <a:off x="370176" y="1717963"/>
            <a:ext cx="10334769" cy="4257964"/>
          </a:xfrm>
        </p:spPr>
        <p:txBody>
          <a:bodyPr>
            <a:normAutofit/>
          </a:bodyPr>
          <a:lstStyle/>
          <a:p>
            <a:pPr marL="0" indent="0">
              <a:buNone/>
            </a:pPr>
            <a:r>
              <a:rPr lang="en-US" sz="3600" dirty="0"/>
              <a:t>Peter has six times as many dimes as quarters in her piggy bank. She has 21 coins in her piggy bank totaling $2.55</a:t>
            </a:r>
            <a:br>
              <a:rPr lang="en-US" sz="3600" dirty="0"/>
            </a:br>
            <a:br>
              <a:rPr lang="en-US" sz="3600" dirty="0"/>
            </a:br>
            <a:r>
              <a:rPr lang="en-US" sz="3600" dirty="0"/>
              <a:t>How many of each type of coin does she have?</a:t>
            </a:r>
          </a:p>
        </p:txBody>
      </p:sp>
    </p:spTree>
    <p:extLst>
      <p:ext uri="{BB962C8B-B14F-4D97-AF65-F5344CB8AC3E}">
        <p14:creationId xmlns:p14="http://schemas.microsoft.com/office/powerpoint/2010/main" val="29445470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211667" y="414867"/>
                <a:ext cx="11370733" cy="5871992"/>
              </a:xfrm>
              <a:prstGeom prst="rect">
                <a:avLst/>
              </a:prstGeom>
              <a:noFill/>
            </p:spPr>
            <p:txBody>
              <a:bodyPr wrap="square" rtlCol="0">
                <a:spAutoFit/>
              </a:bodyPr>
              <a:lstStyle/>
              <a:p>
                <a:r>
                  <a:rPr lang="en-US" dirty="0"/>
                  <a:t>Question 3 (continued): </a:t>
                </a:r>
              </a:p>
              <a:p>
                <a:endParaRPr lang="en-US" dirty="0"/>
              </a:p>
              <a:p>
                <a:r>
                  <a:rPr lang="en-US" dirty="0"/>
                  <a:t>In order to solve this verbal problem, we need to assign </a:t>
                </a:r>
                <a14:m>
                  <m:oMath xmlns:m="http://schemas.openxmlformats.org/officeDocument/2006/math">
                    <m:r>
                      <a:rPr lang="en-US" b="0" i="1" smtClean="0">
                        <a:latin typeface="Cambria Math" panose="02040503050406030204" pitchFamily="18" charset="0"/>
                      </a:rPr>
                      <m:t>𝑥</m:t>
                    </m:r>
                  </m:oMath>
                </a14:m>
                <a:r>
                  <a:rPr lang="en-US" dirty="0"/>
                  <a:t> to something:</a:t>
                </a:r>
              </a:p>
              <a:p>
                <a:endParaRPr lang="en-US" dirty="0"/>
              </a:p>
              <a:p>
                <a:r>
                  <a:rPr lang="en-US" dirty="0"/>
                  <a:t>Since one quarter equals 25 cents, </a:t>
                </a:r>
                <a14:m>
                  <m:oMath xmlns:m="http://schemas.openxmlformats.org/officeDocument/2006/math">
                    <m:r>
                      <a:rPr lang="en-US" i="1">
                        <a:latin typeface="Cambria Math" panose="02040503050406030204" pitchFamily="18" charset="0"/>
                      </a:rPr>
                      <m:t>𝑥</m:t>
                    </m:r>
                    <m:r>
                      <a:rPr lang="en-US" b="0" i="0" smtClean="0">
                        <a:latin typeface="Cambria Math" panose="02040503050406030204" pitchFamily="18" charset="0"/>
                      </a:rPr>
                      <m:t> </m:t>
                    </m:r>
                  </m:oMath>
                </a14:m>
                <a:r>
                  <a:rPr lang="en-US" dirty="0"/>
                  <a:t>quarters equals  </a:t>
                </a:r>
                <a14:m>
                  <m:oMath xmlns:m="http://schemas.openxmlformats.org/officeDocument/2006/math">
                    <m:r>
                      <a:rPr lang="en-US" i="1">
                        <a:latin typeface="Cambria Math" panose="02040503050406030204" pitchFamily="18" charset="0"/>
                      </a:rPr>
                      <m:t>𝑥</m:t>
                    </m:r>
                  </m:oMath>
                </a14:m>
                <a:r>
                  <a:rPr lang="en-US" dirty="0"/>
                  <a:t> × 25 cents or 25</a:t>
                </a:r>
                <a14:m>
                  <m:oMath xmlns:m="http://schemas.openxmlformats.org/officeDocument/2006/math">
                    <m:r>
                      <a:rPr lang="en-US" i="1">
                        <a:latin typeface="Cambria Math" panose="02040503050406030204" pitchFamily="18" charset="0"/>
                      </a:rPr>
                      <m:t>𝑥</m:t>
                    </m:r>
                  </m:oMath>
                </a14:m>
                <a:r>
                  <a:rPr lang="en-US" dirty="0"/>
                  <a:t>  cents</a:t>
                </a:r>
                <a:br>
                  <a:rPr lang="en-US" dirty="0"/>
                </a:br>
                <a:br>
                  <a:rPr lang="en-US" dirty="0"/>
                </a:br>
                <a:r>
                  <a:rPr lang="en-US" dirty="0"/>
                  <a:t>Since one dime equals 10 cents, 6</a:t>
                </a:r>
                <a14:m>
                  <m:oMath xmlns:m="http://schemas.openxmlformats.org/officeDocument/2006/math">
                    <m:r>
                      <a:rPr lang="en-US" i="1">
                        <a:latin typeface="Cambria Math" panose="02040503050406030204" pitchFamily="18" charset="0"/>
                      </a:rPr>
                      <m:t>𝑥</m:t>
                    </m:r>
                  </m:oMath>
                </a14:m>
                <a:r>
                  <a:rPr lang="en-US" dirty="0"/>
                  <a:t>  dimes equals 6</a:t>
                </a:r>
                <a14:m>
                  <m:oMath xmlns:m="http://schemas.openxmlformats.org/officeDocument/2006/math">
                    <m:r>
                      <a:rPr lang="en-US" i="1">
                        <a:latin typeface="Cambria Math" panose="02040503050406030204" pitchFamily="18" charset="0"/>
                      </a:rPr>
                      <m:t>𝑥</m:t>
                    </m:r>
                  </m:oMath>
                </a14:m>
                <a:r>
                  <a:rPr lang="en-US" dirty="0"/>
                  <a:t> × 10 cents or 60</a:t>
                </a:r>
                <a14:m>
                  <m:oMath xmlns:m="http://schemas.openxmlformats.org/officeDocument/2006/math">
                    <m:r>
                      <a:rPr lang="en-US" i="1">
                        <a:latin typeface="Cambria Math" panose="02040503050406030204" pitchFamily="18" charset="0"/>
                      </a:rPr>
                      <m:t>𝑥</m:t>
                    </m:r>
                  </m:oMath>
                </a14:m>
                <a:r>
                  <a:rPr lang="en-US" dirty="0"/>
                  <a:t> cents</a:t>
                </a:r>
                <a:br>
                  <a:rPr lang="en-US" dirty="0"/>
                </a:br>
                <a:br>
                  <a:rPr lang="en-US" dirty="0"/>
                </a:br>
                <a:r>
                  <a:rPr lang="en-US" dirty="0"/>
                  <a:t>Since one 1 dollar equals 100 cents, 2.55 dollars equals 2.55 × 100 = 255 cents</a:t>
                </a:r>
                <a:br>
                  <a:rPr lang="en-US" dirty="0"/>
                </a:br>
                <a:br>
                  <a:rPr lang="en-US" dirty="0"/>
                </a:br>
                <a:r>
                  <a:rPr lang="en-US" dirty="0"/>
                  <a:t>Putting it all together, we form the equation:</a:t>
                </a:r>
              </a:p>
              <a:p>
                <a:pPr algn="ctr"/>
                <a:r>
                  <a:rPr lang="en-US" sz="2200" dirty="0"/>
                  <a:t>25</a:t>
                </a:r>
                <a14:m>
                  <m:oMath xmlns:m="http://schemas.openxmlformats.org/officeDocument/2006/math">
                    <m:r>
                      <a:rPr lang="en-US" sz="2200" i="1">
                        <a:latin typeface="Cambria Math" panose="02040503050406030204" pitchFamily="18" charset="0"/>
                      </a:rPr>
                      <m:t>𝑥</m:t>
                    </m:r>
                  </m:oMath>
                </a14:m>
                <a:r>
                  <a:rPr lang="en-US" sz="2200" dirty="0"/>
                  <a:t> cents + 60</a:t>
                </a:r>
                <a14:m>
                  <m:oMath xmlns:m="http://schemas.openxmlformats.org/officeDocument/2006/math">
                    <m:r>
                      <a:rPr lang="en-US" sz="2200" i="1">
                        <a:latin typeface="Cambria Math" panose="02040503050406030204" pitchFamily="18" charset="0"/>
                      </a:rPr>
                      <m:t>𝑥</m:t>
                    </m:r>
                  </m:oMath>
                </a14:m>
                <a:r>
                  <a:rPr lang="en-US" sz="2200" dirty="0"/>
                  <a:t> cents = 255 cents</a:t>
                </a:r>
              </a:p>
              <a:p>
                <a:pPr algn="ctr"/>
                <a:r>
                  <a:rPr lang="en-US" sz="2200" dirty="0"/>
                  <a:t>                    85</a:t>
                </a:r>
                <a14:m>
                  <m:oMath xmlns:m="http://schemas.openxmlformats.org/officeDocument/2006/math">
                    <m:r>
                      <a:rPr lang="en-US" sz="2200" i="1">
                        <a:latin typeface="Cambria Math" panose="02040503050406030204" pitchFamily="18" charset="0"/>
                      </a:rPr>
                      <m:t>𝑥</m:t>
                    </m:r>
                  </m:oMath>
                </a14:m>
                <a:r>
                  <a:rPr lang="en-US" sz="2200" dirty="0"/>
                  <a:t> cents = 255 cents</a:t>
                </a:r>
              </a:p>
              <a:p>
                <a:pPr algn="ctr"/>
                <a:r>
                  <a:rPr lang="en-US" sz="2200" dirty="0"/>
                  <a:t>                  </a:t>
                </a:r>
                <a14:m>
                  <m:oMath xmlns:m="http://schemas.openxmlformats.org/officeDocument/2006/math">
                    <m:f>
                      <m:fPr>
                        <m:ctrlPr>
                          <a:rPr lang="en-US" sz="2200" b="0" i="1" smtClean="0">
                            <a:latin typeface="Cambria Math" panose="02040503050406030204" pitchFamily="18" charset="0"/>
                          </a:rPr>
                        </m:ctrlPr>
                      </m:fPr>
                      <m:num>
                        <m:r>
                          <a:rPr lang="en-US" sz="2200" b="0" i="0" smtClean="0">
                            <a:latin typeface="Cambria Math" panose="02040503050406030204" pitchFamily="18" charset="0"/>
                          </a:rPr>
                          <m:t>85</m:t>
                        </m:r>
                        <m:r>
                          <a:rPr lang="en-US" sz="2200" i="1">
                            <a:latin typeface="Cambria Math" panose="02040503050406030204" pitchFamily="18" charset="0"/>
                          </a:rPr>
                          <m:t>𝑥</m:t>
                        </m:r>
                        <m:r>
                          <a:rPr lang="en-US" sz="2200" b="0" i="1" smtClean="0">
                            <a:latin typeface="Cambria Math" panose="02040503050406030204" pitchFamily="18" charset="0"/>
                          </a:rPr>
                          <m:t> </m:t>
                        </m:r>
                        <m:r>
                          <a:rPr lang="en-US" sz="2200" b="0" i="1" smtClean="0">
                            <a:latin typeface="Cambria Math" panose="02040503050406030204" pitchFamily="18" charset="0"/>
                          </a:rPr>
                          <m:t>𝑐𝑒𝑛𝑡𝑠</m:t>
                        </m:r>
                      </m:num>
                      <m:den>
                        <m:r>
                          <a:rPr lang="en-US" sz="2200" b="0" i="1" smtClean="0">
                            <a:latin typeface="Cambria Math" panose="02040503050406030204" pitchFamily="18" charset="0"/>
                          </a:rPr>
                          <m:t>85 </m:t>
                        </m:r>
                        <m:r>
                          <a:rPr lang="en-US" sz="2200" b="0" i="1" smtClean="0">
                            <a:latin typeface="Cambria Math" panose="02040503050406030204" pitchFamily="18" charset="0"/>
                          </a:rPr>
                          <m:t>𝑐𝑒𝑛𝑡𝑠</m:t>
                        </m:r>
                      </m:den>
                    </m:f>
                  </m:oMath>
                </a14:m>
                <a:r>
                  <a:rPr lang="en-US" sz="2200" dirty="0"/>
                  <a:t> =</a:t>
                </a:r>
                <a14:m>
                  <m:oMath xmlns:m="http://schemas.openxmlformats.org/officeDocument/2006/math">
                    <m:f>
                      <m:fPr>
                        <m:ctrlPr>
                          <a:rPr lang="en-US" sz="2200" b="0" i="1" smtClean="0">
                            <a:latin typeface="Cambria Math" panose="02040503050406030204" pitchFamily="18" charset="0"/>
                          </a:rPr>
                        </m:ctrlPr>
                      </m:fPr>
                      <m:num>
                        <m:r>
                          <a:rPr lang="en-US" sz="2200" b="0" i="0" smtClean="0">
                            <a:latin typeface="Cambria Math" panose="02040503050406030204" pitchFamily="18" charset="0"/>
                          </a:rPr>
                          <m:t>255 </m:t>
                        </m:r>
                        <m:r>
                          <m:rPr>
                            <m:sty m:val="p"/>
                          </m:rPr>
                          <a:rPr lang="en-US" sz="2200" b="0" i="0" smtClean="0">
                            <a:latin typeface="Cambria Math" panose="02040503050406030204" pitchFamily="18" charset="0"/>
                          </a:rPr>
                          <m:t>cents</m:t>
                        </m:r>
                      </m:num>
                      <m:den>
                        <m:r>
                          <a:rPr lang="en-US" sz="2200" b="0" i="1" smtClean="0">
                            <a:latin typeface="Cambria Math" panose="02040503050406030204" pitchFamily="18" charset="0"/>
                          </a:rPr>
                          <m:t>85 </m:t>
                        </m:r>
                        <m:r>
                          <a:rPr lang="en-US" sz="2200" b="0" i="1" smtClean="0">
                            <a:latin typeface="Cambria Math" panose="02040503050406030204" pitchFamily="18" charset="0"/>
                          </a:rPr>
                          <m:t>𝑐𝑒𝑛𝑡𝑠</m:t>
                        </m:r>
                      </m:den>
                    </m:f>
                  </m:oMath>
                </a14:m>
                <a:endParaRPr lang="en-US" sz="2200" dirty="0"/>
              </a:p>
              <a:p>
                <a:pPr algn="ctr"/>
                <a:r>
                  <a:rPr lang="en-US" sz="2200" dirty="0"/>
                  <a:t>                    </a:t>
                </a:r>
                <a14:m>
                  <m:oMath xmlns:m="http://schemas.openxmlformats.org/officeDocument/2006/math">
                    <m:r>
                      <a:rPr lang="en-US" sz="2200" i="1">
                        <a:latin typeface="Cambria Math" panose="02040503050406030204" pitchFamily="18" charset="0"/>
                      </a:rPr>
                      <m:t>𝑥</m:t>
                    </m:r>
                  </m:oMath>
                </a14:m>
                <a:r>
                  <a:rPr lang="en-US" sz="2200" dirty="0"/>
                  <a:t> = 3</a:t>
                </a:r>
              </a:p>
              <a:p>
                <a:pPr algn="ctr"/>
                <a:br>
                  <a:rPr lang="en-US" sz="2200" dirty="0"/>
                </a:br>
                <a:r>
                  <a:rPr lang="en-US" sz="2200" dirty="0"/>
                  <a:t>6 </a:t>
                </a:r>
                <a14:m>
                  <m:oMath xmlns:m="http://schemas.openxmlformats.org/officeDocument/2006/math">
                    <m:r>
                      <a:rPr lang="en-US" sz="2200" i="1">
                        <a:latin typeface="Cambria Math" panose="02040503050406030204" pitchFamily="18" charset="0"/>
                      </a:rPr>
                      <m:t>𝑥</m:t>
                    </m:r>
                  </m:oMath>
                </a14:m>
                <a:r>
                  <a:rPr lang="en-US" sz="2200" dirty="0"/>
                  <a:t> = 6 × 3 = 18</a:t>
                </a:r>
              </a:p>
              <a:p>
                <a:pPr algn="ctr"/>
                <a:br>
                  <a:rPr lang="en-US" dirty="0"/>
                </a:br>
                <a:r>
                  <a:rPr lang="en-US" b="1" dirty="0"/>
                  <a:t>Therefore Peter has 3 quarters and 18 dimes</a:t>
                </a:r>
              </a:p>
            </p:txBody>
          </p:sp>
        </mc:Choice>
        <mc:Fallback xmlns="">
          <p:sp>
            <p:nvSpPr>
              <p:cNvPr id="2" name="TextBox 1"/>
              <p:cNvSpPr txBox="1">
                <a:spLocks noRot="1" noChangeAspect="1" noMove="1" noResize="1" noEditPoints="1" noAdjustHandles="1" noChangeArrowheads="1" noChangeShapeType="1" noTextEdit="1"/>
              </p:cNvSpPr>
              <p:nvPr/>
            </p:nvSpPr>
            <p:spPr>
              <a:xfrm>
                <a:off x="211667" y="414867"/>
                <a:ext cx="11370733" cy="5871992"/>
              </a:xfrm>
              <a:prstGeom prst="rect">
                <a:avLst/>
              </a:prstGeom>
              <a:blipFill>
                <a:blip r:embed="rId2"/>
                <a:stretch>
                  <a:fillRect l="-483" t="-519" b="-727"/>
                </a:stretch>
              </a:blipFill>
            </p:spPr>
            <p:txBody>
              <a:bodyPr/>
              <a:lstStyle/>
              <a:p>
                <a:r>
                  <a:rPr lang="en-US">
                    <a:noFill/>
                  </a:rPr>
                  <a:t> </a:t>
                </a:r>
              </a:p>
            </p:txBody>
          </p:sp>
        </mc:Fallback>
      </mc:AlternateContent>
    </p:spTree>
    <p:extLst>
      <p:ext uri="{BB962C8B-B14F-4D97-AF65-F5344CB8AC3E}">
        <p14:creationId xmlns:p14="http://schemas.microsoft.com/office/powerpoint/2010/main" val="40488716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extBox 1"/>
              <p:cNvSpPr txBox="1"/>
              <p:nvPr/>
            </p:nvSpPr>
            <p:spPr>
              <a:xfrm>
                <a:off x="287867" y="406400"/>
                <a:ext cx="11573933" cy="5047536"/>
              </a:xfrm>
              <a:prstGeom prst="rect">
                <a:avLst/>
              </a:prstGeom>
              <a:noFill/>
            </p:spPr>
            <p:txBody>
              <a:bodyPr wrap="square" rtlCol="0">
                <a:spAutoFit/>
              </a:bodyPr>
              <a:lstStyle/>
              <a:p>
                <a:r>
                  <a:rPr lang="en-US" sz="2400" dirty="0"/>
                  <a:t>Checking our Solution:</a:t>
                </a:r>
              </a:p>
              <a:p>
                <a:endParaRPr lang="en-US" dirty="0"/>
              </a:p>
              <a:p>
                <a:r>
                  <a:rPr lang="en-US" sz="2000" dirty="0"/>
                  <a:t>In order to check our solution, we simply plug </a:t>
                </a:r>
                <a14:m>
                  <m:oMath xmlns:m="http://schemas.openxmlformats.org/officeDocument/2006/math">
                    <m:r>
                      <a:rPr lang="en-US" sz="2000" i="1">
                        <a:latin typeface="Cambria Math" panose="02040503050406030204" pitchFamily="18" charset="0"/>
                      </a:rPr>
                      <m:t>𝑥</m:t>
                    </m:r>
                  </m:oMath>
                </a14:m>
                <a:r>
                  <a:rPr lang="en-US" sz="2000" dirty="0"/>
                  <a:t> back into our equation and see if the right- hand side equals the left- hand side:</a:t>
                </a:r>
              </a:p>
              <a:p>
                <a:endParaRPr lang="en-US" sz="2000" dirty="0"/>
              </a:p>
              <a:p>
                <a:pPr/>
                <a14:m>
                  <m:oMathPara xmlns:m="http://schemas.openxmlformats.org/officeDocument/2006/math">
                    <m:oMathParaPr>
                      <m:jc m:val="centerGroup"/>
                    </m:oMathParaPr>
                    <m:oMath xmlns:m="http://schemas.openxmlformats.org/officeDocument/2006/math">
                      <m:r>
                        <a:rPr lang="en-US" sz="2000" b="0" i="1" smtClean="0">
                          <a:solidFill>
                            <a:srgbClr val="FFFF00"/>
                          </a:solidFill>
                          <a:latin typeface="Cambria Math" panose="02040503050406030204" pitchFamily="18" charset="0"/>
                        </a:rPr>
                        <m:t>       25</m:t>
                      </m:r>
                      <m:r>
                        <a:rPr lang="en-US" sz="2000" i="1">
                          <a:solidFill>
                            <a:srgbClr val="FFFF00"/>
                          </a:solidFill>
                          <a:latin typeface="Cambria Math" panose="02040503050406030204" pitchFamily="18" charset="0"/>
                        </a:rPr>
                        <m:t>𝑥</m:t>
                      </m:r>
                      <m:r>
                        <a:rPr lang="en-US" sz="2000" b="0" i="1" smtClean="0">
                          <a:solidFill>
                            <a:srgbClr val="FFFF00"/>
                          </a:solidFill>
                          <a:latin typeface="Cambria Math" panose="02040503050406030204" pitchFamily="18" charset="0"/>
                        </a:rPr>
                        <m:t> </m:t>
                      </m:r>
                      <m:r>
                        <a:rPr lang="en-US" sz="2000" b="0" i="1" smtClean="0">
                          <a:solidFill>
                            <a:srgbClr val="FFFF00"/>
                          </a:solidFill>
                          <a:latin typeface="Cambria Math" panose="02040503050406030204" pitchFamily="18" charset="0"/>
                        </a:rPr>
                        <m:t>𝑐𝑒𝑛𝑡𝑠</m:t>
                      </m:r>
                      <m:r>
                        <a:rPr lang="en-US" sz="2000" b="0" i="1" smtClean="0">
                          <a:solidFill>
                            <a:srgbClr val="FFFF00"/>
                          </a:solidFill>
                          <a:latin typeface="Cambria Math" panose="02040503050406030204" pitchFamily="18" charset="0"/>
                        </a:rPr>
                        <m:t>+60</m:t>
                      </m:r>
                      <m:r>
                        <a:rPr lang="en-US" sz="2000" b="0" i="1" smtClean="0">
                          <a:solidFill>
                            <a:srgbClr val="FFFF00"/>
                          </a:solidFill>
                          <a:latin typeface="Cambria Math" panose="02040503050406030204" pitchFamily="18" charset="0"/>
                        </a:rPr>
                        <m:t>𝑥</m:t>
                      </m:r>
                      <m:r>
                        <a:rPr lang="en-US" sz="2000" b="0" i="1" smtClean="0">
                          <a:solidFill>
                            <a:srgbClr val="FFFF00"/>
                          </a:solidFill>
                          <a:latin typeface="Cambria Math" panose="02040503050406030204" pitchFamily="18" charset="0"/>
                        </a:rPr>
                        <m:t> </m:t>
                      </m:r>
                      <m:r>
                        <a:rPr lang="en-US" sz="2000" b="0" i="1" smtClean="0">
                          <a:solidFill>
                            <a:srgbClr val="FFFF00"/>
                          </a:solidFill>
                          <a:latin typeface="Cambria Math" panose="02040503050406030204" pitchFamily="18" charset="0"/>
                        </a:rPr>
                        <m:t>𝑐𝑒𝑛𝑡𝑠</m:t>
                      </m:r>
                      <m:r>
                        <a:rPr lang="en-US" sz="2000" b="0" i="1" smtClean="0">
                          <a:solidFill>
                            <a:srgbClr val="FFFF00"/>
                          </a:solidFill>
                          <a:latin typeface="Cambria Math" panose="02040503050406030204" pitchFamily="18" charset="0"/>
                        </a:rPr>
                        <m:t>=255 </m:t>
                      </m:r>
                      <m:r>
                        <a:rPr lang="en-US" sz="2000" b="0" i="1" smtClean="0">
                          <a:solidFill>
                            <a:srgbClr val="FFFF00"/>
                          </a:solidFill>
                          <a:latin typeface="Cambria Math" panose="02040503050406030204" pitchFamily="18" charset="0"/>
                        </a:rPr>
                        <m:t>𝑐𝑒𝑛𝑡𝑠</m:t>
                      </m:r>
                    </m:oMath>
                  </m:oMathPara>
                </a14:m>
                <a:endParaRPr lang="en-US" sz="2000" b="0" i="1" dirty="0">
                  <a:solidFill>
                    <a:srgbClr val="FFFF00"/>
                  </a:solidFill>
                  <a:latin typeface="Cambria Math" panose="02040503050406030204" pitchFamily="18" charset="0"/>
                </a:endParaRPr>
              </a:p>
              <a:p>
                <a:endParaRPr lang="en-US" sz="2000" b="0" i="1" dirty="0">
                  <a:solidFill>
                    <a:srgbClr val="FFFF00"/>
                  </a:solidFill>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US" sz="2000" b="0" i="1" smtClean="0">
                          <a:solidFill>
                            <a:srgbClr val="FFFF00"/>
                          </a:solidFill>
                          <a:latin typeface="Cambria Math" panose="02040503050406030204" pitchFamily="18" charset="0"/>
                        </a:rPr>
                        <m:t>25</m:t>
                      </m:r>
                      <m:d>
                        <m:dPr>
                          <m:ctrlPr>
                            <a:rPr lang="en-US" sz="2000" b="0" i="1" smtClean="0">
                              <a:solidFill>
                                <a:srgbClr val="FFFF00"/>
                              </a:solidFill>
                              <a:latin typeface="Cambria Math" panose="02040503050406030204" pitchFamily="18" charset="0"/>
                            </a:rPr>
                          </m:ctrlPr>
                        </m:dPr>
                        <m:e>
                          <m:r>
                            <a:rPr lang="en-US" sz="2000" b="0" i="1" smtClean="0">
                              <a:solidFill>
                                <a:srgbClr val="FFFF00"/>
                              </a:solidFill>
                              <a:latin typeface="Cambria Math" panose="02040503050406030204" pitchFamily="18" charset="0"/>
                            </a:rPr>
                            <m:t>3</m:t>
                          </m:r>
                        </m:e>
                      </m:d>
                      <m:r>
                        <a:rPr lang="en-US" sz="2000" b="0" i="1" smtClean="0">
                          <a:solidFill>
                            <a:srgbClr val="FFFF00"/>
                          </a:solidFill>
                          <a:latin typeface="Cambria Math" panose="02040503050406030204" pitchFamily="18" charset="0"/>
                        </a:rPr>
                        <m:t> </m:t>
                      </m:r>
                      <m:r>
                        <a:rPr lang="en-US" sz="2000" b="0" i="1" smtClean="0">
                          <a:solidFill>
                            <a:srgbClr val="FFFF00"/>
                          </a:solidFill>
                          <a:latin typeface="Cambria Math" panose="02040503050406030204" pitchFamily="18" charset="0"/>
                        </a:rPr>
                        <m:t>𝑐𝑒𝑛𝑡𝑠</m:t>
                      </m:r>
                      <m:r>
                        <a:rPr lang="en-US" sz="2000" b="0" i="1" smtClean="0">
                          <a:solidFill>
                            <a:srgbClr val="FFFF00"/>
                          </a:solidFill>
                          <a:latin typeface="Cambria Math" panose="02040503050406030204" pitchFamily="18" charset="0"/>
                        </a:rPr>
                        <m:t>+60</m:t>
                      </m:r>
                      <m:d>
                        <m:dPr>
                          <m:ctrlPr>
                            <a:rPr lang="en-US" sz="2000" b="0" i="1" smtClean="0">
                              <a:solidFill>
                                <a:srgbClr val="FFFF00"/>
                              </a:solidFill>
                              <a:latin typeface="Cambria Math" panose="02040503050406030204" pitchFamily="18" charset="0"/>
                            </a:rPr>
                          </m:ctrlPr>
                        </m:dPr>
                        <m:e>
                          <m:r>
                            <a:rPr lang="en-US" sz="2000" b="0" i="1" smtClean="0">
                              <a:solidFill>
                                <a:srgbClr val="FFFF00"/>
                              </a:solidFill>
                              <a:latin typeface="Cambria Math" panose="02040503050406030204" pitchFamily="18" charset="0"/>
                            </a:rPr>
                            <m:t>3</m:t>
                          </m:r>
                        </m:e>
                      </m:d>
                      <m:r>
                        <a:rPr lang="en-US" sz="2000" b="0" i="1" smtClean="0">
                          <a:solidFill>
                            <a:srgbClr val="FFFF00"/>
                          </a:solidFill>
                          <a:latin typeface="Cambria Math" panose="02040503050406030204" pitchFamily="18" charset="0"/>
                        </a:rPr>
                        <m:t> </m:t>
                      </m:r>
                      <m:r>
                        <a:rPr lang="en-US" sz="2000" b="0" i="1" smtClean="0">
                          <a:solidFill>
                            <a:srgbClr val="FFFF00"/>
                          </a:solidFill>
                          <a:latin typeface="Cambria Math" panose="02040503050406030204" pitchFamily="18" charset="0"/>
                        </a:rPr>
                        <m:t>𝑐𝑒𝑛𝑡𝑠</m:t>
                      </m:r>
                      <m:r>
                        <a:rPr lang="en-US" sz="2000" b="0" i="1" smtClean="0">
                          <a:solidFill>
                            <a:srgbClr val="FFFF00"/>
                          </a:solidFill>
                          <a:latin typeface="Cambria Math" panose="02040503050406030204" pitchFamily="18" charset="0"/>
                        </a:rPr>
                        <m:t>=255 </m:t>
                      </m:r>
                      <m:r>
                        <a:rPr lang="en-US" sz="2000" b="0" i="1" smtClean="0">
                          <a:solidFill>
                            <a:srgbClr val="FFFF00"/>
                          </a:solidFill>
                          <a:latin typeface="Cambria Math" panose="02040503050406030204" pitchFamily="18" charset="0"/>
                        </a:rPr>
                        <m:t>𝑐𝑒𝑛𝑡𝑠</m:t>
                      </m:r>
                      <m:r>
                        <a:rPr lang="en-US" sz="2000" b="0" i="1" smtClean="0">
                          <a:solidFill>
                            <a:srgbClr val="FFFF00"/>
                          </a:solidFill>
                          <a:latin typeface="Cambria Math" panose="02040503050406030204" pitchFamily="18" charset="0"/>
                        </a:rPr>
                        <m:t> </m:t>
                      </m:r>
                    </m:oMath>
                  </m:oMathPara>
                </a14:m>
                <a:endParaRPr lang="en-US" sz="2000" b="0" dirty="0">
                  <a:solidFill>
                    <a:srgbClr val="FFFF00"/>
                  </a:solidFill>
                </a:endParaRPr>
              </a:p>
              <a:p>
                <a:endParaRPr lang="en-US" sz="2000" b="0" dirty="0">
                  <a:solidFill>
                    <a:srgbClr val="FFFF00"/>
                  </a:solidFill>
                </a:endParaRPr>
              </a:p>
              <a:p>
                <a:pPr algn="ctr"/>
                <a:r>
                  <a:rPr lang="en-US" sz="2000" b="0" dirty="0">
                    <a:solidFill>
                      <a:srgbClr val="FFFF00"/>
                    </a:solidFill>
                  </a:rPr>
                  <a:t>        </a:t>
                </a:r>
                <a14:m>
                  <m:oMath xmlns:m="http://schemas.openxmlformats.org/officeDocument/2006/math">
                    <m:r>
                      <a:rPr lang="en-US" sz="2000" b="0" i="1" smtClean="0">
                        <a:solidFill>
                          <a:srgbClr val="FFFF00"/>
                        </a:solidFill>
                        <a:latin typeface="Cambria Math" panose="02040503050406030204" pitchFamily="18" charset="0"/>
                      </a:rPr>
                      <m:t>75 </m:t>
                    </m:r>
                    <m:r>
                      <a:rPr lang="en-US" sz="2000" b="0" i="1" smtClean="0">
                        <a:solidFill>
                          <a:srgbClr val="FFFF00"/>
                        </a:solidFill>
                        <a:latin typeface="Cambria Math" panose="02040503050406030204" pitchFamily="18" charset="0"/>
                      </a:rPr>
                      <m:t>𝑐𝑒𝑛𝑡𝑠</m:t>
                    </m:r>
                    <m:r>
                      <a:rPr lang="en-US" sz="2000" b="0" i="1" smtClean="0">
                        <a:solidFill>
                          <a:srgbClr val="FFFF00"/>
                        </a:solidFill>
                        <a:latin typeface="Cambria Math" panose="02040503050406030204" pitchFamily="18" charset="0"/>
                      </a:rPr>
                      <m:t>+180 </m:t>
                    </m:r>
                    <m:r>
                      <a:rPr lang="en-US" sz="2000" b="0" i="1" smtClean="0">
                        <a:solidFill>
                          <a:srgbClr val="FFFF00"/>
                        </a:solidFill>
                        <a:latin typeface="Cambria Math" panose="02040503050406030204" pitchFamily="18" charset="0"/>
                      </a:rPr>
                      <m:t>𝑐𝑒𝑛𝑡𝑠</m:t>
                    </m:r>
                    <m:r>
                      <a:rPr lang="en-US" sz="2000" b="0" i="1" smtClean="0">
                        <a:solidFill>
                          <a:srgbClr val="FFFF00"/>
                        </a:solidFill>
                        <a:latin typeface="Cambria Math" panose="02040503050406030204" pitchFamily="18" charset="0"/>
                      </a:rPr>
                      <m:t>=255 </m:t>
                    </m:r>
                    <m:r>
                      <a:rPr lang="en-US" sz="2000" b="0" i="1" smtClean="0">
                        <a:solidFill>
                          <a:srgbClr val="FFFF00"/>
                        </a:solidFill>
                        <a:latin typeface="Cambria Math" panose="02040503050406030204" pitchFamily="18" charset="0"/>
                      </a:rPr>
                      <m:t>𝑐𝑒𝑛𝑡𝑠</m:t>
                    </m:r>
                    <m:r>
                      <a:rPr lang="en-US" sz="2000" b="0" i="1" smtClean="0">
                        <a:solidFill>
                          <a:srgbClr val="FFFF00"/>
                        </a:solidFill>
                        <a:latin typeface="Cambria Math" panose="02040503050406030204" pitchFamily="18" charset="0"/>
                      </a:rPr>
                      <m:t> </m:t>
                    </m:r>
                  </m:oMath>
                </a14:m>
                <a:endParaRPr lang="en-US" sz="2000" b="0" dirty="0">
                  <a:solidFill>
                    <a:srgbClr val="FFFF00"/>
                  </a:solidFill>
                </a:endParaRPr>
              </a:p>
              <a:p>
                <a:pPr algn="ctr"/>
                <a:endParaRPr lang="en-US" sz="2000" b="0" dirty="0">
                  <a:solidFill>
                    <a:srgbClr val="FFFF00"/>
                  </a:solidFill>
                </a:endParaRPr>
              </a:p>
              <a:p>
                <a:pPr algn="ctr"/>
                <a:r>
                  <a:rPr lang="en-US" sz="2000" b="0" dirty="0">
                    <a:solidFill>
                      <a:srgbClr val="FFFF00"/>
                    </a:solidFill>
                  </a:rPr>
                  <a:t>                         </a:t>
                </a:r>
                <a14:m>
                  <m:oMath xmlns:m="http://schemas.openxmlformats.org/officeDocument/2006/math">
                    <m:r>
                      <a:rPr lang="en-US" sz="2000" b="0" i="1" smtClean="0">
                        <a:solidFill>
                          <a:srgbClr val="FFFF00"/>
                        </a:solidFill>
                        <a:latin typeface="Cambria Math" panose="02040503050406030204" pitchFamily="18" charset="0"/>
                      </a:rPr>
                      <m:t>255 </m:t>
                    </m:r>
                    <m:r>
                      <a:rPr lang="en-US" sz="2000" b="0" i="1" smtClean="0">
                        <a:solidFill>
                          <a:srgbClr val="FFFF00"/>
                        </a:solidFill>
                        <a:latin typeface="Cambria Math" panose="02040503050406030204" pitchFamily="18" charset="0"/>
                      </a:rPr>
                      <m:t>𝑐𝑒𝑛𝑡𝑠</m:t>
                    </m:r>
                    <m:r>
                      <a:rPr lang="en-US" sz="2000" b="0" i="1" smtClean="0">
                        <a:solidFill>
                          <a:srgbClr val="FFFF00"/>
                        </a:solidFill>
                        <a:latin typeface="Cambria Math" panose="02040503050406030204" pitchFamily="18" charset="0"/>
                      </a:rPr>
                      <m:t>=255 </m:t>
                    </m:r>
                    <m:r>
                      <a:rPr lang="en-US" sz="2000" b="0" i="1" smtClean="0">
                        <a:solidFill>
                          <a:srgbClr val="FFFF00"/>
                        </a:solidFill>
                        <a:latin typeface="Cambria Math" panose="02040503050406030204" pitchFamily="18" charset="0"/>
                      </a:rPr>
                      <m:t>𝑐𝑒𝑛𝑡𝑠</m:t>
                    </m:r>
                  </m:oMath>
                </a14:m>
                <a:endParaRPr lang="en-US" sz="2000" dirty="0">
                  <a:solidFill>
                    <a:srgbClr val="FFFF00"/>
                  </a:solidFill>
                </a:endParaRPr>
              </a:p>
              <a:p>
                <a:pPr algn="ctr"/>
                <a:endParaRPr lang="en-US" sz="2000" dirty="0">
                  <a:solidFill>
                    <a:srgbClr val="FFFF00"/>
                  </a:solidFill>
                </a:endParaRPr>
              </a:p>
              <a:p>
                <a:r>
                  <a:rPr lang="en-US" sz="2000" dirty="0"/>
                  <a:t>Seeing as the left-hand side equals the right-hand side, the solution we gained stands:</a:t>
                </a:r>
              </a:p>
              <a:p>
                <a:endParaRPr lang="en-US" sz="2000" dirty="0"/>
              </a:p>
              <a:p>
                <a:pPr algn="ctr"/>
                <a:r>
                  <a:rPr lang="en-US" sz="2000" dirty="0"/>
                  <a:t>Thus,</a:t>
                </a:r>
                <a:r>
                  <a:rPr lang="en-US" sz="2000" b="1" dirty="0"/>
                  <a:t> Peter has 3 quarters and 18 dimes.</a:t>
                </a:r>
                <a:endParaRPr lang="en-US" sz="2000" dirty="0"/>
              </a:p>
            </p:txBody>
          </p:sp>
        </mc:Choice>
        <mc:Fallback>
          <p:sp>
            <p:nvSpPr>
              <p:cNvPr id="2" name="TextBox 1"/>
              <p:cNvSpPr txBox="1">
                <a:spLocks noRot="1" noChangeAspect="1" noMove="1" noResize="1" noEditPoints="1" noAdjustHandles="1" noChangeArrowheads="1" noChangeShapeType="1" noTextEdit="1"/>
              </p:cNvSpPr>
              <p:nvPr/>
            </p:nvSpPr>
            <p:spPr>
              <a:xfrm>
                <a:off x="287867" y="406400"/>
                <a:ext cx="11573933" cy="5047536"/>
              </a:xfrm>
              <a:prstGeom prst="rect">
                <a:avLst/>
              </a:prstGeom>
              <a:blipFill>
                <a:blip r:embed="rId2"/>
                <a:stretch>
                  <a:fillRect l="-790" t="-966" b="-1208"/>
                </a:stretch>
              </a:blipFill>
            </p:spPr>
            <p:txBody>
              <a:bodyPr/>
              <a:lstStyle/>
              <a:p>
                <a:r>
                  <a:rPr lang="en-US">
                    <a:noFill/>
                  </a:rPr>
                  <a:t> </a:t>
                </a:r>
              </a:p>
            </p:txBody>
          </p:sp>
        </mc:Fallback>
      </mc:AlternateContent>
    </p:spTree>
    <p:extLst>
      <p:ext uri="{BB962C8B-B14F-4D97-AF65-F5344CB8AC3E}">
        <p14:creationId xmlns:p14="http://schemas.microsoft.com/office/powerpoint/2010/main" val="2711793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6345" y="397932"/>
            <a:ext cx="8534400" cy="1507067"/>
          </a:xfrm>
        </p:spPr>
        <p:txBody>
          <a:bodyPr/>
          <a:lstStyle/>
          <a:p>
            <a:r>
              <a:rPr lang="en-US" b="1" dirty="0"/>
              <a:t>Question 4: </a:t>
            </a:r>
          </a:p>
        </p:txBody>
      </p:sp>
      <p:sp>
        <p:nvSpPr>
          <p:cNvPr id="3" name="Content Placeholder 2"/>
          <p:cNvSpPr>
            <a:spLocks noGrp="1"/>
          </p:cNvSpPr>
          <p:nvPr>
            <p:ph idx="1"/>
          </p:nvPr>
        </p:nvSpPr>
        <p:spPr>
          <a:xfrm>
            <a:off x="540279" y="1744133"/>
            <a:ext cx="8534400" cy="3615267"/>
          </a:xfrm>
        </p:spPr>
        <p:txBody>
          <a:bodyPr>
            <a:normAutofit/>
          </a:bodyPr>
          <a:lstStyle/>
          <a:p>
            <a:pPr marL="0" indent="0">
              <a:buNone/>
            </a:pPr>
            <a:br>
              <a:rPr lang="en-US" sz="2200" dirty="0"/>
            </a:br>
            <a:r>
              <a:rPr lang="en-US" sz="2200" dirty="0"/>
              <a:t>The area of a rectangle is 24 cm</a:t>
            </a:r>
            <a:r>
              <a:rPr lang="en-US" sz="2200" baseline="30000" dirty="0"/>
              <a:t>2</a:t>
            </a:r>
            <a:r>
              <a:rPr lang="en-US" sz="2200" dirty="0"/>
              <a:t>. The width is two less than the length. What is the length and width of the rectangle? </a:t>
            </a:r>
          </a:p>
        </p:txBody>
      </p:sp>
    </p:spTree>
    <p:extLst>
      <p:ext uri="{BB962C8B-B14F-4D97-AF65-F5344CB8AC3E}">
        <p14:creationId xmlns:p14="http://schemas.microsoft.com/office/powerpoint/2010/main" val="11318488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146" y="93132"/>
            <a:ext cx="8534400" cy="1507067"/>
          </a:xfrm>
        </p:spPr>
        <p:txBody>
          <a:bodyPr/>
          <a:lstStyle/>
          <a:p>
            <a:r>
              <a:rPr lang="en-US" dirty="0"/>
              <a:t>Question 4 (continued):</a:t>
            </a:r>
          </a:p>
        </p:txBody>
      </p:sp>
      <p:sp>
        <p:nvSpPr>
          <p:cNvPr id="3" name="Content Placeholder 2"/>
          <p:cNvSpPr>
            <a:spLocks noGrp="1"/>
          </p:cNvSpPr>
          <p:nvPr>
            <p:ph idx="1"/>
          </p:nvPr>
        </p:nvSpPr>
        <p:spPr>
          <a:xfrm>
            <a:off x="193145" y="1380066"/>
            <a:ext cx="9060921" cy="4783667"/>
          </a:xfrm>
        </p:spPr>
        <p:txBody>
          <a:bodyPr/>
          <a:lstStyle/>
          <a:p>
            <a:pPr marL="0" indent="0" algn="ctr">
              <a:buNone/>
            </a:pPr>
            <a:r>
              <a:rPr lang="en-US" dirty="0"/>
              <a:t>Let x be the first number. Ley y be the second number</a:t>
            </a:r>
            <a:br>
              <a:rPr lang="en-US" dirty="0"/>
            </a:br>
            <a:br>
              <a:rPr lang="en-US" dirty="0"/>
            </a:br>
            <a:r>
              <a:rPr lang="en-US" dirty="0"/>
              <a:t>x + y = 16</a:t>
            </a:r>
            <a:br>
              <a:rPr lang="en-US" dirty="0"/>
            </a:br>
            <a:br>
              <a:rPr lang="en-US" dirty="0"/>
            </a:br>
            <a:r>
              <a:rPr lang="en-US" dirty="0"/>
              <a:t>x - y = 4</a:t>
            </a:r>
            <a:br>
              <a:rPr lang="en-US" dirty="0"/>
            </a:br>
            <a:br>
              <a:rPr lang="en-US" dirty="0"/>
            </a:br>
            <a:r>
              <a:rPr lang="en-US" dirty="0"/>
              <a:t>Solve the system of equations by elimination</a:t>
            </a:r>
            <a:br>
              <a:rPr lang="en-US" dirty="0"/>
            </a:br>
            <a:br>
              <a:rPr lang="en-US" dirty="0"/>
            </a:br>
            <a:r>
              <a:rPr lang="en-US" dirty="0"/>
              <a:t>Adding the left sides and the right sides gives:</a:t>
            </a:r>
            <a:br>
              <a:rPr lang="en-US" dirty="0"/>
            </a:br>
            <a:br>
              <a:rPr lang="en-US" dirty="0"/>
            </a:br>
            <a:r>
              <a:rPr lang="en-US" dirty="0"/>
              <a:t>x + x + y + -y = 16 + 4</a:t>
            </a:r>
            <a:br>
              <a:rPr lang="en-US" dirty="0"/>
            </a:br>
            <a:br>
              <a:rPr lang="en-US" dirty="0"/>
            </a:br>
            <a:r>
              <a:rPr lang="en-US" dirty="0"/>
              <a:t>          2x = 20</a:t>
            </a:r>
            <a:br>
              <a:rPr lang="en-US" dirty="0"/>
            </a:br>
            <a:br>
              <a:rPr lang="en-US" dirty="0"/>
            </a:br>
            <a:r>
              <a:rPr lang="en-US" dirty="0"/>
              <a:t>           x = 10</a:t>
            </a:r>
          </a:p>
        </p:txBody>
      </p:sp>
    </p:spTree>
    <p:extLst>
      <p:ext uri="{BB962C8B-B14F-4D97-AF65-F5344CB8AC3E}">
        <p14:creationId xmlns:p14="http://schemas.microsoft.com/office/powerpoint/2010/main" val="16673513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4139" y="321732"/>
            <a:ext cx="8534400" cy="1507067"/>
          </a:xfrm>
        </p:spPr>
        <p:txBody>
          <a:bodyPr/>
          <a:lstStyle/>
          <a:p>
            <a:r>
              <a:rPr lang="en-US" dirty="0"/>
              <a:t>Question 4 (continued):</a:t>
            </a:r>
          </a:p>
        </p:txBody>
      </p:sp>
      <p:sp>
        <p:nvSpPr>
          <p:cNvPr id="3" name="Content Placeholder 2"/>
          <p:cNvSpPr>
            <a:spLocks noGrp="1"/>
          </p:cNvSpPr>
          <p:nvPr>
            <p:ph idx="1"/>
          </p:nvPr>
        </p:nvSpPr>
        <p:spPr>
          <a:xfrm>
            <a:off x="684212" y="1570183"/>
            <a:ext cx="8534400" cy="4568922"/>
          </a:xfrm>
        </p:spPr>
        <p:txBody>
          <a:bodyPr>
            <a:normAutofit lnSpcReduction="10000"/>
          </a:bodyPr>
          <a:lstStyle/>
          <a:p>
            <a:pPr marL="0" indent="0" algn="ctr">
              <a:buNone/>
            </a:pPr>
            <a:r>
              <a:rPr lang="es-ES" dirty="0" err="1"/>
              <a:t>Since</a:t>
            </a:r>
            <a:r>
              <a:rPr lang="es-ES" dirty="0"/>
              <a:t> x + y = 16, 10 + y = 16</a:t>
            </a:r>
            <a:br>
              <a:rPr lang="es-ES" dirty="0"/>
            </a:br>
            <a:br>
              <a:rPr lang="es-ES" dirty="0"/>
            </a:br>
            <a:r>
              <a:rPr lang="es-ES" dirty="0"/>
              <a:t>10 + y = 16</a:t>
            </a:r>
            <a:br>
              <a:rPr lang="es-ES" dirty="0"/>
            </a:br>
            <a:br>
              <a:rPr lang="es-ES" dirty="0"/>
            </a:br>
            <a:r>
              <a:rPr lang="es-ES" dirty="0"/>
              <a:t>10 - 10 + y = 16 - 10</a:t>
            </a:r>
            <a:br>
              <a:rPr lang="es-ES" dirty="0"/>
            </a:br>
            <a:br>
              <a:rPr lang="es-ES" dirty="0"/>
            </a:br>
            <a:r>
              <a:rPr lang="es-ES" dirty="0"/>
              <a:t>     y = 6</a:t>
            </a:r>
          </a:p>
          <a:p>
            <a:pPr marL="0" indent="0">
              <a:buNone/>
            </a:pPr>
            <a:r>
              <a:rPr lang="es-ES" dirty="0">
                <a:solidFill>
                  <a:srgbClr val="FFFF00"/>
                </a:solidFill>
              </a:rPr>
              <a:t>CHECK:</a:t>
            </a:r>
          </a:p>
          <a:p>
            <a:pPr marL="0" indent="0">
              <a:buNone/>
            </a:pPr>
            <a:r>
              <a:rPr lang="es-ES" dirty="0"/>
              <a:t>In order to </a:t>
            </a:r>
            <a:r>
              <a:rPr lang="es-ES" dirty="0" err="1"/>
              <a:t>check</a:t>
            </a:r>
            <a:r>
              <a:rPr lang="es-ES" dirty="0"/>
              <a:t> </a:t>
            </a:r>
            <a:r>
              <a:rPr lang="es-ES" dirty="0" err="1"/>
              <a:t>if</a:t>
            </a:r>
            <a:r>
              <a:rPr lang="es-ES" dirty="0"/>
              <a:t> </a:t>
            </a:r>
            <a:r>
              <a:rPr lang="es-ES" dirty="0" err="1"/>
              <a:t>our</a:t>
            </a:r>
            <a:r>
              <a:rPr lang="es-ES" dirty="0"/>
              <a:t> </a:t>
            </a:r>
            <a:r>
              <a:rPr lang="es-ES" dirty="0" err="1"/>
              <a:t>solutions</a:t>
            </a:r>
            <a:r>
              <a:rPr lang="es-ES" dirty="0"/>
              <a:t> </a:t>
            </a:r>
            <a:r>
              <a:rPr lang="es-ES" dirty="0" err="1"/>
              <a:t>for</a:t>
            </a:r>
            <a:r>
              <a:rPr lang="es-ES" dirty="0"/>
              <a:t> x and y are </a:t>
            </a:r>
            <a:r>
              <a:rPr lang="es-ES" dirty="0" err="1"/>
              <a:t>correct</a:t>
            </a:r>
            <a:r>
              <a:rPr lang="es-ES" dirty="0"/>
              <a:t>, </a:t>
            </a:r>
            <a:r>
              <a:rPr lang="es-ES" dirty="0" err="1"/>
              <a:t>we</a:t>
            </a:r>
            <a:r>
              <a:rPr lang="es-ES" dirty="0"/>
              <a:t> </a:t>
            </a:r>
            <a:r>
              <a:rPr lang="es-ES" dirty="0" err="1"/>
              <a:t>plug</a:t>
            </a:r>
            <a:r>
              <a:rPr lang="es-ES" dirty="0"/>
              <a:t> x and y back </a:t>
            </a:r>
            <a:r>
              <a:rPr lang="es-ES" dirty="0" err="1"/>
              <a:t>into</a:t>
            </a:r>
            <a:r>
              <a:rPr lang="es-ES" dirty="0"/>
              <a:t> </a:t>
            </a:r>
            <a:r>
              <a:rPr lang="es-ES" dirty="0" err="1"/>
              <a:t>our</a:t>
            </a:r>
            <a:r>
              <a:rPr lang="es-ES" dirty="0"/>
              <a:t> </a:t>
            </a:r>
            <a:r>
              <a:rPr lang="es-ES" dirty="0" err="1"/>
              <a:t>equations</a:t>
            </a:r>
            <a:r>
              <a:rPr lang="es-ES" dirty="0"/>
              <a:t> </a:t>
            </a:r>
            <a:r>
              <a:rPr lang="es-ES" dirty="0" err="1"/>
              <a:t>for</a:t>
            </a:r>
            <a:r>
              <a:rPr lang="es-ES" dirty="0"/>
              <a:t> </a:t>
            </a:r>
            <a:r>
              <a:rPr lang="es-ES" dirty="0" err="1"/>
              <a:t>us</a:t>
            </a:r>
            <a:r>
              <a:rPr lang="es-ES" dirty="0"/>
              <a:t> to </a:t>
            </a:r>
            <a:r>
              <a:rPr lang="es-ES" dirty="0" err="1"/>
              <a:t>see</a:t>
            </a:r>
            <a:r>
              <a:rPr lang="es-ES" dirty="0"/>
              <a:t> </a:t>
            </a:r>
            <a:r>
              <a:rPr lang="es-ES" dirty="0" err="1"/>
              <a:t>if</a:t>
            </a:r>
            <a:r>
              <a:rPr lang="es-ES" dirty="0"/>
              <a:t> </a:t>
            </a:r>
            <a:r>
              <a:rPr lang="es-ES" dirty="0" err="1"/>
              <a:t>they</a:t>
            </a:r>
            <a:r>
              <a:rPr lang="es-ES" dirty="0"/>
              <a:t> are </a:t>
            </a:r>
            <a:r>
              <a:rPr lang="es-ES" dirty="0" err="1"/>
              <a:t>correct</a:t>
            </a:r>
            <a:r>
              <a:rPr lang="es-ES" dirty="0"/>
              <a:t>. </a:t>
            </a:r>
          </a:p>
          <a:p>
            <a:pPr marL="0" indent="0" algn="ctr">
              <a:buNone/>
            </a:pPr>
            <a:r>
              <a:rPr lang="es-ES" dirty="0">
                <a:solidFill>
                  <a:srgbClr val="FFFF00"/>
                </a:solidFill>
              </a:rPr>
              <a:t>x + y = 16 			10 + y = 16</a:t>
            </a:r>
          </a:p>
          <a:p>
            <a:pPr marL="0" indent="0" algn="ctr">
              <a:buNone/>
            </a:pPr>
            <a:r>
              <a:rPr lang="es-ES" dirty="0">
                <a:solidFill>
                  <a:srgbClr val="FFFF00"/>
                </a:solidFill>
              </a:rPr>
              <a:t>10 + 6 = 16			10 + 6 = 16</a:t>
            </a:r>
          </a:p>
          <a:p>
            <a:pPr marL="0" indent="0" algn="ctr">
              <a:buNone/>
            </a:pPr>
            <a:r>
              <a:rPr lang="es-ES" dirty="0" err="1">
                <a:solidFill>
                  <a:schemeClr val="tx1"/>
                </a:solidFill>
              </a:rPr>
              <a:t>Thus</a:t>
            </a:r>
            <a:r>
              <a:rPr lang="es-ES" dirty="0">
                <a:solidFill>
                  <a:schemeClr val="tx1"/>
                </a:solidFill>
              </a:rPr>
              <a:t>, </a:t>
            </a:r>
            <a:r>
              <a:rPr lang="es-ES" b="1" dirty="0">
                <a:solidFill>
                  <a:schemeClr val="tx1"/>
                </a:solidFill>
              </a:rPr>
              <a:t>x= 10 and y = 6</a:t>
            </a:r>
            <a:r>
              <a:rPr lang="es-ES" dirty="0">
                <a:solidFill>
                  <a:schemeClr val="tx1"/>
                </a:solidFill>
              </a:rPr>
              <a:t>. </a:t>
            </a:r>
          </a:p>
          <a:p>
            <a:pPr marL="0" indent="0">
              <a:buNone/>
            </a:pPr>
            <a:endParaRPr lang="en-US" dirty="0"/>
          </a:p>
        </p:txBody>
      </p:sp>
    </p:spTree>
    <p:extLst>
      <p:ext uri="{BB962C8B-B14F-4D97-AF65-F5344CB8AC3E}">
        <p14:creationId xmlns:p14="http://schemas.microsoft.com/office/powerpoint/2010/main" val="3705657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0639" y="762000"/>
            <a:ext cx="9319161" cy="1600200"/>
          </a:xfrm>
        </p:spPr>
        <p:txBody>
          <a:bodyPr>
            <a:normAutofit fontScale="92500" lnSpcReduction="20000"/>
          </a:bodyPr>
          <a:lstStyle/>
          <a:p>
            <a:pPr marL="0" indent="0">
              <a:buNone/>
            </a:pPr>
            <a:r>
              <a:rPr lang="en-US" sz="2800" b="1" dirty="0">
                <a:solidFill>
                  <a:schemeClr val="tx1"/>
                </a:solidFill>
              </a:rPr>
              <a:t>QUESTION 5:  </a:t>
            </a:r>
          </a:p>
          <a:p>
            <a:pPr marL="0" indent="0">
              <a:buNone/>
            </a:pPr>
            <a:r>
              <a:rPr lang="en-US" dirty="0">
                <a:solidFill>
                  <a:schemeClr val="tx1"/>
                </a:solidFill>
              </a:rPr>
              <a:t>A pharmacist needs to fill an order for a 3% lidocaine topical cream. However, only 2% and 5% concentrations are in stock. How much of the 5% concentration should be mixed with 50 g of the 2% concentration to get a 3% concentration? Check your answer.</a:t>
            </a:r>
          </a:p>
        </p:txBody>
      </p:sp>
      <p:sp>
        <p:nvSpPr>
          <p:cNvPr id="4" name="TextBox 3"/>
          <p:cNvSpPr txBox="1"/>
          <p:nvPr/>
        </p:nvSpPr>
        <p:spPr>
          <a:xfrm>
            <a:off x="605642" y="2640210"/>
            <a:ext cx="9607616" cy="2585323"/>
          </a:xfrm>
          <a:prstGeom prst="rect">
            <a:avLst/>
          </a:prstGeom>
          <a:noFill/>
        </p:spPr>
        <p:txBody>
          <a:bodyPr wrap="square" rtlCol="0">
            <a:spAutoFit/>
          </a:bodyPr>
          <a:lstStyle/>
          <a:p>
            <a:r>
              <a:rPr lang="en-US" b="1" dirty="0"/>
              <a:t>Solution:</a:t>
            </a:r>
          </a:p>
          <a:p>
            <a:r>
              <a:rPr lang="en-US" dirty="0"/>
              <a:t>We are going to let x= the amount of 5% concentration.</a:t>
            </a:r>
          </a:p>
          <a:p>
            <a:pPr marL="285750" indent="-285750">
              <a:buFont typeface="Arial" panose="020B0604020202020204" pitchFamily="34" charset="0"/>
              <a:buChar char="•"/>
            </a:pPr>
            <a:r>
              <a:rPr lang="en-US" dirty="0"/>
              <a:t>The 5% concentration is mixed with the 2% concentration get the 3% concentration, the amount of 3% will be x+50. In other words, the basic equation for this problem is</a:t>
            </a:r>
          </a:p>
          <a:p>
            <a:pPr marL="285750" indent="-285750">
              <a:buFont typeface="Arial" panose="020B0604020202020204" pitchFamily="34" charset="0"/>
              <a:buChar char="•"/>
            </a:pPr>
            <a:r>
              <a:rPr lang="en-US" dirty="0"/>
              <a:t>                 (amount of 5%) + (amount of 2%) = (amount of 3%)</a:t>
            </a:r>
          </a:p>
          <a:p>
            <a:r>
              <a:rPr lang="en-US" dirty="0"/>
              <a:t>		                    x             +           50              =  x + 50</a:t>
            </a:r>
          </a:p>
          <a:p>
            <a:pPr marL="285750" indent="-285750">
              <a:buFont typeface="Arial" panose="020B0604020202020204" pitchFamily="34" charset="0"/>
              <a:buChar char="•"/>
            </a:pPr>
            <a:r>
              <a:rPr lang="en-US" dirty="0"/>
              <a:t>Including the concentrations, the above equation becomes: </a:t>
            </a:r>
          </a:p>
          <a:p>
            <a:pPr lvl="2"/>
            <a:r>
              <a:rPr lang="en-US" dirty="0"/>
              <a:t>	                                5%(x) + 2%(50) = 3%(x + 50)</a:t>
            </a:r>
          </a:p>
        </p:txBody>
      </p:sp>
      <p:sp>
        <p:nvSpPr>
          <p:cNvPr id="5" name="TextBox 4"/>
          <p:cNvSpPr txBox="1"/>
          <p:nvPr/>
        </p:nvSpPr>
        <p:spPr>
          <a:xfrm>
            <a:off x="605642" y="5380672"/>
            <a:ext cx="9379016" cy="1477328"/>
          </a:xfrm>
          <a:prstGeom prst="rect">
            <a:avLst/>
          </a:prstGeom>
          <a:noFill/>
        </p:spPr>
        <p:txBody>
          <a:bodyPr wrap="square" rtlCol="0">
            <a:spAutoFit/>
          </a:bodyPr>
          <a:lstStyle/>
          <a:p>
            <a:pPr marL="285750" indent="-285750">
              <a:buFont typeface="Arial" panose="020B0604020202020204" pitchFamily="34" charset="0"/>
              <a:buChar char="•"/>
            </a:pPr>
            <a:r>
              <a:rPr lang="en-US" dirty="0"/>
              <a:t>Rewriting the </a:t>
            </a:r>
            <a:r>
              <a:rPr lang="en-US" dirty="0" err="1"/>
              <a:t>percents</a:t>
            </a:r>
            <a:r>
              <a:rPr lang="en-US" dirty="0"/>
              <a:t> as decimals:</a:t>
            </a:r>
          </a:p>
          <a:p>
            <a:pPr lvl="3"/>
            <a:r>
              <a:rPr lang="en-US" dirty="0"/>
              <a:t>	                       0.05x + 0.02(50) = 0.03 (x+50)</a:t>
            </a:r>
          </a:p>
          <a:p>
            <a:pPr marL="285750" indent="-285750">
              <a:buFont typeface="Arial" panose="020B0604020202020204" pitchFamily="34" charset="0"/>
              <a:buChar char="•"/>
            </a:pPr>
            <a:r>
              <a:rPr lang="en-US" dirty="0"/>
              <a:t>Simplifying: </a:t>
            </a:r>
          </a:p>
          <a:p>
            <a:pPr lvl="4"/>
            <a:r>
              <a:rPr lang="en-US" dirty="0"/>
              <a:t>                                  0.05x + 1 = 0.03x + 1.5</a:t>
            </a:r>
          </a:p>
          <a:p>
            <a:pPr lvl="2"/>
            <a:r>
              <a:rPr lang="en-US" dirty="0"/>
              <a:t>	</a:t>
            </a:r>
          </a:p>
        </p:txBody>
      </p:sp>
    </p:spTree>
    <p:extLst>
      <p:ext uri="{BB962C8B-B14F-4D97-AF65-F5344CB8AC3E}">
        <p14:creationId xmlns:p14="http://schemas.microsoft.com/office/powerpoint/2010/main" val="27638685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609602"/>
            <a:ext cx="3124200" cy="609599"/>
          </a:xfrm>
        </p:spPr>
        <p:txBody>
          <a:bodyPr>
            <a:normAutofit fontScale="90000"/>
          </a:bodyPr>
          <a:lstStyle/>
          <a:p>
            <a:r>
              <a:rPr lang="en-US" sz="3200" dirty="0"/>
              <a:t>Continuation</a:t>
            </a:r>
          </a:p>
        </p:txBody>
      </p:sp>
      <p:sp>
        <p:nvSpPr>
          <p:cNvPr id="3" name="Content Placeholder 2"/>
          <p:cNvSpPr>
            <a:spLocks noGrp="1"/>
          </p:cNvSpPr>
          <p:nvPr>
            <p:ph idx="1"/>
          </p:nvPr>
        </p:nvSpPr>
        <p:spPr>
          <a:xfrm>
            <a:off x="1993490" y="1600200"/>
            <a:ext cx="7772400" cy="4572000"/>
          </a:xfrm>
        </p:spPr>
        <p:txBody>
          <a:bodyPr>
            <a:normAutofit lnSpcReduction="10000"/>
          </a:bodyPr>
          <a:lstStyle/>
          <a:p>
            <a:pPr marL="0" indent="0">
              <a:buNone/>
            </a:pPr>
            <a:r>
              <a:rPr lang="en-US" dirty="0"/>
              <a:t>Solving for x:  	</a:t>
            </a:r>
          </a:p>
          <a:p>
            <a:pPr marL="0" indent="0">
              <a:buNone/>
            </a:pPr>
            <a:r>
              <a:rPr lang="en-US" dirty="0"/>
              <a:t>					0.05x + 1 = 0.03x + 1.5</a:t>
            </a:r>
          </a:p>
          <a:p>
            <a:pPr marL="0" indent="0">
              <a:buNone/>
            </a:pPr>
            <a:r>
              <a:rPr lang="en-US" dirty="0"/>
              <a:t>Subtracting 0.03x from both sides:  		</a:t>
            </a:r>
          </a:p>
          <a:p>
            <a:pPr marL="0" indent="0">
              <a:buNone/>
            </a:pPr>
            <a:r>
              <a:rPr lang="en-US" dirty="0"/>
              <a:t>						0.02x + 1 = 1.5</a:t>
            </a:r>
          </a:p>
          <a:p>
            <a:pPr marL="0" indent="0">
              <a:buNone/>
            </a:pPr>
            <a:r>
              <a:rPr lang="en-US" dirty="0"/>
              <a:t>Subtracting 1 from both sides: 		</a:t>
            </a:r>
          </a:p>
          <a:p>
            <a:pPr marL="0" indent="0">
              <a:buNone/>
            </a:pPr>
            <a:r>
              <a:rPr lang="en-US" dirty="0"/>
              <a:t>							0.02x = 0.5 </a:t>
            </a:r>
          </a:p>
          <a:p>
            <a:pPr marL="0" indent="0">
              <a:buNone/>
            </a:pPr>
            <a:r>
              <a:rPr lang="en-US" dirty="0"/>
              <a:t>Dividing both sides by 0.02 results in:	 </a:t>
            </a:r>
          </a:p>
          <a:p>
            <a:pPr marL="0" indent="0">
              <a:buNone/>
            </a:pPr>
            <a:r>
              <a:rPr lang="en-US" dirty="0"/>
              <a:t>								x= 25</a:t>
            </a:r>
          </a:p>
          <a:p>
            <a:pPr marL="0" indent="0">
              <a:buNone/>
            </a:pPr>
            <a:r>
              <a:rPr lang="en-US" b="1" dirty="0"/>
              <a:t>Therefore, the pharmacist must take 25 g of the 5% lidocaine concentration and add it to 50g of the 2% concentration, yielding 75g of a 3% lidocaine blend. </a:t>
            </a:r>
          </a:p>
          <a:p>
            <a:pPr marL="0" indent="0">
              <a:buNone/>
            </a:pPr>
            <a:endParaRPr lang="en-US" dirty="0"/>
          </a:p>
        </p:txBody>
      </p:sp>
    </p:spTree>
    <p:extLst>
      <p:ext uri="{BB962C8B-B14F-4D97-AF65-F5344CB8AC3E}">
        <p14:creationId xmlns:p14="http://schemas.microsoft.com/office/powerpoint/2010/main" val="36229087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752599" y="228601"/>
            <a:ext cx="9980221" cy="5078313"/>
          </a:xfrm>
          <a:prstGeom prst="rect">
            <a:avLst/>
          </a:prstGeom>
          <a:noFill/>
        </p:spPr>
        <p:txBody>
          <a:bodyPr wrap="square" rtlCol="0">
            <a:spAutoFit/>
          </a:bodyPr>
          <a:lstStyle/>
          <a:p>
            <a:pPr algn="ctr"/>
            <a:endParaRPr lang="en-US" sz="2400" dirty="0"/>
          </a:p>
          <a:p>
            <a:pPr algn="ctr"/>
            <a:r>
              <a:rPr lang="en-US" sz="3600" u="sng" dirty="0"/>
              <a:t>Check</a:t>
            </a:r>
          </a:p>
          <a:p>
            <a:pPr algn="ctr"/>
            <a:endParaRPr lang="en-US" sz="2400" dirty="0"/>
          </a:p>
          <a:p>
            <a:pPr algn="ctr"/>
            <a:endParaRPr lang="en-US" sz="2400" dirty="0"/>
          </a:p>
          <a:p>
            <a:pPr algn="ctr"/>
            <a:r>
              <a:rPr lang="en-US" sz="2400" dirty="0"/>
              <a:t>The equation for this problem is 5%(x) + 2%(50) = 3% (x + 50).</a:t>
            </a:r>
          </a:p>
          <a:p>
            <a:pPr algn="ctr"/>
            <a:endParaRPr lang="en-US" sz="2400" dirty="0"/>
          </a:p>
          <a:p>
            <a:r>
              <a:rPr lang="en-US" sz="2400" dirty="0"/>
              <a:t>                     5% (25) + 2% (50) = 3% (25 + 50)    	</a:t>
            </a:r>
            <a:r>
              <a:rPr lang="en-US" sz="1400" dirty="0">
                <a:solidFill>
                  <a:srgbClr val="FFFF00"/>
                </a:solidFill>
              </a:rPr>
              <a:t>Substitute x = 25</a:t>
            </a:r>
          </a:p>
          <a:p>
            <a:endParaRPr lang="en-US" sz="2400" dirty="0"/>
          </a:p>
          <a:p>
            <a:r>
              <a:rPr lang="en-US" sz="2400" dirty="0"/>
              <a:t>                0.05 (25) + 0.02 (50) = 0.03 (25 + 50)    </a:t>
            </a:r>
            <a:r>
              <a:rPr lang="en-US" sz="1400" dirty="0">
                <a:solidFill>
                  <a:srgbClr val="FFFF00"/>
                </a:solidFill>
              </a:rPr>
              <a:t>Write </a:t>
            </a:r>
            <a:r>
              <a:rPr lang="en-US" sz="1400" dirty="0" err="1">
                <a:solidFill>
                  <a:srgbClr val="FFFF00"/>
                </a:solidFill>
              </a:rPr>
              <a:t>percents</a:t>
            </a:r>
            <a:r>
              <a:rPr lang="en-US" sz="1400" dirty="0">
                <a:solidFill>
                  <a:srgbClr val="FFFF00"/>
                </a:solidFill>
              </a:rPr>
              <a:t> as decimals</a:t>
            </a:r>
          </a:p>
          <a:p>
            <a:endParaRPr lang="en-US" sz="2400" dirty="0"/>
          </a:p>
          <a:p>
            <a:r>
              <a:rPr lang="en-US" sz="2400" dirty="0"/>
              <a:t>                                    1.25 + 1 = 0.03 (75) 		     </a:t>
            </a:r>
            <a:r>
              <a:rPr lang="en-US" sz="1400" dirty="0">
                <a:solidFill>
                  <a:srgbClr val="FFFF00"/>
                </a:solidFill>
              </a:rPr>
              <a:t>Simplify</a:t>
            </a:r>
            <a:r>
              <a:rPr lang="en-US" sz="2400" dirty="0"/>
              <a:t>   </a:t>
            </a:r>
          </a:p>
          <a:p>
            <a:endParaRPr lang="en-US" sz="2400" dirty="0"/>
          </a:p>
          <a:p>
            <a:r>
              <a:rPr lang="en-US" sz="2400" dirty="0"/>
              <a:t>                                          2.25 = 2.25 		          </a:t>
            </a:r>
            <a:r>
              <a:rPr lang="en-US" sz="1200" dirty="0">
                <a:solidFill>
                  <a:srgbClr val="FFFF00"/>
                </a:solidFill>
              </a:rPr>
              <a:t>Checks</a:t>
            </a:r>
            <a:endParaRPr lang="en-US" sz="2400" dirty="0">
              <a:solidFill>
                <a:srgbClr val="FFFF00"/>
              </a:solidFill>
            </a:endParaRPr>
          </a:p>
        </p:txBody>
      </p:sp>
    </p:spTree>
    <p:extLst>
      <p:ext uri="{BB962C8B-B14F-4D97-AF65-F5344CB8AC3E}">
        <p14:creationId xmlns:p14="http://schemas.microsoft.com/office/powerpoint/2010/main" val="2108774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8534400" cy="5160818"/>
          </a:xfrm>
        </p:spPr>
        <p:txBody>
          <a:bodyPr/>
          <a:lstStyle/>
          <a:p>
            <a:r>
              <a:rPr lang="en-US" dirty="0"/>
              <a:t>As you can see, there are many forms of verbal problems within math and the real world.</a:t>
            </a:r>
          </a:p>
          <a:p>
            <a:r>
              <a:rPr lang="en-US" dirty="0"/>
              <a:t>In the worksheet for this workshop, you will get to work out more examples and applications to supplement what you have learned here.</a:t>
            </a:r>
          </a:p>
          <a:p>
            <a:pPr marL="0" indent="0">
              <a:buNone/>
            </a:pPr>
            <a:endParaRPr lang="en-US" dirty="0"/>
          </a:p>
        </p:txBody>
      </p:sp>
    </p:spTree>
    <p:extLst>
      <p:ext uri="{BB962C8B-B14F-4D97-AF65-F5344CB8AC3E}">
        <p14:creationId xmlns:p14="http://schemas.microsoft.com/office/powerpoint/2010/main" val="1095139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2611" y="746605"/>
            <a:ext cx="9004733" cy="1507067"/>
          </a:xfrm>
        </p:spPr>
        <p:txBody>
          <a:bodyPr/>
          <a:lstStyle/>
          <a:p>
            <a:r>
              <a:rPr lang="en-US" dirty="0"/>
              <a:t>Math is all about solving problems </a:t>
            </a:r>
          </a:p>
        </p:txBody>
      </p:sp>
      <p:sp>
        <p:nvSpPr>
          <p:cNvPr id="3" name="Content Placeholder 2"/>
          <p:cNvSpPr>
            <a:spLocks noGrp="1"/>
          </p:cNvSpPr>
          <p:nvPr>
            <p:ph idx="1"/>
          </p:nvPr>
        </p:nvSpPr>
        <p:spPr>
          <a:xfrm>
            <a:off x="693449" y="2059709"/>
            <a:ext cx="8534400" cy="3940849"/>
          </a:xfrm>
        </p:spPr>
        <p:txBody>
          <a:bodyPr/>
          <a:lstStyle/>
          <a:p>
            <a:r>
              <a:rPr lang="en-US" sz="2800" dirty="0"/>
              <a:t>Some think that math is solely about moving numbers and letters around, but </a:t>
            </a:r>
            <a:r>
              <a:rPr lang="en-US" sz="2800" dirty="0">
                <a:solidFill>
                  <a:schemeClr val="accent1">
                    <a:lumMod val="50000"/>
                  </a:schemeClr>
                </a:solidFill>
              </a:rPr>
              <a:t>math</a:t>
            </a:r>
            <a:r>
              <a:rPr lang="en-US" sz="2800" dirty="0"/>
              <a:t> is all about </a:t>
            </a:r>
            <a:r>
              <a:rPr lang="en-US" sz="2800" dirty="0">
                <a:solidFill>
                  <a:schemeClr val="tx1"/>
                </a:solidFill>
              </a:rPr>
              <a:t>SOLVING PROBLEMS</a:t>
            </a:r>
            <a:endParaRPr lang="en-US" sz="2800" dirty="0">
              <a:solidFill>
                <a:srgbClr val="FF0000"/>
              </a:solidFill>
            </a:endParaRPr>
          </a:p>
          <a:p>
            <a:r>
              <a:rPr lang="en-US" sz="2800" dirty="0">
                <a:solidFill>
                  <a:schemeClr val="accent1">
                    <a:lumMod val="50000"/>
                  </a:schemeClr>
                </a:solidFill>
              </a:rPr>
              <a:t>Many real-world problems are written in words</a:t>
            </a:r>
          </a:p>
          <a:p>
            <a:r>
              <a:rPr lang="en-US" sz="2800" dirty="0">
                <a:solidFill>
                  <a:schemeClr val="accent1">
                    <a:lumMod val="50000"/>
                  </a:schemeClr>
                </a:solidFill>
              </a:rPr>
              <a:t>Verbal problems can be uncovered in Astronomy, Geography, Health, Physical Health, </a:t>
            </a:r>
            <a:r>
              <a:rPr lang="en-US" sz="2800" dirty="0" err="1">
                <a:solidFill>
                  <a:schemeClr val="accent1">
                    <a:lumMod val="50000"/>
                  </a:schemeClr>
                </a:solidFill>
              </a:rPr>
              <a:t>etc</a:t>
            </a:r>
            <a:endParaRPr lang="en-US" sz="2800" dirty="0">
              <a:solidFill>
                <a:schemeClr val="accent1">
                  <a:lumMod val="50000"/>
                </a:schemeClr>
              </a:solidFill>
            </a:endParaRPr>
          </a:p>
          <a:p>
            <a:pPr marL="0" indent="0">
              <a:buNone/>
            </a:pPr>
            <a:endParaRPr lang="en-US" dirty="0">
              <a:solidFill>
                <a:schemeClr val="accent1">
                  <a:lumMod val="50000"/>
                </a:schemeClr>
              </a:solidFill>
            </a:endParaRPr>
          </a:p>
        </p:txBody>
      </p:sp>
    </p:spTree>
    <p:extLst>
      <p:ext uri="{BB962C8B-B14F-4D97-AF65-F5344CB8AC3E}">
        <p14:creationId xmlns:p14="http://schemas.microsoft.com/office/powerpoint/2010/main" val="2234608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2" y="0"/>
            <a:ext cx="11701753" cy="1507067"/>
          </a:xfrm>
        </p:spPr>
        <p:txBody>
          <a:bodyPr>
            <a:normAutofit/>
          </a:bodyPr>
          <a:lstStyle/>
          <a:p>
            <a:r>
              <a:rPr lang="en-US" sz="4100" dirty="0"/>
              <a:t>Steps for solving Verbal problems</a:t>
            </a:r>
          </a:p>
        </p:txBody>
      </p:sp>
      <p:sp>
        <p:nvSpPr>
          <p:cNvPr id="3" name="Content Placeholder 2"/>
          <p:cNvSpPr>
            <a:spLocks noGrp="1"/>
          </p:cNvSpPr>
          <p:nvPr>
            <p:ph idx="1"/>
          </p:nvPr>
        </p:nvSpPr>
        <p:spPr>
          <a:xfrm>
            <a:off x="250822" y="1507067"/>
            <a:ext cx="11479360" cy="4338013"/>
          </a:xfrm>
        </p:spPr>
        <p:txBody>
          <a:bodyPr>
            <a:normAutofit/>
          </a:bodyPr>
          <a:lstStyle/>
          <a:p>
            <a:pPr marL="457200" indent="-457200">
              <a:buAutoNum type="arabicPeriod"/>
            </a:pPr>
            <a:r>
              <a:rPr lang="en-US" sz="2400" b="1" dirty="0">
                <a:solidFill>
                  <a:schemeClr val="tx1"/>
                </a:solidFill>
              </a:rPr>
              <a:t>Read the problem </a:t>
            </a:r>
            <a:r>
              <a:rPr lang="en-US" sz="2400" dirty="0"/>
              <a:t>(Don’t jump to any conclusions about the answer until you fully understand what the problem is asking) </a:t>
            </a:r>
          </a:p>
          <a:p>
            <a:pPr marL="457200" indent="-457200">
              <a:buAutoNum type="arabicPeriod"/>
            </a:pPr>
            <a:r>
              <a:rPr lang="en-US" sz="2400" b="1" dirty="0">
                <a:solidFill>
                  <a:schemeClr val="tx1"/>
                </a:solidFill>
              </a:rPr>
              <a:t>Identify and list the facts </a:t>
            </a:r>
            <a:r>
              <a:rPr lang="en-US" sz="2400" dirty="0"/>
              <a:t>(make a list of facts that are given in the problem/ story)</a:t>
            </a:r>
          </a:p>
          <a:p>
            <a:pPr marL="457200" indent="-457200">
              <a:buAutoNum type="arabicPeriod"/>
            </a:pPr>
            <a:r>
              <a:rPr lang="en-US" sz="2400" b="1" dirty="0">
                <a:solidFill>
                  <a:schemeClr val="tx1"/>
                </a:solidFill>
              </a:rPr>
              <a:t>Figure out exactly what the problem is asking you to do </a:t>
            </a:r>
            <a:r>
              <a:rPr lang="en-US" sz="2400" dirty="0"/>
              <a:t>(know what you are trying to find: sometimes the problem simply states what they are asking for and sometimes one needs to assess what the problem is asking for)</a:t>
            </a:r>
          </a:p>
          <a:p>
            <a:pPr marL="457200" indent="-457200">
              <a:buAutoNum type="arabicPeriod"/>
            </a:pPr>
            <a:r>
              <a:rPr lang="en-US" sz="2400" b="1" dirty="0">
                <a:solidFill>
                  <a:schemeClr val="tx1"/>
                </a:solidFill>
              </a:rPr>
              <a:t>Eliminate excess information </a:t>
            </a:r>
            <a:r>
              <a:rPr lang="en-US" sz="2400" dirty="0"/>
              <a:t>(the problem may include some information that is not important to the solution, so eliminate that information)</a:t>
            </a:r>
          </a:p>
          <a:p>
            <a:pPr marL="457200" indent="-457200">
              <a:buAutoNum type="arabicPeriod"/>
            </a:pPr>
            <a:endParaRPr lang="en-US" dirty="0"/>
          </a:p>
          <a:p>
            <a:pPr marL="457200" lvl="1" indent="0">
              <a:buNone/>
            </a:pPr>
            <a:endParaRPr lang="en-US" dirty="0"/>
          </a:p>
        </p:txBody>
      </p:sp>
    </p:spTree>
    <p:extLst>
      <p:ext uri="{BB962C8B-B14F-4D97-AF65-F5344CB8AC3E}">
        <p14:creationId xmlns:p14="http://schemas.microsoft.com/office/powerpoint/2010/main" val="3448468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394" y="164714"/>
            <a:ext cx="8534400" cy="1507067"/>
          </a:xfrm>
        </p:spPr>
        <p:txBody>
          <a:bodyPr/>
          <a:lstStyle/>
          <a:p>
            <a:r>
              <a:rPr lang="en-US" dirty="0"/>
              <a:t>Steps (continued)</a:t>
            </a:r>
          </a:p>
        </p:txBody>
      </p:sp>
      <p:sp>
        <p:nvSpPr>
          <p:cNvPr id="3" name="Content Placeholder 2"/>
          <p:cNvSpPr>
            <a:spLocks noGrp="1"/>
          </p:cNvSpPr>
          <p:nvPr>
            <p:ph idx="1"/>
          </p:nvPr>
        </p:nvSpPr>
        <p:spPr>
          <a:xfrm>
            <a:off x="222394" y="1581727"/>
            <a:ext cx="10852006" cy="4800600"/>
          </a:xfrm>
        </p:spPr>
        <p:txBody>
          <a:bodyPr/>
          <a:lstStyle/>
          <a:p>
            <a:pPr marL="457200" lvl="0" indent="-457200">
              <a:buClr>
                <a:prstClr val="white"/>
              </a:buClr>
              <a:buFont typeface="+mj-lt"/>
              <a:buAutoNum type="arabicPeriod" startAt="5"/>
            </a:pPr>
            <a:r>
              <a:rPr lang="en-US" b="1" dirty="0">
                <a:solidFill>
                  <a:schemeClr val="tx1"/>
                </a:solidFill>
              </a:rPr>
              <a:t>Pay attention to units of measurements </a:t>
            </a:r>
            <a:r>
              <a:rPr lang="en-US" dirty="0">
                <a:solidFill>
                  <a:srgbClr val="D06F1E">
                    <a:lumMod val="50000"/>
                  </a:srgbClr>
                </a:solidFill>
              </a:rPr>
              <a:t>(sometimes you may need to convert the given information into different units- for example, from inches to square meters; using table of conversions, an online calculator, or your own memory in order to know the conversion calculators) </a:t>
            </a:r>
          </a:p>
          <a:p>
            <a:pPr marL="457200" lvl="0" indent="-457200">
              <a:buClr>
                <a:prstClr val="white"/>
              </a:buClr>
              <a:buFont typeface="Wingdings 3" panose="05040102010807070707" pitchFamily="18" charset="2"/>
              <a:buAutoNum type="arabicPeriod" startAt="5"/>
            </a:pPr>
            <a:r>
              <a:rPr lang="en-US" b="1" dirty="0">
                <a:solidFill>
                  <a:schemeClr val="tx1"/>
                </a:solidFill>
              </a:rPr>
              <a:t>Draw a diagram </a:t>
            </a:r>
            <a:r>
              <a:rPr lang="en-US" dirty="0">
                <a:solidFill>
                  <a:srgbClr val="D06F1E">
                    <a:lumMod val="50000"/>
                  </a:srgbClr>
                </a:solidFill>
              </a:rPr>
              <a:t>(if necessary, to help you visualize a problem)</a:t>
            </a:r>
          </a:p>
          <a:p>
            <a:pPr marL="457200" lvl="0" indent="-457200">
              <a:buClr>
                <a:prstClr val="white"/>
              </a:buClr>
              <a:buFont typeface="Wingdings 3" panose="05040102010807070707" pitchFamily="18" charset="2"/>
              <a:buAutoNum type="arabicPeriod" startAt="5"/>
            </a:pPr>
            <a:r>
              <a:rPr lang="en-US" b="1" dirty="0">
                <a:solidFill>
                  <a:schemeClr val="tx1"/>
                </a:solidFill>
              </a:rPr>
              <a:t>Find or develop a formula </a:t>
            </a:r>
            <a:r>
              <a:rPr lang="en-US" dirty="0">
                <a:solidFill>
                  <a:srgbClr val="D06F1E">
                    <a:lumMod val="50000"/>
                  </a:srgbClr>
                </a:solidFill>
              </a:rPr>
              <a:t>(in some problems you create a formulas or you utilize a commonly used formula- </a:t>
            </a:r>
            <a:r>
              <a:rPr lang="en-US" dirty="0" err="1">
                <a:solidFill>
                  <a:srgbClr val="D06F1E">
                    <a:lumMod val="50000"/>
                  </a:srgbClr>
                </a:solidFill>
              </a:rPr>
              <a:t>ie</a:t>
            </a:r>
            <a:r>
              <a:rPr lang="en-US" dirty="0">
                <a:solidFill>
                  <a:srgbClr val="D06F1E">
                    <a:lumMod val="50000"/>
                  </a:srgbClr>
                </a:solidFill>
              </a:rPr>
              <a:t>: Celsius to Fahrenheit formula)</a:t>
            </a:r>
          </a:p>
          <a:p>
            <a:pPr marL="457200" lvl="0" indent="-457200">
              <a:buClr>
                <a:prstClr val="white"/>
              </a:buClr>
              <a:buFont typeface="Wingdings 3" panose="05040102010807070707" pitchFamily="18" charset="2"/>
              <a:buAutoNum type="arabicPeriod" startAt="5"/>
            </a:pPr>
            <a:r>
              <a:rPr lang="en-US" b="1" dirty="0">
                <a:solidFill>
                  <a:schemeClr val="tx1"/>
                </a:solidFill>
              </a:rPr>
              <a:t>Consult a reference </a:t>
            </a:r>
            <a:r>
              <a:rPr lang="en-US" dirty="0">
                <a:solidFill>
                  <a:srgbClr val="D06F1E">
                    <a:lumMod val="50000"/>
                  </a:srgbClr>
                </a:solidFill>
              </a:rPr>
              <a:t>(if you are stuck when solving a problem or do not know where to start, consult a useful reference- a textbook, a conversion chart, or even the internet- but be aware of the type of source that you use)</a:t>
            </a:r>
          </a:p>
          <a:p>
            <a:pPr marL="457200" lvl="0" indent="-457200">
              <a:buClr>
                <a:prstClr val="white"/>
              </a:buClr>
              <a:buFont typeface="Wingdings 3" panose="05040102010807070707" pitchFamily="18" charset="2"/>
              <a:buAutoNum type="arabicPeriod" startAt="5"/>
            </a:pPr>
            <a:r>
              <a:rPr lang="en-US" b="1" dirty="0">
                <a:solidFill>
                  <a:schemeClr val="tx1"/>
                </a:solidFill>
              </a:rPr>
              <a:t>Do the math and check your answer </a:t>
            </a:r>
            <a:r>
              <a:rPr lang="en-US" dirty="0">
                <a:solidFill>
                  <a:srgbClr val="D06F1E">
                    <a:lumMod val="50000"/>
                  </a:srgbClr>
                </a:solidFill>
              </a:rPr>
              <a:t>(check your calculations and look back at the problem - you should be able to assess if your solution is outrageously high or low)</a:t>
            </a:r>
          </a:p>
          <a:p>
            <a:endParaRPr lang="en-US" dirty="0"/>
          </a:p>
        </p:txBody>
      </p:sp>
    </p:spTree>
    <p:extLst>
      <p:ext uri="{BB962C8B-B14F-4D97-AF65-F5344CB8AC3E}">
        <p14:creationId xmlns:p14="http://schemas.microsoft.com/office/powerpoint/2010/main" val="1458369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6503" y="404859"/>
            <a:ext cx="9494260" cy="1507067"/>
          </a:xfrm>
        </p:spPr>
        <p:txBody>
          <a:bodyPr/>
          <a:lstStyle/>
          <a:p>
            <a:r>
              <a:rPr lang="en-US" b="1" dirty="0"/>
              <a:t>Question 1:</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56502" y="2098965"/>
                <a:ext cx="9494261" cy="4181762"/>
              </a:xfrm>
            </p:spPr>
            <p:txBody>
              <a:bodyPr>
                <a:normAutofit/>
              </a:bodyPr>
              <a:lstStyle/>
              <a:p>
                <a:pPr marL="0" indent="0">
                  <a:buNone/>
                </a:pPr>
                <a:r>
                  <a:rPr lang="en-US" sz="2400" dirty="0">
                    <a:solidFill>
                      <a:schemeClr val="tx1"/>
                    </a:solidFill>
                  </a:rPr>
                  <a:t>Jane spent $42 for shoes.  This was $14 less than twice what she spent for a blouse.  How much was the blouse?</a:t>
                </a:r>
              </a:p>
              <a:p>
                <a:pPr marL="0" indent="0">
                  <a:buNone/>
                </a:pPr>
                <a:endParaRPr lang="en-US" sz="2400" dirty="0"/>
              </a:p>
              <a:p>
                <a:pPr marL="0" indent="0">
                  <a:buNone/>
                </a:pPr>
                <a:r>
                  <a:rPr lang="en-US" sz="2400" dirty="0"/>
                  <a:t>-</a:t>
                </a:r>
                <a:r>
                  <a:rPr lang="en-US" dirty="0"/>
                  <a:t>Every word problem has an unknown number, in this problem it is the price of the blouse, we will let </a:t>
                </a:r>
                <a14:m>
                  <m:oMath xmlns:m="http://schemas.openxmlformats.org/officeDocument/2006/math">
                    <m:r>
                      <a:rPr lang="en-US" b="0" i="1" smtClean="0">
                        <a:latin typeface="Cambria Math" panose="02040503050406030204" pitchFamily="18" charset="0"/>
                      </a:rPr>
                      <m:t>𝑥</m:t>
                    </m:r>
                  </m:oMath>
                </a14:m>
                <a:r>
                  <a:rPr lang="en-US" dirty="0"/>
                  <a:t> represent the price of the blouse.</a:t>
                </a:r>
              </a:p>
              <a:p>
                <a:pPr marL="0" indent="0">
                  <a:buNone/>
                </a:pPr>
                <a:r>
                  <a:rPr lang="en-US" dirty="0"/>
                  <a:t>-In order to solve this verbal problem, we need to develop and equation</a:t>
                </a:r>
              </a:p>
              <a:p>
                <a:pPr marL="0" indent="0">
                  <a:buNone/>
                </a:pPr>
                <a:endParaRPr lang="en-US" dirty="0"/>
              </a:p>
              <a:p>
                <a:pPr marL="0" indent="0">
                  <a:buNone/>
                </a:pPr>
                <a:endParaRPr lang="en-US" sz="24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56502" y="2098965"/>
                <a:ext cx="9494261" cy="4181762"/>
              </a:xfrm>
              <a:blipFill>
                <a:blip r:embed="rId2"/>
                <a:stretch>
                  <a:fillRect l="-1028" r="-1477"/>
                </a:stretch>
              </a:blipFill>
            </p:spPr>
            <p:txBody>
              <a:bodyPr/>
              <a:lstStyle/>
              <a:p>
                <a:r>
                  <a:rPr lang="en-US">
                    <a:noFill/>
                  </a:rPr>
                  <a:t> </a:t>
                </a:r>
              </a:p>
            </p:txBody>
          </p:sp>
        </mc:Fallback>
      </mc:AlternateContent>
    </p:spTree>
    <p:extLst>
      <p:ext uri="{BB962C8B-B14F-4D97-AF65-F5344CB8AC3E}">
        <p14:creationId xmlns:p14="http://schemas.microsoft.com/office/powerpoint/2010/main" val="3041895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822757" y="1182254"/>
                <a:ext cx="8534400" cy="5842000"/>
              </a:xfrm>
            </p:spPr>
            <p:txBody>
              <a:bodyPr>
                <a:normAutofit lnSpcReduction="10000"/>
              </a:bodyPr>
              <a:lstStyle/>
              <a:p>
                <a:r>
                  <a:rPr lang="en-US" dirty="0"/>
                  <a:t>The problem directly states "This" -- that is, $42 -- was $14 less  than two times </a:t>
                </a:r>
                <a:r>
                  <a:rPr lang="en-US" i="1" dirty="0"/>
                  <a:t>x (the price).</a:t>
                </a:r>
              </a:p>
              <a:p>
                <a:r>
                  <a:rPr lang="en-US" dirty="0"/>
                  <a:t>Creating the equation would give us :</a:t>
                </a:r>
              </a:p>
              <a:p>
                <a:pPr marL="0" indent="0" algn="ctr">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2</m:t>
                      </m:r>
                      <m:r>
                        <a:rPr lang="en-US" b="0" i="1" smtClean="0">
                          <a:latin typeface="Cambria Math" panose="02040503050406030204" pitchFamily="18" charset="0"/>
                        </a:rPr>
                        <m:t>𝑥</m:t>
                      </m:r>
                      <m:r>
                        <a:rPr lang="en-US" b="0" i="1" smtClean="0">
                          <a:latin typeface="Cambria Math" panose="02040503050406030204" pitchFamily="18" charset="0"/>
                        </a:rPr>
                        <m:t>−14=42</m:t>
                      </m:r>
                    </m:oMath>
                  </m:oMathPara>
                </a14:m>
                <a:endParaRPr lang="en-US" b="0" dirty="0"/>
              </a:p>
              <a:p>
                <a:pPr marL="0" indent="0" algn="ctr">
                  <a:buNone/>
                </a:pPr>
                <a:r>
                  <a:rPr lang="en-US" b="0" dirty="0"/>
                  <a:t>                 </a:t>
                </a:r>
                <a14:m>
                  <m:oMath xmlns:m="http://schemas.openxmlformats.org/officeDocument/2006/math">
                    <m:r>
                      <a:rPr lang="en-US" b="0" i="1" smtClean="0">
                        <a:latin typeface="Cambria Math" panose="02040503050406030204" pitchFamily="18" charset="0"/>
                      </a:rPr>
                      <m:t>2</m:t>
                    </m:r>
                    <m:r>
                      <a:rPr lang="en-US" b="0" i="1" smtClean="0">
                        <a:latin typeface="Cambria Math" panose="02040503050406030204" pitchFamily="18" charset="0"/>
                      </a:rPr>
                      <m:t>𝑥</m:t>
                    </m:r>
                    <m:r>
                      <a:rPr lang="en-US" b="0" i="1" smtClean="0">
                        <a:latin typeface="Cambria Math" panose="02040503050406030204" pitchFamily="18" charset="0"/>
                      </a:rPr>
                      <m:t>=42+14</m:t>
                    </m:r>
                  </m:oMath>
                </a14:m>
                <a:endParaRPr lang="en-US" b="0" dirty="0"/>
              </a:p>
              <a:p>
                <a:pPr marL="0" indent="0" algn="ctr">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          2</m:t>
                      </m:r>
                      <m:r>
                        <a:rPr lang="en-US" b="0" i="1" smtClean="0">
                          <a:latin typeface="Cambria Math" panose="02040503050406030204" pitchFamily="18" charset="0"/>
                        </a:rPr>
                        <m:t>𝑥</m:t>
                      </m:r>
                      <m:r>
                        <a:rPr lang="en-US" b="0" i="1" smtClean="0">
                          <a:latin typeface="Cambria Math" panose="02040503050406030204" pitchFamily="18" charset="0"/>
                        </a:rPr>
                        <m:t>=56</m:t>
                      </m:r>
                    </m:oMath>
                  </m:oMathPara>
                </a14:m>
                <a:endParaRPr lang="en-US" b="0" dirty="0"/>
              </a:p>
              <a:p>
                <a:pPr marL="0" indent="0" algn="ctr">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            </m:t>
                      </m:r>
                      <m:r>
                        <a:rPr lang="en-US" b="0" i="1" smtClean="0">
                          <a:latin typeface="Cambria Math" panose="02040503050406030204" pitchFamily="18" charset="0"/>
                        </a:rPr>
                        <m:t>𝑥</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56</m:t>
                          </m:r>
                        </m:num>
                        <m:den>
                          <m:r>
                            <a:rPr lang="en-US" b="0" i="1" smtClean="0">
                              <a:latin typeface="Cambria Math" panose="02040503050406030204" pitchFamily="18" charset="0"/>
                            </a:rPr>
                            <m:t>2</m:t>
                          </m:r>
                        </m:den>
                      </m:f>
                    </m:oMath>
                  </m:oMathPara>
                </a14:m>
                <a:endParaRPr lang="en-US" b="0" dirty="0"/>
              </a:p>
              <a:p>
                <a:pPr marL="0" indent="0" algn="ctr">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            </m:t>
                      </m:r>
                      <m:r>
                        <a:rPr lang="en-US" b="0" i="1" smtClean="0">
                          <a:latin typeface="Cambria Math" panose="02040503050406030204" pitchFamily="18" charset="0"/>
                        </a:rPr>
                        <m:t>𝑥</m:t>
                      </m:r>
                      <m:r>
                        <a:rPr lang="en-US" b="0" i="1" smtClean="0">
                          <a:latin typeface="Cambria Math" panose="02040503050406030204" pitchFamily="18" charset="0"/>
                        </a:rPr>
                        <m:t>=28</m:t>
                      </m:r>
                    </m:oMath>
                  </m:oMathPara>
                </a14:m>
                <a:endParaRPr lang="en-US" b="0" dirty="0"/>
              </a:p>
              <a:p>
                <a:r>
                  <a:rPr lang="en-US" dirty="0"/>
                  <a:t>Since we are solving for the price in American dollars, the solution is </a:t>
                </a:r>
                <a:r>
                  <a:rPr lang="en-US" b="1" dirty="0">
                    <a:solidFill>
                      <a:schemeClr val="tx1"/>
                    </a:solidFill>
                  </a:rPr>
                  <a:t>the blouse costs $28.00</a:t>
                </a:r>
                <a:r>
                  <a:rPr lang="en-US" dirty="0">
                    <a:solidFill>
                      <a:schemeClr val="accent1">
                        <a:lumMod val="50000"/>
                      </a:schemeClr>
                    </a:solidFill>
                  </a:rPr>
                  <a:t>. </a:t>
                </a:r>
              </a:p>
              <a:p>
                <a:r>
                  <a:rPr lang="en-US" dirty="0">
                    <a:solidFill>
                      <a:srgbClr val="FFFF00"/>
                    </a:solidFill>
                  </a:rPr>
                  <a:t>Checking our answer</a:t>
                </a:r>
                <a:r>
                  <a:rPr lang="en-US" dirty="0">
                    <a:solidFill>
                      <a:schemeClr val="accent1">
                        <a:lumMod val="50000"/>
                      </a:schemeClr>
                    </a:solidFill>
                  </a:rPr>
                  <a:t>: simply plug 28 into our equation for </a:t>
                </a:r>
                <a14:m>
                  <m:oMath xmlns:m="http://schemas.openxmlformats.org/officeDocument/2006/math">
                    <m:r>
                      <a:rPr lang="en-US" b="0" i="1" smtClean="0">
                        <a:solidFill>
                          <a:schemeClr val="accent1">
                            <a:lumMod val="50000"/>
                          </a:schemeClr>
                        </a:solidFill>
                        <a:latin typeface="Cambria Math" panose="02040503050406030204" pitchFamily="18" charset="0"/>
                      </a:rPr>
                      <m:t>𝑥</m:t>
                    </m:r>
                  </m:oMath>
                </a14:m>
                <a:r>
                  <a:rPr lang="en-US" dirty="0">
                    <a:solidFill>
                      <a:schemeClr val="accent1">
                        <a:lumMod val="75000"/>
                      </a:schemeClr>
                    </a:solidFill>
                  </a:rPr>
                  <a:t>. </a:t>
                </a:r>
              </a:p>
              <a:p>
                <a:pPr marL="457200" lvl="1" indent="0" algn="ctr">
                  <a:buNone/>
                </a:pPr>
                <a:r>
                  <a:rPr lang="en-US" b="0" dirty="0">
                    <a:solidFill>
                      <a:srgbClr val="FFFF00"/>
                    </a:solidFill>
                  </a:rPr>
                  <a:t> </a:t>
                </a:r>
                <a14:m>
                  <m:oMath xmlns:m="http://schemas.openxmlformats.org/officeDocument/2006/math">
                    <m:r>
                      <a:rPr lang="en-US" b="0" i="1" smtClean="0">
                        <a:solidFill>
                          <a:srgbClr val="FFFF00"/>
                        </a:solidFill>
                        <a:latin typeface="Cambria Math" panose="02040503050406030204" pitchFamily="18" charset="0"/>
                      </a:rPr>
                      <m:t>2</m:t>
                    </m:r>
                    <m:d>
                      <m:dPr>
                        <m:ctrlPr>
                          <a:rPr lang="en-US" b="0" i="1" smtClean="0">
                            <a:solidFill>
                              <a:srgbClr val="FFFF00"/>
                            </a:solidFill>
                            <a:latin typeface="Cambria Math" panose="02040503050406030204" pitchFamily="18" charset="0"/>
                          </a:rPr>
                        </m:ctrlPr>
                      </m:dPr>
                      <m:e>
                        <m:r>
                          <a:rPr lang="en-US" b="0" i="1" smtClean="0">
                            <a:solidFill>
                              <a:srgbClr val="FFFF00"/>
                            </a:solidFill>
                            <a:latin typeface="Cambria Math" panose="02040503050406030204" pitchFamily="18" charset="0"/>
                          </a:rPr>
                          <m:t>28</m:t>
                        </m:r>
                      </m:e>
                    </m:d>
                    <m:r>
                      <a:rPr lang="en-US" b="0" i="1" smtClean="0">
                        <a:solidFill>
                          <a:srgbClr val="FFFF00"/>
                        </a:solidFill>
                        <a:latin typeface="Cambria Math" panose="02040503050406030204" pitchFamily="18" charset="0"/>
                      </a:rPr>
                      <m:t>−14=42</m:t>
                    </m:r>
                  </m:oMath>
                </a14:m>
                <a:endParaRPr lang="en-US" b="0" dirty="0">
                  <a:solidFill>
                    <a:srgbClr val="FFFF00"/>
                  </a:solidFill>
                </a:endParaRPr>
              </a:p>
              <a:p>
                <a:pPr marL="457200" lvl="1" indent="0" algn="ctr">
                  <a:buNone/>
                </a:pPr>
                <a:r>
                  <a:rPr lang="en-US" dirty="0">
                    <a:solidFill>
                      <a:srgbClr val="FFFF00"/>
                    </a:solidFill>
                  </a:rPr>
                  <a:t> </a:t>
                </a:r>
                <a14:m>
                  <m:oMath xmlns:m="http://schemas.openxmlformats.org/officeDocument/2006/math">
                    <m:r>
                      <a:rPr lang="en-US" b="0" i="1" smtClean="0">
                        <a:solidFill>
                          <a:srgbClr val="FFFF00"/>
                        </a:solidFill>
                        <a:latin typeface="Cambria Math" panose="02040503050406030204" pitchFamily="18" charset="0"/>
                      </a:rPr>
                      <m:t>56−14=42</m:t>
                    </m:r>
                  </m:oMath>
                </a14:m>
                <a:endParaRPr lang="en-US" b="0" dirty="0">
                  <a:solidFill>
                    <a:srgbClr val="FFFF00"/>
                  </a:solidFill>
                </a:endParaRPr>
              </a:p>
              <a:p>
                <a:pPr marL="457200" lvl="1" indent="0" algn="ctr">
                  <a:buNone/>
                </a:pPr>
                <a:r>
                  <a:rPr lang="en-US" b="0" dirty="0">
                    <a:solidFill>
                      <a:srgbClr val="FFFF00"/>
                    </a:solidFill>
                  </a:rPr>
                  <a:t>         </a:t>
                </a:r>
                <a14:m>
                  <m:oMath xmlns:m="http://schemas.openxmlformats.org/officeDocument/2006/math">
                    <m:r>
                      <a:rPr lang="en-US" b="0" i="1" smtClean="0">
                        <a:solidFill>
                          <a:srgbClr val="FFFF00"/>
                        </a:solidFill>
                        <a:latin typeface="Cambria Math" panose="02040503050406030204" pitchFamily="18" charset="0"/>
                      </a:rPr>
                      <m:t>42=42</m:t>
                    </m:r>
                  </m:oMath>
                </a14:m>
                <a:endParaRPr lang="en-US" b="0" dirty="0">
                  <a:solidFill>
                    <a:srgbClr val="FFFF00"/>
                  </a:solidFill>
                </a:endParaRPr>
              </a:p>
              <a:p>
                <a:pPr marL="457200" lvl="1" indent="0" algn="ctr">
                  <a:buNone/>
                </a:pPr>
                <a:endParaRPr lang="en-US" b="0" dirty="0">
                  <a:solidFill>
                    <a:schemeClr val="accent1">
                      <a:lumMod val="75000"/>
                    </a:schemeClr>
                  </a:solidFill>
                </a:endParaRPr>
              </a:p>
              <a:p>
                <a:pPr marL="457200" lvl="1" indent="0" algn="ctr">
                  <a:buNone/>
                </a:pPr>
                <a:endParaRPr lang="en-US" dirty="0">
                  <a:solidFill>
                    <a:schemeClr val="accent1">
                      <a:lumMod val="75000"/>
                    </a:schemeClr>
                  </a:solidFill>
                </a:endParaRPr>
              </a:p>
              <a:p>
                <a:pPr marL="0" indent="0" algn="ctr">
                  <a:buNone/>
                </a:pPr>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822757" y="1182254"/>
                <a:ext cx="8534400" cy="5842000"/>
              </a:xfrm>
              <a:blipFill>
                <a:blip r:embed="rId2"/>
                <a:stretch>
                  <a:fillRect l="-357" t="-8038" r="-1143"/>
                </a:stretch>
              </a:blipFill>
            </p:spPr>
            <p:txBody>
              <a:bodyPr/>
              <a:lstStyle/>
              <a:p>
                <a:r>
                  <a:rPr lang="en-US">
                    <a:noFill/>
                  </a:rPr>
                  <a:t> </a:t>
                </a:r>
              </a:p>
            </p:txBody>
          </p:sp>
        </mc:Fallback>
      </mc:AlternateContent>
      <p:sp>
        <p:nvSpPr>
          <p:cNvPr id="2" name="TextBox 1"/>
          <p:cNvSpPr txBox="1"/>
          <p:nvPr/>
        </p:nvSpPr>
        <p:spPr>
          <a:xfrm>
            <a:off x="1035194" y="121392"/>
            <a:ext cx="8321963" cy="369332"/>
          </a:xfrm>
          <a:prstGeom prst="rect">
            <a:avLst/>
          </a:prstGeom>
          <a:noFill/>
        </p:spPr>
        <p:txBody>
          <a:bodyPr wrap="square" rtlCol="0">
            <a:spAutoFit/>
          </a:bodyPr>
          <a:lstStyle/>
          <a:p>
            <a:r>
              <a:rPr lang="en-US" dirty="0"/>
              <a:t>QUESTION 1 (CONTINUED):</a:t>
            </a:r>
          </a:p>
        </p:txBody>
      </p:sp>
    </p:spTree>
    <p:extLst>
      <p:ext uri="{BB962C8B-B14F-4D97-AF65-F5344CB8AC3E}">
        <p14:creationId xmlns:p14="http://schemas.microsoft.com/office/powerpoint/2010/main" val="13650733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28073" y="378690"/>
            <a:ext cx="10954327" cy="738664"/>
          </a:xfrm>
          <a:prstGeom prst="rect">
            <a:avLst/>
          </a:prstGeom>
          <a:noFill/>
        </p:spPr>
        <p:txBody>
          <a:bodyPr wrap="square" rtlCol="0">
            <a:spAutoFit/>
          </a:bodyPr>
          <a:lstStyle/>
          <a:p>
            <a:r>
              <a:rPr lang="en-US" sz="4200" b="1" dirty="0"/>
              <a:t>QUESTION 2: </a:t>
            </a:r>
          </a:p>
        </p:txBody>
      </p:sp>
      <p:sp>
        <p:nvSpPr>
          <p:cNvPr id="4" name="TextBox 3"/>
          <p:cNvSpPr txBox="1"/>
          <p:nvPr/>
        </p:nvSpPr>
        <p:spPr>
          <a:xfrm>
            <a:off x="628073" y="1283855"/>
            <a:ext cx="11055927" cy="6370975"/>
          </a:xfrm>
          <a:prstGeom prst="rect">
            <a:avLst/>
          </a:prstGeom>
          <a:noFill/>
        </p:spPr>
        <p:txBody>
          <a:bodyPr wrap="square" rtlCol="0">
            <a:spAutoFit/>
          </a:bodyPr>
          <a:lstStyle/>
          <a:p>
            <a:r>
              <a:rPr lang="en-US" sz="2400" dirty="0"/>
              <a:t>A group of 266 persons consists of men, women, and children.  There are four times as many men as children, and twice as many women as children.  How many of each are there?</a:t>
            </a:r>
          </a:p>
          <a:p>
            <a:endParaRPr lang="en-US" sz="2400" dirty="0"/>
          </a:p>
          <a:p>
            <a:pPr marL="342900" indent="-342900">
              <a:buFont typeface="Arial" panose="020B0604020202020204" pitchFamily="34" charset="0"/>
              <a:buChar char="•"/>
            </a:pPr>
            <a:r>
              <a:rPr lang="en-US" sz="2400" dirty="0"/>
              <a:t>In order to solve we assess what information we are given:</a:t>
            </a:r>
          </a:p>
          <a:p>
            <a:pPr marL="800100" lvl="1" indent="-342900">
              <a:buFont typeface="Arial" panose="020B0604020202020204" pitchFamily="34" charset="0"/>
              <a:buChar char="•"/>
            </a:pPr>
            <a:r>
              <a:rPr lang="en-US" sz="2400" dirty="0"/>
              <a:t>266 persons consisting of men, women, and children </a:t>
            </a:r>
          </a:p>
          <a:p>
            <a:pPr marL="800100" lvl="1" indent="-342900">
              <a:buFont typeface="Arial" panose="020B0604020202020204" pitchFamily="34" charset="0"/>
              <a:buChar char="•"/>
            </a:pPr>
            <a:r>
              <a:rPr lang="en-US" sz="2400" dirty="0"/>
              <a:t>Four times as many men as children</a:t>
            </a:r>
          </a:p>
          <a:p>
            <a:pPr marL="800100" lvl="1" indent="-342900">
              <a:buFont typeface="Arial" panose="020B0604020202020204" pitchFamily="34" charset="0"/>
              <a:buChar char="•"/>
            </a:pPr>
            <a:r>
              <a:rPr lang="en-US" sz="2400" dirty="0"/>
              <a:t>Twice as many women as children </a:t>
            </a:r>
          </a:p>
          <a:p>
            <a:pPr marL="800100" lvl="1" indent="-342900">
              <a:buFont typeface="Arial" panose="020B0604020202020204" pitchFamily="34" charset="0"/>
              <a:buChar char="•"/>
            </a:pPr>
            <a:r>
              <a:rPr lang="en-US" sz="2400" b="1" dirty="0"/>
              <a:t>How many of each are there?</a:t>
            </a:r>
          </a:p>
          <a:p>
            <a:endParaRPr lang="en-US" sz="2400" dirty="0"/>
          </a:p>
          <a:p>
            <a:endParaRPr lang="en-US" sz="2400" dirty="0"/>
          </a:p>
          <a:p>
            <a:endParaRPr lang="en-US" sz="2400" dirty="0"/>
          </a:p>
          <a:p>
            <a:endParaRPr lang="en-US" sz="2400" dirty="0"/>
          </a:p>
          <a:p>
            <a:endParaRPr lang="en-US" sz="2400" dirty="0"/>
          </a:p>
          <a:p>
            <a:endParaRPr lang="en-US" sz="2400" dirty="0"/>
          </a:p>
          <a:p>
            <a:endParaRPr lang="en-US" sz="2400" dirty="0"/>
          </a:p>
          <a:p>
            <a:endParaRPr lang="en-US" sz="2400" dirty="0"/>
          </a:p>
        </p:txBody>
      </p:sp>
    </p:spTree>
    <p:extLst>
      <p:ext uri="{BB962C8B-B14F-4D97-AF65-F5344CB8AC3E}">
        <p14:creationId xmlns:p14="http://schemas.microsoft.com/office/powerpoint/2010/main" val="40586218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4727" y="230909"/>
            <a:ext cx="11554691" cy="738664"/>
          </a:xfrm>
          <a:prstGeom prst="rect">
            <a:avLst/>
          </a:prstGeom>
          <a:noFill/>
        </p:spPr>
        <p:txBody>
          <a:bodyPr wrap="square" rtlCol="0">
            <a:spAutoFit/>
          </a:bodyPr>
          <a:lstStyle/>
          <a:p>
            <a:r>
              <a:rPr lang="en-US" sz="4200" dirty="0"/>
              <a:t>QUESTION 2 (CONTINUED):</a:t>
            </a:r>
          </a:p>
        </p:txBody>
      </p:sp>
      <mc:AlternateContent xmlns:mc="http://schemas.openxmlformats.org/markup-compatibility/2006" xmlns:a14="http://schemas.microsoft.com/office/drawing/2010/main">
        <mc:Choice Requires="a14">
          <p:sp>
            <p:nvSpPr>
              <p:cNvPr id="3" name="TextBox 2"/>
              <p:cNvSpPr txBox="1"/>
              <p:nvPr/>
            </p:nvSpPr>
            <p:spPr>
              <a:xfrm>
                <a:off x="341745" y="1043709"/>
                <a:ext cx="10723419" cy="5016758"/>
              </a:xfrm>
              <a:prstGeom prst="rect">
                <a:avLst/>
              </a:prstGeom>
              <a:noFill/>
            </p:spPr>
            <p:txBody>
              <a:bodyPr wrap="square" rtlCol="0">
                <a:spAutoFit/>
              </a:bodyPr>
              <a:lstStyle/>
              <a:p>
                <a:r>
                  <a:rPr lang="en-US" sz="2000" dirty="0"/>
                  <a:t>Let  </a:t>
                </a:r>
                <a14:m>
                  <m:oMath xmlns:m="http://schemas.openxmlformats.org/officeDocument/2006/math">
                    <m:r>
                      <a:rPr lang="en-US" sz="2000" b="0" i="1" smtClean="0">
                        <a:latin typeface="Cambria Math" panose="02040503050406030204" pitchFamily="18" charset="0"/>
                      </a:rPr>
                      <m:t>𝑥</m:t>
                    </m:r>
                    <m:r>
                      <a:rPr lang="en-US" sz="2000" b="0" i="1" smtClean="0">
                        <a:latin typeface="Cambria Math" panose="02040503050406030204" pitchFamily="18" charset="0"/>
                      </a:rPr>
                      <m:t>=</m:t>
                    </m:r>
                    <m:r>
                      <a:rPr lang="en-US" sz="2000" b="0" i="1" smtClean="0">
                        <a:latin typeface="Cambria Math" panose="02040503050406030204" pitchFamily="18" charset="0"/>
                      </a:rPr>
                      <m:t>𝑡h𝑒</m:t>
                    </m:r>
                    <m:r>
                      <a:rPr lang="en-US" sz="2000" b="0" i="1" smtClean="0">
                        <a:latin typeface="Cambria Math" panose="02040503050406030204" pitchFamily="18" charset="0"/>
                      </a:rPr>
                      <m:t> </m:t>
                    </m:r>
                    <m:r>
                      <a:rPr lang="en-US" sz="2000" b="0" i="1" smtClean="0">
                        <a:latin typeface="Cambria Math" panose="02040503050406030204" pitchFamily="18" charset="0"/>
                      </a:rPr>
                      <m:t>𝑛𝑢𝑚𝑏𝑒𝑟</m:t>
                    </m:r>
                    <m:r>
                      <a:rPr lang="en-US" sz="2000" b="0" i="1" smtClean="0">
                        <a:latin typeface="Cambria Math" panose="02040503050406030204" pitchFamily="18" charset="0"/>
                      </a:rPr>
                      <m:t> </m:t>
                    </m:r>
                    <m:r>
                      <a:rPr lang="en-US" sz="2000" b="0" i="1" smtClean="0">
                        <a:latin typeface="Cambria Math" panose="02040503050406030204" pitchFamily="18" charset="0"/>
                      </a:rPr>
                      <m:t>𝑜𝑓</m:t>
                    </m:r>
                    <m:r>
                      <a:rPr lang="en-US" sz="2000" b="0" i="1" smtClean="0">
                        <a:latin typeface="Cambria Math" panose="02040503050406030204" pitchFamily="18" charset="0"/>
                      </a:rPr>
                      <m:t> </m:t>
                    </m:r>
                    <m:r>
                      <a:rPr lang="en-US" sz="2000" b="0" i="1" smtClean="0">
                        <a:latin typeface="Cambria Math" panose="02040503050406030204" pitchFamily="18" charset="0"/>
                      </a:rPr>
                      <m:t>𝑐h𝑖𝑙𝑑𝑟𝑒𝑛</m:t>
                    </m:r>
                    <m:r>
                      <a:rPr lang="en-US" sz="2000" b="0" i="1" smtClean="0">
                        <a:latin typeface="Cambria Math" panose="02040503050406030204" pitchFamily="18" charset="0"/>
                      </a:rPr>
                      <m:t> </m:t>
                    </m:r>
                  </m:oMath>
                </a14:m>
                <a:endParaRPr lang="en-US" sz="2000" b="0" dirty="0"/>
              </a:p>
              <a:p>
                <a:r>
                  <a:rPr lang="en-US" sz="2000" dirty="0"/>
                  <a:t>	</a:t>
                </a:r>
                <a14:m>
                  <m:oMath xmlns:m="http://schemas.openxmlformats.org/officeDocument/2006/math">
                    <m:r>
                      <a:rPr lang="en-US" sz="2000" b="0" i="1" smtClean="0">
                        <a:latin typeface="Cambria Math" panose="02040503050406030204" pitchFamily="18" charset="0"/>
                      </a:rPr>
                      <m:t>4</m:t>
                    </m:r>
                    <m:r>
                      <a:rPr lang="en-US" sz="2000" b="0" i="1" smtClean="0">
                        <a:latin typeface="Cambria Math" panose="02040503050406030204" pitchFamily="18" charset="0"/>
                      </a:rPr>
                      <m:t>𝑥</m:t>
                    </m:r>
                    <m:r>
                      <a:rPr lang="en-US" sz="2000" b="0" i="1" smtClean="0">
                        <a:latin typeface="Cambria Math" panose="02040503050406030204" pitchFamily="18" charset="0"/>
                      </a:rPr>
                      <m:t>=</m:t>
                    </m:r>
                    <m:r>
                      <a:rPr lang="en-US" sz="2000" b="0" i="1" smtClean="0">
                        <a:latin typeface="Cambria Math" panose="02040503050406030204" pitchFamily="18" charset="0"/>
                      </a:rPr>
                      <m:t>𝑡h𝑒</m:t>
                    </m:r>
                    <m:r>
                      <a:rPr lang="en-US" sz="2000" b="0" i="1" smtClean="0">
                        <a:latin typeface="Cambria Math" panose="02040503050406030204" pitchFamily="18" charset="0"/>
                      </a:rPr>
                      <m:t> </m:t>
                    </m:r>
                    <m:r>
                      <a:rPr lang="en-US" sz="2000" b="0" i="1" smtClean="0">
                        <a:latin typeface="Cambria Math" panose="02040503050406030204" pitchFamily="18" charset="0"/>
                      </a:rPr>
                      <m:t>𝑛𝑢𝑚𝑏𝑒𝑟</m:t>
                    </m:r>
                    <m:r>
                      <a:rPr lang="en-US" sz="2000" b="0" i="1" smtClean="0">
                        <a:latin typeface="Cambria Math" panose="02040503050406030204" pitchFamily="18" charset="0"/>
                      </a:rPr>
                      <m:t> </m:t>
                    </m:r>
                    <m:r>
                      <a:rPr lang="en-US" sz="2000" b="0" i="1" smtClean="0">
                        <a:latin typeface="Cambria Math" panose="02040503050406030204" pitchFamily="18" charset="0"/>
                      </a:rPr>
                      <m:t>𝑜𝑓</m:t>
                    </m:r>
                    <m:r>
                      <a:rPr lang="en-US" sz="2000" b="0" i="1" smtClean="0">
                        <a:latin typeface="Cambria Math" panose="02040503050406030204" pitchFamily="18" charset="0"/>
                      </a:rPr>
                      <m:t> </m:t>
                    </m:r>
                    <m:r>
                      <a:rPr lang="en-US" sz="2000" b="0" i="1" smtClean="0">
                        <a:latin typeface="Cambria Math" panose="02040503050406030204" pitchFamily="18" charset="0"/>
                      </a:rPr>
                      <m:t>𝑚𝑒𝑛</m:t>
                    </m:r>
                    <m:r>
                      <a:rPr lang="en-US" sz="2000" b="0" i="1" smtClean="0">
                        <a:latin typeface="Cambria Math" panose="02040503050406030204" pitchFamily="18" charset="0"/>
                      </a:rPr>
                      <m:t> </m:t>
                    </m:r>
                  </m:oMath>
                </a14:m>
                <a:endParaRPr lang="en-US" sz="2000" b="0" dirty="0"/>
              </a:p>
              <a:p>
                <a:r>
                  <a:rPr lang="en-US" sz="2000" dirty="0"/>
                  <a:t>	</a:t>
                </a:r>
                <a14:m>
                  <m:oMath xmlns:m="http://schemas.openxmlformats.org/officeDocument/2006/math">
                    <m:r>
                      <a:rPr lang="en-US" sz="2000" b="0" i="1" smtClean="0">
                        <a:latin typeface="Cambria Math" panose="02040503050406030204" pitchFamily="18" charset="0"/>
                      </a:rPr>
                      <m:t>2</m:t>
                    </m:r>
                    <m:r>
                      <a:rPr lang="en-US" sz="2000" b="0" i="1" smtClean="0">
                        <a:latin typeface="Cambria Math" panose="02040503050406030204" pitchFamily="18" charset="0"/>
                      </a:rPr>
                      <m:t>𝑥</m:t>
                    </m:r>
                    <m:r>
                      <a:rPr lang="en-US" sz="2000" b="0" i="1" smtClean="0">
                        <a:latin typeface="Cambria Math" panose="02040503050406030204" pitchFamily="18" charset="0"/>
                      </a:rPr>
                      <m:t>=</m:t>
                    </m:r>
                    <m:r>
                      <a:rPr lang="en-US" sz="2000" b="0" i="1" smtClean="0">
                        <a:latin typeface="Cambria Math" panose="02040503050406030204" pitchFamily="18" charset="0"/>
                      </a:rPr>
                      <m:t>𝑡h𝑒</m:t>
                    </m:r>
                    <m:r>
                      <a:rPr lang="en-US" sz="2000" b="0" i="1" smtClean="0">
                        <a:latin typeface="Cambria Math" panose="02040503050406030204" pitchFamily="18" charset="0"/>
                      </a:rPr>
                      <m:t> </m:t>
                    </m:r>
                    <m:r>
                      <a:rPr lang="en-US" sz="2000" b="0" i="1" smtClean="0">
                        <a:latin typeface="Cambria Math" panose="02040503050406030204" pitchFamily="18" charset="0"/>
                      </a:rPr>
                      <m:t>𝑛𝑢𝑚𝑏𝑒𝑟</m:t>
                    </m:r>
                    <m:r>
                      <a:rPr lang="en-US" sz="2000" b="0" i="1" smtClean="0">
                        <a:latin typeface="Cambria Math" panose="02040503050406030204" pitchFamily="18" charset="0"/>
                      </a:rPr>
                      <m:t> </m:t>
                    </m:r>
                    <m:r>
                      <a:rPr lang="en-US" sz="2000" b="0" i="1" smtClean="0">
                        <a:latin typeface="Cambria Math" panose="02040503050406030204" pitchFamily="18" charset="0"/>
                      </a:rPr>
                      <m:t>𝑜𝑓</m:t>
                    </m:r>
                    <m:r>
                      <a:rPr lang="en-US" sz="2000" b="0" i="1" smtClean="0">
                        <a:latin typeface="Cambria Math" panose="02040503050406030204" pitchFamily="18" charset="0"/>
                      </a:rPr>
                      <m:t> </m:t>
                    </m:r>
                    <m:r>
                      <a:rPr lang="en-US" sz="2000" b="0" i="1" smtClean="0">
                        <a:latin typeface="Cambria Math" panose="02040503050406030204" pitchFamily="18" charset="0"/>
                      </a:rPr>
                      <m:t>𝑤𝑜𝑚𝑒𝑛</m:t>
                    </m:r>
                    <m:r>
                      <a:rPr lang="en-US" sz="2000" b="0" i="1" smtClean="0">
                        <a:latin typeface="Cambria Math" panose="02040503050406030204" pitchFamily="18" charset="0"/>
                      </a:rPr>
                      <m:t>  </m:t>
                    </m:r>
                  </m:oMath>
                </a14:m>
                <a:endParaRPr lang="en-US" sz="2000" dirty="0"/>
              </a:p>
              <a:p>
                <a:r>
                  <a:rPr lang="en-US" sz="2000" dirty="0"/>
                  <a:t>Forming the equation:</a:t>
                </a:r>
              </a:p>
              <a:p>
                <a:r>
                  <a:rPr lang="en-US" sz="2000" dirty="0"/>
                  <a:t>				                    </a:t>
                </a:r>
                <a14:m>
                  <m:oMath xmlns:m="http://schemas.openxmlformats.org/officeDocument/2006/math">
                    <m:r>
                      <a:rPr lang="en-US" sz="2000" b="0" i="1" smtClean="0">
                        <a:latin typeface="Cambria Math" panose="02040503050406030204" pitchFamily="18" charset="0"/>
                      </a:rPr>
                      <m:t>𝑥</m:t>
                    </m:r>
                    <m:r>
                      <a:rPr lang="en-US" sz="2000" b="0" i="1" smtClean="0">
                        <a:latin typeface="Cambria Math" panose="02040503050406030204" pitchFamily="18" charset="0"/>
                      </a:rPr>
                      <m:t>+4</m:t>
                    </m:r>
                    <m:r>
                      <a:rPr lang="en-US" sz="2000" b="0" i="1" smtClean="0">
                        <a:latin typeface="Cambria Math" panose="02040503050406030204" pitchFamily="18" charset="0"/>
                      </a:rPr>
                      <m:t>𝑥</m:t>
                    </m:r>
                    <m:r>
                      <a:rPr lang="en-US" sz="2000" b="0" i="1" smtClean="0">
                        <a:latin typeface="Cambria Math" panose="02040503050406030204" pitchFamily="18" charset="0"/>
                      </a:rPr>
                      <m:t>+2</m:t>
                    </m:r>
                    <m:r>
                      <a:rPr lang="en-US" sz="2000" b="0" i="1" smtClean="0">
                        <a:latin typeface="Cambria Math" panose="02040503050406030204" pitchFamily="18" charset="0"/>
                      </a:rPr>
                      <m:t>𝑥</m:t>
                    </m:r>
                    <m:r>
                      <a:rPr lang="en-US" sz="2000" b="0" i="1" smtClean="0">
                        <a:latin typeface="Cambria Math" panose="02040503050406030204" pitchFamily="18" charset="0"/>
                      </a:rPr>
                      <m:t>=266</m:t>
                    </m:r>
                  </m:oMath>
                </a14:m>
                <a:endParaRPr lang="en-US" sz="2000" b="0" dirty="0"/>
              </a:p>
              <a:p>
                <a:r>
                  <a:rPr lang="en-US" sz="2000" dirty="0"/>
                  <a:t>Solving for x:</a:t>
                </a:r>
              </a:p>
              <a:p>
                <a:r>
                  <a:rPr lang="en-US" sz="2000" dirty="0"/>
                  <a:t>				                                   </a:t>
                </a:r>
                <a14:m>
                  <m:oMath xmlns:m="http://schemas.openxmlformats.org/officeDocument/2006/math">
                    <m:r>
                      <a:rPr lang="en-US" sz="2000" b="0" i="1" smtClean="0">
                        <a:latin typeface="Cambria Math" panose="02040503050406030204" pitchFamily="18" charset="0"/>
                      </a:rPr>
                      <m:t>7</m:t>
                    </m:r>
                    <m:r>
                      <a:rPr lang="en-US" sz="2000" b="0" i="1" smtClean="0">
                        <a:latin typeface="Cambria Math" panose="02040503050406030204" pitchFamily="18" charset="0"/>
                      </a:rPr>
                      <m:t>𝑥</m:t>
                    </m:r>
                    <m:r>
                      <a:rPr lang="en-US" sz="2000" b="0" i="1" smtClean="0">
                        <a:latin typeface="Cambria Math" panose="02040503050406030204" pitchFamily="18" charset="0"/>
                      </a:rPr>
                      <m:t>=266</m:t>
                    </m:r>
                  </m:oMath>
                </a14:m>
                <a:endParaRPr lang="en-US" sz="2000" b="0" dirty="0"/>
              </a:p>
              <a:p>
                <a:r>
                  <a:rPr lang="en-US" sz="2000" dirty="0"/>
                  <a:t>				  </a:t>
                </a:r>
                <a14:m>
                  <m:oMath xmlns:m="http://schemas.openxmlformats.org/officeDocument/2006/math">
                    <m:r>
                      <a:rPr lang="en-US" sz="2000" b="0" i="0" smtClean="0">
                        <a:latin typeface="Cambria Math" panose="02040503050406030204" pitchFamily="18" charset="0"/>
                      </a:rPr>
                      <m:t>                                            </m:t>
                    </m:r>
                    <m:r>
                      <a:rPr lang="en-US" sz="2000" b="0" i="1" smtClean="0">
                        <a:latin typeface="Cambria Math" panose="02040503050406030204" pitchFamily="18" charset="0"/>
                      </a:rPr>
                      <m:t>𝑥</m:t>
                    </m:r>
                    <m:r>
                      <a:rPr lang="en-US" sz="2000" b="0" i="1" smtClean="0">
                        <a:latin typeface="Cambria Math" panose="02040503050406030204" pitchFamily="18" charset="0"/>
                      </a:rPr>
                      <m:t>=38</m:t>
                    </m:r>
                  </m:oMath>
                </a14:m>
                <a:endParaRPr lang="en-US" sz="2000" b="0" dirty="0"/>
              </a:p>
              <a:p>
                <a:r>
                  <a:rPr lang="en-US" sz="2000" dirty="0"/>
                  <a:t>Now 38 IS NOT the only solution, in order to figure out the solutions, we need to plug 38 into each of the initial equations we formed for men, women, and children </a:t>
                </a:r>
              </a:p>
              <a:p>
                <a:r>
                  <a:rPr lang="en-US" sz="2000" dirty="0"/>
                  <a:t>Plugging in : </a:t>
                </a:r>
              </a:p>
              <a:p>
                <a:r>
                  <a:rPr lang="en-US" sz="2000" dirty="0"/>
                  <a:t>				                             </a:t>
                </a:r>
                <a14:m>
                  <m:oMath xmlns:m="http://schemas.openxmlformats.org/officeDocument/2006/math">
                    <m:r>
                      <a:rPr lang="en-US" sz="2000" b="0" i="1" smtClean="0">
                        <a:latin typeface="Cambria Math" panose="02040503050406030204" pitchFamily="18" charset="0"/>
                      </a:rPr>
                      <m:t>4</m:t>
                    </m:r>
                    <m:d>
                      <m:dPr>
                        <m:ctrlPr>
                          <a:rPr lang="en-US" sz="2000" b="0" i="1" smtClean="0">
                            <a:latin typeface="Cambria Math" panose="02040503050406030204" pitchFamily="18" charset="0"/>
                          </a:rPr>
                        </m:ctrlPr>
                      </m:dPr>
                      <m:e>
                        <m:r>
                          <a:rPr lang="en-US" sz="2000" b="0" i="1" smtClean="0">
                            <a:latin typeface="Cambria Math" panose="02040503050406030204" pitchFamily="18" charset="0"/>
                          </a:rPr>
                          <m:t>38</m:t>
                        </m:r>
                      </m:e>
                    </m:d>
                    <m:r>
                      <a:rPr lang="en-US" sz="2000" b="0" i="1" smtClean="0">
                        <a:latin typeface="Cambria Math" panose="02040503050406030204" pitchFamily="18" charset="0"/>
                      </a:rPr>
                      <m:t>=152 </m:t>
                    </m:r>
                    <m:r>
                      <a:rPr lang="en-US" sz="2000" b="0" i="1" smtClean="0">
                        <a:latin typeface="Cambria Math" panose="02040503050406030204" pitchFamily="18" charset="0"/>
                      </a:rPr>
                      <m:t>𝑚𝑒𝑛</m:t>
                    </m:r>
                  </m:oMath>
                </a14:m>
                <a:endParaRPr lang="en-US" sz="2000" b="0" dirty="0"/>
              </a:p>
              <a:p>
                <a:r>
                  <a:rPr lang="en-US" sz="2000" dirty="0"/>
                  <a:t>				                             </a:t>
                </a:r>
                <a14:m>
                  <m:oMath xmlns:m="http://schemas.openxmlformats.org/officeDocument/2006/math">
                    <m:r>
                      <a:rPr lang="en-US" sz="2000" b="0" i="1" smtClean="0">
                        <a:latin typeface="Cambria Math" panose="02040503050406030204" pitchFamily="18" charset="0"/>
                      </a:rPr>
                      <m:t>2</m:t>
                    </m:r>
                    <m:d>
                      <m:dPr>
                        <m:ctrlPr>
                          <a:rPr lang="en-US" sz="2000" b="0" i="1" smtClean="0">
                            <a:latin typeface="Cambria Math" panose="02040503050406030204" pitchFamily="18" charset="0"/>
                          </a:rPr>
                        </m:ctrlPr>
                      </m:dPr>
                      <m:e>
                        <m:r>
                          <a:rPr lang="en-US" sz="2000" b="0" i="1" smtClean="0">
                            <a:latin typeface="Cambria Math" panose="02040503050406030204" pitchFamily="18" charset="0"/>
                          </a:rPr>
                          <m:t>38</m:t>
                        </m:r>
                      </m:e>
                    </m:d>
                    <m:r>
                      <a:rPr lang="en-US" sz="2000" b="0" i="1" smtClean="0">
                        <a:latin typeface="Cambria Math" panose="02040503050406030204" pitchFamily="18" charset="0"/>
                      </a:rPr>
                      <m:t>=76 </m:t>
                    </m:r>
                    <m:r>
                      <a:rPr lang="en-US" sz="2000" b="0" i="1" smtClean="0">
                        <a:latin typeface="Cambria Math" panose="02040503050406030204" pitchFamily="18" charset="0"/>
                      </a:rPr>
                      <m:t>𝑤𝑜𝑚𝑒𝑛</m:t>
                    </m:r>
                    <m:r>
                      <a:rPr lang="en-US" sz="2000" b="0" i="1" smtClean="0">
                        <a:latin typeface="Cambria Math" panose="02040503050406030204" pitchFamily="18" charset="0"/>
                      </a:rPr>
                      <m:t> </m:t>
                    </m:r>
                  </m:oMath>
                </a14:m>
                <a:endParaRPr lang="en-US" sz="2000" b="0" dirty="0"/>
              </a:p>
              <a:p>
                <a:endParaRPr lang="en-US" sz="2000" dirty="0"/>
              </a:p>
              <a:p>
                <a:r>
                  <a:rPr lang="en-US" sz="2000" dirty="0"/>
                  <a:t>The solutions are: </a:t>
                </a:r>
              </a:p>
              <a:p>
                <a:r>
                  <a:rPr lang="en-US" sz="2000" dirty="0"/>
                  <a:t>	</a:t>
                </a:r>
                <a:r>
                  <a:rPr lang="en-US" sz="2000" b="1" dirty="0"/>
                  <a:t>Within the group of 266 people, there are 38 children, 152 men, and 76 women. </a:t>
                </a:r>
                <a:endParaRPr lang="en-US" sz="2000" dirty="0"/>
              </a:p>
            </p:txBody>
          </p:sp>
        </mc:Choice>
        <mc:Fallback xmlns="">
          <p:sp>
            <p:nvSpPr>
              <p:cNvPr id="3" name="TextBox 2"/>
              <p:cNvSpPr txBox="1">
                <a:spLocks noRot="1" noChangeAspect="1" noMove="1" noResize="1" noEditPoints="1" noAdjustHandles="1" noChangeArrowheads="1" noChangeShapeType="1" noTextEdit="1"/>
              </p:cNvSpPr>
              <p:nvPr/>
            </p:nvSpPr>
            <p:spPr>
              <a:xfrm>
                <a:off x="341745" y="1043709"/>
                <a:ext cx="10723419" cy="5016758"/>
              </a:xfrm>
              <a:prstGeom prst="rect">
                <a:avLst/>
              </a:prstGeom>
              <a:blipFill>
                <a:blip r:embed="rId2"/>
                <a:stretch>
                  <a:fillRect l="-569" t="-608" b="-1215"/>
                </a:stretch>
              </a:blipFill>
            </p:spPr>
            <p:txBody>
              <a:bodyPr/>
              <a:lstStyle/>
              <a:p>
                <a:r>
                  <a:rPr lang="en-US">
                    <a:noFill/>
                  </a:rPr>
                  <a:t> </a:t>
                </a:r>
              </a:p>
            </p:txBody>
          </p:sp>
        </mc:Fallback>
      </mc:AlternateContent>
    </p:spTree>
    <p:extLst>
      <p:ext uri="{BB962C8B-B14F-4D97-AF65-F5344CB8AC3E}">
        <p14:creationId xmlns:p14="http://schemas.microsoft.com/office/powerpoint/2010/main" val="10547569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184727" y="212436"/>
                <a:ext cx="11499273" cy="5693866"/>
              </a:xfrm>
              <a:prstGeom prst="rect">
                <a:avLst/>
              </a:prstGeom>
              <a:noFill/>
            </p:spPr>
            <p:txBody>
              <a:bodyPr wrap="square" rtlCol="0">
                <a:spAutoFit/>
              </a:bodyPr>
              <a:lstStyle/>
              <a:p>
                <a:r>
                  <a:rPr lang="en-US" sz="2800" dirty="0"/>
                  <a:t>Checking the Answer (Question 2):</a:t>
                </a:r>
              </a:p>
              <a:p>
                <a:endParaRPr lang="en-US" sz="2400" dirty="0"/>
              </a:p>
              <a:p>
                <a:r>
                  <a:rPr lang="en-US" sz="2400" dirty="0"/>
                  <a:t>In order to figure out if the answer is correct, we will substitute x back into the equation to check and see if it the left hand side of the equation equals the right hand side of the equation (266)</a:t>
                </a:r>
              </a:p>
              <a:p>
                <a:pPr algn="ctr"/>
                <a:r>
                  <a:rPr lang="en-US" sz="2400" b="0" dirty="0"/>
                  <a:t>            </a:t>
                </a:r>
                <a14:m>
                  <m:oMath xmlns:m="http://schemas.openxmlformats.org/officeDocument/2006/math">
                    <m:r>
                      <a:rPr lang="en-US" sz="2400" b="0" i="1" smtClean="0">
                        <a:latin typeface="Cambria Math" panose="02040503050406030204" pitchFamily="18" charset="0"/>
                      </a:rPr>
                      <m:t>𝑥</m:t>
                    </m:r>
                    <m:r>
                      <a:rPr lang="en-US" sz="2400" b="0" i="1" smtClean="0">
                        <a:latin typeface="Cambria Math" panose="02040503050406030204" pitchFamily="18" charset="0"/>
                      </a:rPr>
                      <m:t>+4</m:t>
                    </m:r>
                    <m:r>
                      <a:rPr lang="en-US" sz="2400" b="0" i="1" smtClean="0">
                        <a:latin typeface="Cambria Math" panose="02040503050406030204" pitchFamily="18" charset="0"/>
                      </a:rPr>
                      <m:t>𝑥</m:t>
                    </m:r>
                    <m:r>
                      <a:rPr lang="en-US" sz="2400" b="0" i="1" smtClean="0">
                        <a:latin typeface="Cambria Math" panose="02040503050406030204" pitchFamily="18" charset="0"/>
                      </a:rPr>
                      <m:t>+2</m:t>
                    </m:r>
                    <m:r>
                      <a:rPr lang="en-US" sz="2400" b="0" i="1" smtClean="0">
                        <a:latin typeface="Cambria Math" panose="02040503050406030204" pitchFamily="18" charset="0"/>
                      </a:rPr>
                      <m:t>𝑥</m:t>
                    </m:r>
                    <m:r>
                      <a:rPr lang="en-US" sz="2400" b="0" i="1" smtClean="0">
                        <a:latin typeface="Cambria Math" panose="02040503050406030204" pitchFamily="18" charset="0"/>
                      </a:rPr>
                      <m:t>=266</m:t>
                    </m:r>
                  </m:oMath>
                </a14:m>
                <a:endParaRPr lang="en-US" sz="2400" b="0" dirty="0"/>
              </a:p>
              <a:p>
                <a:r>
                  <a:rPr lang="en-US" sz="2400" dirty="0"/>
                  <a:t>Plugging in </a:t>
                </a:r>
                <a14:m>
                  <m:oMath xmlns:m="http://schemas.openxmlformats.org/officeDocument/2006/math">
                    <m:r>
                      <a:rPr lang="en-US" sz="2400" b="0" i="1" smtClean="0">
                        <a:latin typeface="Cambria Math" panose="02040503050406030204" pitchFamily="18" charset="0"/>
                      </a:rPr>
                      <m:t>𝑥</m:t>
                    </m:r>
                    <m:r>
                      <a:rPr lang="en-US" sz="2400" b="0" i="1" smtClean="0">
                        <a:latin typeface="Cambria Math" panose="02040503050406030204" pitchFamily="18" charset="0"/>
                      </a:rPr>
                      <m:t>=38</m:t>
                    </m:r>
                  </m:oMath>
                </a14:m>
                <a:r>
                  <a:rPr lang="en-US" sz="2400" dirty="0"/>
                  <a:t> back into the equation:</a:t>
                </a:r>
              </a:p>
              <a:p>
                <a:pPr algn="ctr"/>
                <a14:m>
                  <m:oMathPara xmlns:m="http://schemas.openxmlformats.org/officeDocument/2006/math">
                    <m:oMathParaPr>
                      <m:jc m:val="centerGroup"/>
                    </m:oMathParaPr>
                    <m:oMath xmlns:m="http://schemas.openxmlformats.org/officeDocument/2006/math">
                      <m:r>
                        <a:rPr lang="en-US" sz="2400" b="0" i="1" smtClean="0">
                          <a:solidFill>
                            <a:srgbClr val="FFFF00"/>
                          </a:solidFill>
                          <a:latin typeface="Cambria Math" panose="02040503050406030204" pitchFamily="18" charset="0"/>
                        </a:rPr>
                        <m:t>38+4</m:t>
                      </m:r>
                      <m:d>
                        <m:dPr>
                          <m:ctrlPr>
                            <a:rPr lang="en-US" sz="2400" b="0" i="1" smtClean="0">
                              <a:solidFill>
                                <a:srgbClr val="FFFF00"/>
                              </a:solidFill>
                              <a:latin typeface="Cambria Math" panose="02040503050406030204" pitchFamily="18" charset="0"/>
                            </a:rPr>
                          </m:ctrlPr>
                        </m:dPr>
                        <m:e>
                          <m:r>
                            <a:rPr lang="en-US" sz="2400" b="0" i="1" smtClean="0">
                              <a:solidFill>
                                <a:srgbClr val="FFFF00"/>
                              </a:solidFill>
                              <a:latin typeface="Cambria Math" panose="02040503050406030204" pitchFamily="18" charset="0"/>
                            </a:rPr>
                            <m:t>38</m:t>
                          </m:r>
                        </m:e>
                      </m:d>
                      <m:r>
                        <a:rPr lang="en-US" sz="2400" b="0" i="1" smtClean="0">
                          <a:solidFill>
                            <a:srgbClr val="FFFF00"/>
                          </a:solidFill>
                          <a:latin typeface="Cambria Math" panose="02040503050406030204" pitchFamily="18" charset="0"/>
                        </a:rPr>
                        <m:t>+2</m:t>
                      </m:r>
                      <m:d>
                        <m:dPr>
                          <m:ctrlPr>
                            <a:rPr lang="en-US" sz="2400" b="0" i="1" smtClean="0">
                              <a:solidFill>
                                <a:srgbClr val="FFFF00"/>
                              </a:solidFill>
                              <a:latin typeface="Cambria Math" panose="02040503050406030204" pitchFamily="18" charset="0"/>
                            </a:rPr>
                          </m:ctrlPr>
                        </m:dPr>
                        <m:e>
                          <m:r>
                            <a:rPr lang="en-US" sz="2400" b="0" i="1" smtClean="0">
                              <a:solidFill>
                                <a:srgbClr val="FFFF00"/>
                              </a:solidFill>
                              <a:latin typeface="Cambria Math" panose="02040503050406030204" pitchFamily="18" charset="0"/>
                            </a:rPr>
                            <m:t>38</m:t>
                          </m:r>
                        </m:e>
                      </m:d>
                      <m:r>
                        <a:rPr lang="en-US" sz="2400" b="0" i="1" smtClean="0">
                          <a:solidFill>
                            <a:srgbClr val="FFFF00"/>
                          </a:solidFill>
                          <a:latin typeface="Cambria Math" panose="02040503050406030204" pitchFamily="18" charset="0"/>
                        </a:rPr>
                        <m:t>=266</m:t>
                      </m:r>
                    </m:oMath>
                  </m:oMathPara>
                </a14:m>
                <a:endParaRPr lang="en-US" sz="2400" dirty="0">
                  <a:solidFill>
                    <a:srgbClr val="FFFF00"/>
                  </a:solidFill>
                </a:endParaRPr>
              </a:p>
              <a:p>
                <a:pPr algn="ctr"/>
                <a:endParaRPr lang="en-US" sz="2400" dirty="0">
                  <a:solidFill>
                    <a:srgbClr val="FFFF00"/>
                  </a:solidFill>
                </a:endParaRPr>
              </a:p>
              <a:p>
                <a:pPr algn="ctr"/>
                <a:r>
                  <a:rPr lang="en-US" sz="2400" b="0" dirty="0">
                    <a:solidFill>
                      <a:srgbClr val="FFFF00"/>
                    </a:solidFill>
                  </a:rPr>
                  <a:t>        </a:t>
                </a:r>
                <a14:m>
                  <m:oMath xmlns:m="http://schemas.openxmlformats.org/officeDocument/2006/math">
                    <m:r>
                      <a:rPr lang="en-US" sz="2400" b="0" i="1" smtClean="0">
                        <a:solidFill>
                          <a:srgbClr val="FFFF00"/>
                        </a:solidFill>
                        <a:latin typeface="Cambria Math" panose="02040503050406030204" pitchFamily="18" charset="0"/>
                      </a:rPr>
                      <m:t>38+152+76=266</m:t>
                    </m:r>
                  </m:oMath>
                </a14:m>
                <a:endParaRPr lang="en-US" sz="2400" b="0" dirty="0">
                  <a:solidFill>
                    <a:srgbClr val="FFFF00"/>
                  </a:solidFill>
                </a:endParaRPr>
              </a:p>
              <a:p>
                <a:pPr algn="ctr"/>
                <a:endParaRPr lang="en-US" sz="2400" b="0" dirty="0">
                  <a:solidFill>
                    <a:srgbClr val="FFFF00"/>
                  </a:solidFill>
                </a:endParaRPr>
              </a:p>
              <a:p>
                <a:pPr algn="ctr"/>
                <a:r>
                  <a:rPr lang="en-US" sz="2400" b="0" dirty="0">
                    <a:solidFill>
                      <a:srgbClr val="FFFF00"/>
                    </a:solidFill>
                  </a:rPr>
                  <a:t>                        </a:t>
                </a:r>
                <a14:m>
                  <m:oMath xmlns:m="http://schemas.openxmlformats.org/officeDocument/2006/math">
                    <m:r>
                      <a:rPr lang="en-US" sz="2400" b="0" i="1" smtClean="0">
                        <a:solidFill>
                          <a:srgbClr val="FFFF00"/>
                        </a:solidFill>
                        <a:latin typeface="Cambria Math" panose="02040503050406030204" pitchFamily="18" charset="0"/>
                      </a:rPr>
                      <m:t>266=266</m:t>
                    </m:r>
                  </m:oMath>
                </a14:m>
                <a:endParaRPr lang="en-US" sz="2400" dirty="0">
                  <a:solidFill>
                    <a:srgbClr val="FFFF00"/>
                  </a:solidFill>
                </a:endParaRPr>
              </a:p>
              <a:p>
                <a:pPr algn="ctr"/>
                <a:endParaRPr lang="en-US" sz="2400" dirty="0">
                  <a:solidFill>
                    <a:srgbClr val="FFFF00"/>
                  </a:solidFill>
                </a:endParaRPr>
              </a:p>
              <a:p>
                <a:r>
                  <a:rPr lang="en-US" sz="2400" dirty="0"/>
                  <a:t>Thus, </a:t>
                </a:r>
                <a:r>
                  <a:rPr lang="en-US" sz="2400" b="1" dirty="0"/>
                  <a:t>within the group of 266 people, there are 38 children, 152 men, and 76 women. </a:t>
                </a:r>
                <a:endParaRPr lang="en-US" sz="2400" dirty="0"/>
              </a:p>
            </p:txBody>
          </p:sp>
        </mc:Choice>
        <mc:Fallback xmlns="">
          <p:sp>
            <p:nvSpPr>
              <p:cNvPr id="2" name="TextBox 1"/>
              <p:cNvSpPr txBox="1">
                <a:spLocks noRot="1" noChangeAspect="1" noMove="1" noResize="1" noEditPoints="1" noAdjustHandles="1" noChangeArrowheads="1" noChangeShapeType="1" noTextEdit="1"/>
              </p:cNvSpPr>
              <p:nvPr/>
            </p:nvSpPr>
            <p:spPr>
              <a:xfrm>
                <a:off x="184727" y="212436"/>
                <a:ext cx="11499273" cy="5693866"/>
              </a:xfrm>
              <a:prstGeom prst="rect">
                <a:avLst/>
              </a:prstGeom>
              <a:blipFill>
                <a:blip r:embed="rId2"/>
                <a:stretch>
                  <a:fillRect l="-1060" t="-1178" r="-1272" b="-1499"/>
                </a:stretch>
              </a:blipFill>
            </p:spPr>
            <p:txBody>
              <a:bodyPr/>
              <a:lstStyle/>
              <a:p>
                <a:r>
                  <a:rPr lang="en-US">
                    <a:noFill/>
                  </a:rPr>
                  <a:t> </a:t>
                </a:r>
              </a:p>
            </p:txBody>
          </p:sp>
        </mc:Fallback>
      </mc:AlternateContent>
    </p:spTree>
    <p:extLst>
      <p:ext uri="{BB962C8B-B14F-4D97-AF65-F5344CB8AC3E}">
        <p14:creationId xmlns:p14="http://schemas.microsoft.com/office/powerpoint/2010/main" val="4281337879"/>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62000"/>
                <a:satMod val="200000"/>
                <a:lumMod val="124000"/>
              </a:schemeClr>
            </a:gs>
            <a:gs pos="100000">
              <a:schemeClr val="phClr">
                <a:shade val="96000"/>
                <a:hueMod val="88000"/>
                <a:satMod val="220000"/>
                <a:lumMod val="8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82EB108-EDE6-4B8E-957B-D4A69BF580E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187</TotalTime>
  <Words>1804</Words>
  <Application>Microsoft Office PowerPoint</Application>
  <PresentationFormat>Widescreen</PresentationFormat>
  <Paragraphs>156</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Cambria Math</vt:lpstr>
      <vt:lpstr>Century Gothic</vt:lpstr>
      <vt:lpstr>Wingdings 3</vt:lpstr>
      <vt:lpstr>Slice</vt:lpstr>
      <vt:lpstr>Verbal Problems </vt:lpstr>
      <vt:lpstr>Math is all about solving problems </vt:lpstr>
      <vt:lpstr>Steps for solving Verbal problems</vt:lpstr>
      <vt:lpstr>Steps (continued)</vt:lpstr>
      <vt:lpstr>Question 1:</vt:lpstr>
      <vt:lpstr>PowerPoint Presentation</vt:lpstr>
      <vt:lpstr>PowerPoint Presentation</vt:lpstr>
      <vt:lpstr>PowerPoint Presentation</vt:lpstr>
      <vt:lpstr>PowerPoint Presentation</vt:lpstr>
      <vt:lpstr>Question 3:</vt:lpstr>
      <vt:lpstr>PowerPoint Presentation</vt:lpstr>
      <vt:lpstr>PowerPoint Presentation</vt:lpstr>
      <vt:lpstr>Question 4: </vt:lpstr>
      <vt:lpstr>Question 4 (continued):</vt:lpstr>
      <vt:lpstr>Question 4 (continued):</vt:lpstr>
      <vt:lpstr>PowerPoint Presentation</vt:lpstr>
      <vt:lpstr>Continuation</vt:lpstr>
      <vt:lpstr>PowerPoint Presentation</vt:lpstr>
      <vt:lpstr>PowerPoint Presentation</vt:lpstr>
    </vt:vector>
  </TitlesOfParts>
  <Company>Hunter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Verbal Problems</dc:title>
  <dc:creator>Rebecca Blitzer</dc:creator>
  <cp:lastModifiedBy>Rebecca Blitzer</cp:lastModifiedBy>
  <cp:revision>51</cp:revision>
  <cp:lastPrinted>2017-08-21T16:21:46Z</cp:lastPrinted>
  <dcterms:created xsi:type="dcterms:W3CDTF">2017-07-12T16:50:11Z</dcterms:created>
  <dcterms:modified xsi:type="dcterms:W3CDTF">2020-05-28T16:10:54Z</dcterms:modified>
</cp:coreProperties>
</file>