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83" r:id="rId3"/>
    <p:sldId id="257" r:id="rId4"/>
    <p:sldId id="258" r:id="rId5"/>
    <p:sldId id="259" r:id="rId6"/>
    <p:sldId id="260" r:id="rId7"/>
    <p:sldId id="268" r:id="rId8"/>
    <p:sldId id="278" r:id="rId9"/>
    <p:sldId id="276" r:id="rId10"/>
    <p:sldId id="284" r:id="rId11"/>
    <p:sldId id="270" r:id="rId12"/>
    <p:sldId id="279" r:id="rId13"/>
    <p:sldId id="280" r:id="rId14"/>
    <p:sldId id="265" r:id="rId15"/>
    <p:sldId id="286" r:id="rId16"/>
    <p:sldId id="261" r:id="rId17"/>
    <p:sldId id="262" r:id="rId18"/>
    <p:sldId id="263" r:id="rId19"/>
    <p:sldId id="264" r:id="rId20"/>
    <p:sldId id="287" r:id="rId21"/>
    <p:sldId id="271" r:id="rId22"/>
    <p:sldId id="272" r:id="rId23"/>
    <p:sldId id="273" r:id="rId24"/>
    <p:sldId id="275" r:id="rId25"/>
    <p:sldId id="281"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5229E-B9CF-4228-8996-FB2AFBD7548C}" v="3" dt="2020-05-28T16:17:04.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Blitzer" userId="14437863c66f6b6d" providerId="LiveId" clId="{07B5229E-B9CF-4228-8996-FB2AFBD7548C}"/>
    <pc:docChg chg="custSel modSld">
      <pc:chgData name="Rebecca Blitzer" userId="14437863c66f6b6d" providerId="LiveId" clId="{07B5229E-B9CF-4228-8996-FB2AFBD7548C}" dt="2020-05-28T16:17:04.945" v="34" actId="27636"/>
      <pc:docMkLst>
        <pc:docMk/>
      </pc:docMkLst>
      <pc:sldChg chg="modSp mod">
        <pc:chgData name="Rebecca Blitzer" userId="14437863c66f6b6d" providerId="LiveId" clId="{07B5229E-B9CF-4228-8996-FB2AFBD7548C}" dt="2020-05-28T16:12:49.947" v="29" actId="27636"/>
        <pc:sldMkLst>
          <pc:docMk/>
          <pc:sldMk cId="3999476381" sldId="256"/>
        </pc:sldMkLst>
        <pc:spChg chg="mod">
          <ac:chgData name="Rebecca Blitzer" userId="14437863c66f6b6d" providerId="LiveId" clId="{07B5229E-B9CF-4228-8996-FB2AFBD7548C}" dt="2020-05-28T16:12:49.947" v="29" actId="27636"/>
          <ac:spMkLst>
            <pc:docMk/>
            <pc:sldMk cId="3999476381" sldId="256"/>
            <ac:spMk id="3" creationId="{00000000-0000-0000-0000-000000000000}"/>
          </ac:spMkLst>
        </pc:spChg>
      </pc:sldChg>
      <pc:sldChg chg="modSp mod">
        <pc:chgData name="Rebecca Blitzer" userId="14437863c66f6b6d" providerId="LiveId" clId="{07B5229E-B9CF-4228-8996-FB2AFBD7548C}" dt="2020-05-28T16:17:04.945" v="34" actId="27636"/>
        <pc:sldMkLst>
          <pc:docMk/>
          <pc:sldMk cId="2885506672" sldId="265"/>
        </pc:sldMkLst>
        <pc:spChg chg="mod">
          <ac:chgData name="Rebecca Blitzer" userId="14437863c66f6b6d" providerId="LiveId" clId="{07B5229E-B9CF-4228-8996-FB2AFBD7548C}" dt="2020-05-28T16:17:04.945" v="34" actId="27636"/>
          <ac:spMkLst>
            <pc:docMk/>
            <pc:sldMk cId="2885506672" sldId="265"/>
            <ac:spMk id="3" creationId="{00000000-0000-0000-0000-000000000000}"/>
          </ac:spMkLst>
        </pc:spChg>
      </pc:sldChg>
      <pc:sldChg chg="modSp mod">
        <pc:chgData name="Rebecca Blitzer" userId="14437863c66f6b6d" providerId="LiveId" clId="{07B5229E-B9CF-4228-8996-FB2AFBD7548C}" dt="2020-05-28T16:15:49.834" v="30" actId="20577"/>
        <pc:sldMkLst>
          <pc:docMk/>
          <pc:sldMk cId="2426466721" sldId="279"/>
        </pc:sldMkLst>
        <pc:spChg chg="mod">
          <ac:chgData name="Rebecca Blitzer" userId="14437863c66f6b6d" providerId="LiveId" clId="{07B5229E-B9CF-4228-8996-FB2AFBD7548C}" dt="2020-05-28T16:15:49.834" v="30" actId="20577"/>
          <ac:spMkLst>
            <pc:docMk/>
            <pc:sldMk cId="2426466721" sldId="279"/>
            <ac:spMk id="3" creationId="{00000000-0000-0000-0000-000000000000}"/>
          </ac:spMkLst>
        </pc:spChg>
      </pc:sldChg>
      <pc:sldChg chg="modSp">
        <pc:chgData name="Rebecca Blitzer" userId="14437863c66f6b6d" providerId="LiveId" clId="{07B5229E-B9CF-4228-8996-FB2AFBD7548C}" dt="2020-05-28T16:16:30.677" v="31" actId="20577"/>
        <pc:sldMkLst>
          <pc:docMk/>
          <pc:sldMk cId="628322096" sldId="280"/>
        </pc:sldMkLst>
        <pc:spChg chg="mod">
          <ac:chgData name="Rebecca Blitzer" userId="14437863c66f6b6d" providerId="LiveId" clId="{07B5229E-B9CF-4228-8996-FB2AFBD7548C}" dt="2020-05-28T16:16:30.677" v="31" actId="20577"/>
          <ac:spMkLst>
            <pc:docMk/>
            <pc:sldMk cId="628322096" sldId="28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B208FF-1732-4E16-823E-DC38B4A01367}" type="datetimeFigureOut">
              <a:rPr lang="en-US" smtClean="0"/>
              <a:t>5/28/2020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B5246-B368-406E-801B-D2156251D668}" type="slidenum">
              <a:rPr lang="en-US" smtClean="0"/>
              <a:t>‹#›</a:t>
            </a:fld>
            <a:endParaRPr lang="en-US"/>
          </a:p>
        </p:txBody>
      </p:sp>
    </p:spTree>
    <p:extLst>
      <p:ext uri="{BB962C8B-B14F-4D97-AF65-F5344CB8AC3E}">
        <p14:creationId xmlns:p14="http://schemas.microsoft.com/office/powerpoint/2010/main" val="151615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B1298-FA21-4720-93B2-5053B426C5B7}" type="datetimeFigureOut">
              <a:rPr lang="en-US" smtClean="0"/>
              <a:t>5/28/2020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0CAFB-0AA3-47E3-BAA7-4E2BE29B46D5}" type="slidenum">
              <a:rPr lang="en-US" smtClean="0"/>
              <a:t>‹#›</a:t>
            </a:fld>
            <a:endParaRPr lang="en-US"/>
          </a:p>
        </p:txBody>
      </p:sp>
    </p:spTree>
    <p:extLst>
      <p:ext uri="{BB962C8B-B14F-4D97-AF65-F5344CB8AC3E}">
        <p14:creationId xmlns:p14="http://schemas.microsoft.com/office/powerpoint/2010/main" val="171703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0CAFB-0AA3-47E3-BAA7-4E2BE29B46D5}" type="slidenum">
              <a:rPr lang="en-US" smtClean="0"/>
              <a:t>16</a:t>
            </a:fld>
            <a:endParaRPr lang="en-US"/>
          </a:p>
        </p:txBody>
      </p:sp>
    </p:spTree>
    <p:extLst>
      <p:ext uri="{BB962C8B-B14F-4D97-AF65-F5344CB8AC3E}">
        <p14:creationId xmlns:p14="http://schemas.microsoft.com/office/powerpoint/2010/main" val="407615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024100-925C-47F2-BE29-93C29F667729}"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12130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024100-925C-47F2-BE29-93C29F667729}"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364071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17024100-925C-47F2-BE29-93C29F667729}"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251814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17024100-925C-47F2-BE29-93C29F667729}" type="datetimeFigureOut">
              <a:rPr lang="en-US" smtClean="0"/>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1980784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24100-925C-47F2-BE29-93C29F667729}"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872271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24100-925C-47F2-BE29-93C29F667729}"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80033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24100-925C-47F2-BE29-93C29F667729}"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179728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024100-925C-47F2-BE29-93C29F667729}"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164816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024100-925C-47F2-BE29-93C29F667729}"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103823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024100-925C-47F2-BE29-93C29F667729}"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419443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024100-925C-47F2-BE29-93C29F667729}" type="datetimeFigureOut">
              <a:rPr lang="en-US" smtClean="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361463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24100-925C-47F2-BE29-93C29F667729}" type="datetimeFigureOut">
              <a:rPr lang="en-US" smtClean="0"/>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283758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024100-925C-47F2-BE29-93C29F667729}"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224187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17024100-925C-47F2-BE29-93C29F667729}" type="datetimeFigureOut">
              <a:rPr lang="en-US" smtClean="0"/>
              <a:t>5/28/2020</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E4458422-337A-4886-A3F3-15ECE96C8CCD}" type="slidenum">
              <a:rPr lang="en-US" smtClean="0"/>
              <a:t>‹#›</a:t>
            </a:fld>
            <a:endParaRPr lang="en-US"/>
          </a:p>
        </p:txBody>
      </p:sp>
    </p:spTree>
    <p:extLst>
      <p:ext uri="{BB962C8B-B14F-4D97-AF65-F5344CB8AC3E}">
        <p14:creationId xmlns:p14="http://schemas.microsoft.com/office/powerpoint/2010/main" val="6660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17024100-925C-47F2-BE29-93C29F667729}" type="datetimeFigureOut">
              <a:rPr lang="en-US" smtClean="0"/>
              <a:t>5/28/2020</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E4458422-337A-4886-A3F3-15ECE96C8CCD}" type="slidenum">
              <a:rPr lang="en-US" smtClean="0"/>
              <a:t>‹#›</a:t>
            </a:fld>
            <a:endParaRPr lang="en-US"/>
          </a:p>
        </p:txBody>
      </p:sp>
    </p:spTree>
    <p:extLst>
      <p:ext uri="{BB962C8B-B14F-4D97-AF65-F5344CB8AC3E}">
        <p14:creationId xmlns:p14="http://schemas.microsoft.com/office/powerpoint/2010/main" val="9762089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rmAutofit fontScale="90000"/>
          </a:bodyPr>
          <a:lstStyle/>
          <a:p>
            <a:r>
              <a:rPr lang="en-US" b="1" dirty="0"/>
              <a:t>Using Ratios and Proportions </a:t>
            </a:r>
            <a:br>
              <a:rPr lang="en-US" b="1" dirty="0"/>
            </a:br>
            <a:r>
              <a:rPr lang="en-US" sz="2200" b="1" dirty="0"/>
              <a:t>in </a:t>
            </a:r>
            <a:r>
              <a:rPr lang="en-US" sz="2200" b="1"/>
              <a:t>Geography, Nursing</a:t>
            </a:r>
            <a:r>
              <a:rPr lang="en-US" sz="2200" b="1" dirty="0"/>
              <a:t>, Medical and Science Professions</a:t>
            </a:r>
          </a:p>
        </p:txBody>
      </p:sp>
      <p:sp>
        <p:nvSpPr>
          <p:cNvPr id="3" name="Subtitle 2"/>
          <p:cNvSpPr>
            <a:spLocks noGrp="1"/>
          </p:cNvSpPr>
          <p:nvPr>
            <p:ph type="subTitle" idx="1"/>
          </p:nvPr>
        </p:nvSpPr>
        <p:spPr>
          <a:xfrm>
            <a:off x="6858000" y="5486400"/>
            <a:ext cx="1524000" cy="609600"/>
          </a:xfrm>
        </p:spPr>
        <p:txBody>
          <a:bodyPr>
            <a:normAutofit fontScale="85000" lnSpcReduction="20000"/>
          </a:bodyPr>
          <a:lstStyle/>
          <a:p>
            <a:r>
              <a:rPr lang="en-US" sz="1400" dirty="0"/>
              <a:t>By: Ernesto Garcia and Rebecca Blitzer </a:t>
            </a:r>
          </a:p>
          <a:p>
            <a:endParaRPr lang="en-US" sz="1400" dirty="0"/>
          </a:p>
        </p:txBody>
      </p:sp>
    </p:spTree>
    <p:extLst>
      <p:ext uri="{BB962C8B-B14F-4D97-AF65-F5344CB8AC3E}">
        <p14:creationId xmlns:p14="http://schemas.microsoft.com/office/powerpoint/2010/main" val="399947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a:t>
            </a:r>
          </a:p>
        </p:txBody>
      </p:sp>
      <p:sp>
        <p:nvSpPr>
          <p:cNvPr id="3" name="Text Placeholder 2"/>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524893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Chemistry:  Unit Conversion</a:t>
            </a:r>
          </a:p>
        </p:txBody>
      </p:sp>
      <p:sp>
        <p:nvSpPr>
          <p:cNvPr id="3" name="Content Placeholder 2"/>
          <p:cNvSpPr>
            <a:spLocks noGrp="1"/>
          </p:cNvSpPr>
          <p:nvPr>
            <p:ph idx="1"/>
          </p:nvPr>
        </p:nvSpPr>
        <p:spPr/>
        <p:txBody>
          <a:bodyPr/>
          <a:lstStyle/>
          <a:p>
            <a:r>
              <a:rPr lang="en-US" sz="3200" dirty="0"/>
              <a:t>Question 1: Using the fact that there are 454 grams in a pound, how many grams are there in 5 pounds?</a:t>
            </a:r>
          </a:p>
          <a:p>
            <a:endParaRPr lang="en-US" dirty="0"/>
          </a:p>
          <a:p>
            <a:pPr lvl="1"/>
            <a:endParaRPr lang="en-US" dirty="0"/>
          </a:p>
        </p:txBody>
      </p:sp>
    </p:spTree>
    <p:extLst>
      <p:ext uri="{BB962C8B-B14F-4D97-AF65-F5344CB8AC3E}">
        <p14:creationId xmlns:p14="http://schemas.microsoft.com/office/powerpoint/2010/main" val="67646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Unit Conversion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09997" y="2222286"/>
                <a:ext cx="7524003" cy="4407113"/>
              </a:xfrm>
            </p:spPr>
            <p:txBody>
              <a:bodyPr>
                <a:normAutofit fontScale="47500" lnSpcReduction="20000"/>
              </a:bodyPr>
              <a:lstStyle/>
              <a:p>
                <a:pPr marL="0" indent="0">
                  <a:buNone/>
                </a:pPr>
                <a:r>
                  <a:rPr lang="en-US" sz="5100" b="1" u="sng" dirty="0"/>
                  <a:t>Solution</a:t>
                </a:r>
                <a:r>
                  <a:rPr lang="en-US" sz="5100" dirty="0"/>
                  <a:t>: The ratio of grams to pounds is 454:1.  We essentially want to create another ratio of grams to pounds where instead of there being 1 pound like the above ratio, we have 5 pounds.</a:t>
                </a:r>
              </a:p>
              <a:p>
                <a:pPr marL="0" indent="0">
                  <a:buNone/>
                </a:pPr>
                <a:endParaRPr lang="en-US" sz="5100" dirty="0"/>
              </a:p>
              <a:p>
                <a:pPr marL="0" indent="0">
                  <a:buNone/>
                </a:pPr>
                <a:r>
                  <a:rPr lang="en-US" sz="5100" dirty="0"/>
                  <a:t>We can solve this two ways:</a:t>
                </a:r>
              </a:p>
              <a:p>
                <a:pPr marL="914400" lvl="1" indent="-514350">
                  <a:spcBef>
                    <a:spcPts val="0"/>
                  </a:spcBef>
                  <a:buFont typeface="+mj-lt"/>
                  <a:buAutoNum type="arabicPeriod"/>
                </a:pPr>
                <a:r>
                  <a:rPr lang="en-US" sz="5100" dirty="0"/>
                  <a:t>Multiply our original ratio by 5: </a:t>
                </a:r>
                <a:endParaRPr lang="en-US" sz="5100" i="1" dirty="0">
                  <a:latin typeface="Cambria Math"/>
                </a:endParaRPr>
              </a:p>
              <a:p>
                <a:pPr marL="400050" lvl="1" indent="0">
                  <a:spcBef>
                    <a:spcPts val="0"/>
                  </a:spcBef>
                  <a:buNone/>
                </a:pPr>
                <a14:m>
                  <m:oMathPara xmlns:m="http://schemas.openxmlformats.org/officeDocument/2006/math">
                    <m:oMathParaPr>
                      <m:jc m:val="centerGroup"/>
                    </m:oMathParaPr>
                    <m:oMath xmlns:m="http://schemas.openxmlformats.org/officeDocument/2006/math">
                      <m:r>
                        <a:rPr lang="en-US" sz="5100" i="1">
                          <a:latin typeface="Cambria Math"/>
                          <a:ea typeface="Cambria Math"/>
                        </a:rPr>
                        <m:t>454∙5:1∙5 </m:t>
                      </m:r>
                    </m:oMath>
                  </m:oMathPara>
                </a14:m>
                <a:endParaRPr lang="en-US" sz="5100" i="1" dirty="0">
                  <a:latin typeface="Cambria Math"/>
                  <a:ea typeface="Cambria Math"/>
                </a:endParaRPr>
              </a:p>
              <a:p>
                <a:pPr marL="400050" lvl="1" indent="0">
                  <a:spcBef>
                    <a:spcPts val="0"/>
                  </a:spcBef>
                  <a:buNone/>
                </a:pPr>
                <a:r>
                  <a:rPr lang="en-US" sz="5100" i="1" dirty="0">
                    <a:latin typeface="Cambria Math"/>
                    <a:ea typeface="Cambria Math"/>
                  </a:rPr>
                  <a:t>        </a:t>
                </a:r>
                <a:r>
                  <a:rPr lang="en-US" sz="5100" dirty="0">
                    <a:latin typeface="Calibri" panose="020F0502020204030204" pitchFamily="34" charset="0"/>
                    <a:ea typeface="Cambria Math"/>
                  </a:rPr>
                  <a:t>which gives us</a:t>
                </a:r>
                <a:endParaRPr lang="en-US" sz="5100" i="1" dirty="0">
                  <a:latin typeface="Cambria Math"/>
                  <a:ea typeface="Cambria Math"/>
                </a:endParaRPr>
              </a:p>
              <a:p>
                <a:pPr marL="400050" lvl="1" indent="0">
                  <a:spcBef>
                    <a:spcPts val="0"/>
                  </a:spcBef>
                  <a:buNone/>
                </a:pPr>
                <a:r>
                  <a:rPr lang="en-US" sz="5100" dirty="0">
                    <a:ea typeface="Cambria Math"/>
                  </a:rPr>
                  <a:t>                                         </a:t>
                </a:r>
                <a14:m>
                  <m:oMath xmlns:m="http://schemas.openxmlformats.org/officeDocument/2006/math">
                    <m:r>
                      <a:rPr lang="en-US" sz="5100" i="1">
                        <a:latin typeface="Cambria Math"/>
                        <a:ea typeface="Cambria Math"/>
                      </a:rPr>
                      <m:t>2270:5</m:t>
                    </m:r>
                  </m:oMath>
                </a14:m>
                <a:r>
                  <a:rPr lang="en-US" sz="5100" dirty="0"/>
                  <a:t> </a:t>
                </a:r>
              </a:p>
              <a:p>
                <a:pPr marL="400050" lvl="1" indent="0">
                  <a:spcBef>
                    <a:spcPts val="0"/>
                  </a:spcBef>
                  <a:buNone/>
                </a:pPr>
                <a:r>
                  <a:rPr lang="en-US" sz="5100" dirty="0"/>
                  <a:t>        Hence there are </a:t>
                </a:r>
                <a:r>
                  <a:rPr lang="en-US" sz="5100" dirty="0">
                    <a:solidFill>
                      <a:srgbClr val="FF0000"/>
                    </a:solidFill>
                  </a:rPr>
                  <a:t>2,270 grams in 5 pounds</a:t>
                </a:r>
                <a:r>
                  <a:rPr lang="en-US" sz="5100" dirty="0"/>
                  <a:t>.</a:t>
                </a:r>
              </a:p>
              <a:p>
                <a:pPr marL="400050" lvl="1" indent="0">
                  <a:spcBef>
                    <a:spcPts val="0"/>
                  </a:spcBef>
                  <a:buNone/>
                </a:pPr>
                <a:endParaRPr lang="en-US" sz="51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09997" y="2222286"/>
                <a:ext cx="7524003" cy="440711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646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Unit Conversion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55000" lnSpcReduction="20000"/>
              </a:bodyPr>
              <a:lstStyle/>
              <a:p>
                <a:pPr marL="857250" lvl="1" indent="-457200">
                  <a:buFont typeface="+mj-lt"/>
                  <a:buAutoNum type="arabicPeriod" startAt="2"/>
                </a:pPr>
                <a:r>
                  <a:rPr lang="en-US" sz="5100" dirty="0"/>
                  <a:t>Cross multiply:</a:t>
                </a:r>
              </a:p>
              <a:p>
                <a:pPr marL="400050" lvl="1" indent="0">
                  <a:buNone/>
                </a:pPr>
                <a14:m>
                  <m:oMathPara xmlns:m="http://schemas.openxmlformats.org/officeDocument/2006/math">
                    <m:oMathParaPr>
                      <m:jc m:val="centerGroup"/>
                    </m:oMathParaPr>
                    <m:oMath xmlns:m="http://schemas.openxmlformats.org/officeDocument/2006/math">
                      <m:f>
                        <m:fPr>
                          <m:ctrlPr>
                            <a:rPr lang="en-US" sz="5100" i="1">
                              <a:latin typeface="Cambria Math" panose="02040503050406030204" pitchFamily="18" charset="0"/>
                            </a:rPr>
                          </m:ctrlPr>
                        </m:fPr>
                        <m:num>
                          <m:r>
                            <a:rPr lang="en-US" sz="5100" i="1">
                              <a:latin typeface="Cambria Math"/>
                            </a:rPr>
                            <m:t>454</m:t>
                          </m:r>
                        </m:num>
                        <m:den>
                          <m:r>
                            <a:rPr lang="en-US" sz="5100" i="1">
                              <a:latin typeface="Cambria Math"/>
                            </a:rPr>
                            <m:t>1</m:t>
                          </m:r>
                        </m:den>
                      </m:f>
                      <m:r>
                        <a:rPr lang="en-US" sz="5100" i="1">
                          <a:latin typeface="Cambria Math"/>
                        </a:rPr>
                        <m:t>=</m:t>
                      </m:r>
                      <m:f>
                        <m:fPr>
                          <m:ctrlPr>
                            <a:rPr lang="en-US" sz="5100" i="1">
                              <a:latin typeface="Cambria Math" panose="02040503050406030204" pitchFamily="18" charset="0"/>
                            </a:rPr>
                          </m:ctrlPr>
                        </m:fPr>
                        <m:num>
                          <m:r>
                            <a:rPr lang="en-US" sz="5100" i="1">
                              <a:latin typeface="Cambria Math"/>
                            </a:rPr>
                            <m:t>𝑥</m:t>
                          </m:r>
                        </m:num>
                        <m:den>
                          <m:r>
                            <a:rPr lang="en-US" sz="5100" i="1">
                              <a:latin typeface="Cambria Math"/>
                            </a:rPr>
                            <m:t>5</m:t>
                          </m:r>
                        </m:den>
                      </m:f>
                    </m:oMath>
                  </m:oMathPara>
                </a14:m>
                <a:endParaRPr lang="en-US" sz="5100" i="1" dirty="0">
                  <a:latin typeface="Cambria Math"/>
                </a:endParaRPr>
              </a:p>
              <a:p>
                <a:pPr marL="400050" lvl="1" indent="0" algn="ctr">
                  <a:buNone/>
                </a:pPr>
                <a14:m>
                  <m:oMathPara xmlns:m="http://schemas.openxmlformats.org/officeDocument/2006/math">
                    <m:oMathParaPr>
                      <m:jc m:val="centerGroup"/>
                    </m:oMathParaPr>
                    <m:oMath xmlns:m="http://schemas.openxmlformats.org/officeDocument/2006/math">
                      <m:r>
                        <a:rPr lang="en-US" sz="5100" i="1">
                          <a:latin typeface="Cambria Math"/>
                          <a:ea typeface="Cambria Math"/>
                        </a:rPr>
                        <m:t>454∙5=</m:t>
                      </m:r>
                      <m:r>
                        <a:rPr lang="en-US" sz="5100" i="1">
                          <a:latin typeface="Cambria Math"/>
                          <a:ea typeface="Cambria Math"/>
                        </a:rPr>
                        <m:t>𝑥</m:t>
                      </m:r>
                      <m:r>
                        <a:rPr lang="en-US" sz="5100" i="1">
                          <a:latin typeface="Cambria Math"/>
                          <a:ea typeface="Cambria Math"/>
                        </a:rPr>
                        <m:t>∙1</m:t>
                      </m:r>
                    </m:oMath>
                  </m:oMathPara>
                </a14:m>
                <a:endParaRPr lang="en-US" sz="5100" i="1" dirty="0">
                  <a:latin typeface="Cambria Math"/>
                  <a:ea typeface="Cambria Math"/>
                </a:endParaRPr>
              </a:p>
              <a:p>
                <a:pPr marL="400050" lvl="1" indent="0">
                  <a:buNone/>
                </a:pPr>
                <a:r>
                  <a:rPr lang="en-US" sz="5100" dirty="0">
                    <a:ea typeface="Cambria Math"/>
                  </a:rPr>
                  <a:t>                                         </a:t>
                </a:r>
                <a14:m>
                  <m:oMath xmlns:m="http://schemas.openxmlformats.org/officeDocument/2006/math">
                    <m:r>
                      <a:rPr lang="en-US" sz="5100" i="1">
                        <a:latin typeface="Cambria Math"/>
                        <a:ea typeface="Cambria Math"/>
                      </a:rPr>
                      <m:t>2</m:t>
                    </m:r>
                    <m:r>
                      <a:rPr lang="en-US" sz="5100" b="0" i="1" smtClean="0">
                        <a:latin typeface="Cambria Math" panose="02040503050406030204" pitchFamily="18" charset="0"/>
                        <a:ea typeface="Cambria Math"/>
                      </a:rPr>
                      <m:t>,</m:t>
                    </m:r>
                    <m:r>
                      <a:rPr lang="en-US" sz="5100" i="1">
                        <a:latin typeface="Cambria Math"/>
                        <a:ea typeface="Cambria Math"/>
                      </a:rPr>
                      <m:t>270=</m:t>
                    </m:r>
                    <m:r>
                      <a:rPr lang="en-US" sz="5100" i="1">
                        <a:latin typeface="Cambria Math"/>
                        <a:ea typeface="Cambria Math"/>
                      </a:rPr>
                      <m:t>𝑥</m:t>
                    </m:r>
                  </m:oMath>
                </a14:m>
                <a:endParaRPr lang="en-US" sz="5100" dirty="0">
                  <a:ea typeface="Cambria Math"/>
                </a:endParaRPr>
              </a:p>
              <a:p>
                <a:pPr marL="822960" lvl="1" indent="0">
                  <a:buNone/>
                </a:pPr>
                <a14:m>
                  <m:oMath xmlns:m="http://schemas.openxmlformats.org/officeDocument/2006/math">
                    <m:r>
                      <a:rPr lang="en-US" sz="5100" i="1">
                        <a:latin typeface="Cambria Math"/>
                      </a:rPr>
                      <m:t>𝑥</m:t>
                    </m:r>
                  </m:oMath>
                </a14:m>
                <a:r>
                  <a:rPr lang="en-US" sz="5100" dirty="0"/>
                  <a:t> here is the missing value that we are looking for (the number of grams in 5 pounds).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832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Chemistry:  Unit Conversion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09997" y="2222286"/>
                <a:ext cx="7524003" cy="4102313"/>
              </a:xfrm>
            </p:spPr>
            <p:txBody>
              <a:bodyPr>
                <a:normAutofit fontScale="92500" lnSpcReduction="10000"/>
              </a:bodyPr>
              <a:lstStyle/>
              <a:p>
                <a:endParaRPr lang="en-US" dirty="0"/>
              </a:p>
              <a:p>
                <a:r>
                  <a:rPr lang="en-US" sz="2200" dirty="0"/>
                  <a:t>Question 2:  Every minute a human breathes 10 pints (6 liters) of air into their lungs.  How long will it take to breathe in 650 liters of air?</a:t>
                </a:r>
              </a:p>
              <a:p>
                <a:endParaRPr lang="en-US" sz="2200" dirty="0"/>
              </a:p>
              <a:p>
                <a:r>
                  <a:rPr lang="en-US" sz="2200" dirty="0"/>
                  <a:t>Solution:  </a:t>
                </a:r>
              </a:p>
              <a:p>
                <a14:m>
                  <m:oMath xmlns:m="http://schemas.openxmlformats.org/officeDocument/2006/math">
                    <m:f>
                      <m:fPr>
                        <m:ctrlPr>
                          <a:rPr lang="en-US" sz="2200" i="1" smtClean="0">
                            <a:latin typeface="Cambria Math" panose="02040503050406030204" pitchFamily="18" charset="0"/>
                          </a:rPr>
                        </m:ctrlPr>
                      </m:fPr>
                      <m:num>
                        <m:r>
                          <a:rPr lang="en-US" sz="2200" smtClean="0">
                            <a:latin typeface="Cambria Math"/>
                          </a:rPr>
                          <m:t>6 </m:t>
                        </m:r>
                        <m:r>
                          <a:rPr lang="en-US" sz="2200" smtClean="0">
                            <a:latin typeface="Cambria Math"/>
                          </a:rPr>
                          <m:t>𝑙𝑖𝑡𝑒𝑟𝑠</m:t>
                        </m:r>
                      </m:num>
                      <m:den>
                        <m:r>
                          <a:rPr lang="en-US" sz="2200" smtClean="0">
                            <a:latin typeface="Cambria Math"/>
                          </a:rPr>
                          <m:t>1</m:t>
                        </m:r>
                        <m:r>
                          <a:rPr lang="en-US" sz="2200" smtClean="0">
                            <a:latin typeface="Cambria Math"/>
                          </a:rPr>
                          <m:t>𝑚𝑖𝑛</m:t>
                        </m:r>
                      </m:den>
                    </m:f>
                    <m:r>
                      <a:rPr lang="en-US" sz="2200" smtClean="0">
                        <a:latin typeface="Cambria Math"/>
                      </a:rPr>
                      <m:t>=</m:t>
                    </m:r>
                    <m:f>
                      <m:fPr>
                        <m:ctrlPr>
                          <a:rPr lang="en-US" sz="2200" i="1" smtClean="0">
                            <a:latin typeface="Cambria Math" panose="02040503050406030204" pitchFamily="18" charset="0"/>
                          </a:rPr>
                        </m:ctrlPr>
                      </m:fPr>
                      <m:num>
                        <m:r>
                          <a:rPr lang="en-US" sz="2200" smtClean="0">
                            <a:latin typeface="Cambria Math"/>
                          </a:rPr>
                          <m:t>650 </m:t>
                        </m:r>
                        <m:r>
                          <a:rPr lang="en-US" sz="2200" smtClean="0">
                            <a:latin typeface="Cambria Math"/>
                          </a:rPr>
                          <m:t>𝑙𝑖𝑡𝑒𝑟𝑠</m:t>
                        </m:r>
                      </m:num>
                      <m:den>
                        <m:r>
                          <a:rPr lang="en-US" sz="2200" smtClean="0">
                            <a:latin typeface="Cambria Math"/>
                          </a:rPr>
                          <m:t>𝑥</m:t>
                        </m:r>
                      </m:den>
                    </m:f>
                  </m:oMath>
                </a14:m>
                <a:endParaRPr lang="en-US" sz="2200" dirty="0"/>
              </a:p>
              <a:p>
                <a14:m>
                  <m:oMath xmlns:m="http://schemas.openxmlformats.org/officeDocument/2006/math">
                    <m:r>
                      <a:rPr lang="en-US" sz="2200" smtClean="0">
                        <a:latin typeface="Cambria Math"/>
                      </a:rPr>
                      <m:t>    6</m:t>
                    </m:r>
                    <m:r>
                      <a:rPr lang="en-US" sz="2200" smtClean="0">
                        <a:latin typeface="Cambria Math"/>
                      </a:rPr>
                      <m:t>𝑥</m:t>
                    </m:r>
                    <m:r>
                      <a:rPr lang="en-US" sz="2200" smtClean="0">
                        <a:latin typeface="Cambria Math"/>
                      </a:rPr>
                      <m:t>=650</m:t>
                    </m:r>
                    <m:d>
                      <m:dPr>
                        <m:ctrlPr>
                          <a:rPr lang="en-US" sz="2200" i="1" smtClean="0">
                            <a:latin typeface="Cambria Math" panose="02040503050406030204" pitchFamily="18" charset="0"/>
                          </a:rPr>
                        </m:ctrlPr>
                      </m:dPr>
                      <m:e>
                        <m:r>
                          <a:rPr lang="en-US" sz="2200" smtClean="0">
                            <a:latin typeface="Cambria Math"/>
                          </a:rPr>
                          <m:t>1</m:t>
                        </m:r>
                      </m:e>
                    </m:d>
                  </m:oMath>
                </a14:m>
                <a:endParaRPr lang="en-US" sz="2200" dirty="0"/>
              </a:p>
              <a:p>
                <a:pPr marL="0" indent="0">
                  <a:buNone/>
                </a:pPr>
                <a14:m>
                  <m:oMathPara xmlns:m="http://schemas.openxmlformats.org/officeDocument/2006/math">
                    <m:oMathParaPr>
                      <m:jc m:val="centerGroup"/>
                    </m:oMathParaPr>
                    <m:oMath xmlns:m="http://schemas.openxmlformats.org/officeDocument/2006/math">
                      <m:r>
                        <a:rPr lang="en-US" sz="2200" smtClean="0">
                          <a:latin typeface="Cambria Math"/>
                        </a:rPr>
                        <m:t>                    </m:t>
                      </m:r>
                    </m:oMath>
                  </m:oMathPara>
                </a14:m>
                <a:endParaRPr lang="en-US" sz="2200" dirty="0"/>
              </a:p>
              <a:p>
                <a14:m>
                  <m:oMath xmlns:m="http://schemas.openxmlformats.org/officeDocument/2006/math">
                    <m:r>
                      <a:rPr lang="en-US" sz="2200">
                        <a:latin typeface="Cambria Math"/>
                      </a:rPr>
                      <m:t>𝑥</m:t>
                    </m:r>
                    <m:r>
                      <a:rPr lang="en-US" sz="2200">
                        <a:latin typeface="Cambria Math"/>
                      </a:rPr>
                      <m:t>=108.33 </m:t>
                    </m:r>
                    <m:r>
                      <a:rPr lang="en-US" sz="2200" smtClean="0">
                        <a:latin typeface="Cambria Math"/>
                      </a:rPr>
                      <m:t>𝑚𝑖𝑛𝑢𝑡𝑒𝑠</m:t>
                    </m:r>
                  </m:oMath>
                </a14:m>
                <a:endParaRPr lang="en-US" sz="2200"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09997" y="2222286"/>
                <a:ext cx="7524003" cy="410231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5506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Medicine and Nursing</a:t>
            </a:r>
          </a:p>
        </p:txBody>
      </p:sp>
      <p:sp>
        <p:nvSpPr>
          <p:cNvPr id="3" name="Text Placeholder 2"/>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92434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Medicine:  Unit Conversion</a:t>
            </a:r>
          </a:p>
        </p:txBody>
      </p:sp>
      <p:sp>
        <p:nvSpPr>
          <p:cNvPr id="3" name="Content Placeholder 2"/>
          <p:cNvSpPr>
            <a:spLocks noGrp="1"/>
          </p:cNvSpPr>
          <p:nvPr>
            <p:ph idx="1"/>
          </p:nvPr>
        </p:nvSpPr>
        <p:spPr/>
        <p:txBody>
          <a:bodyPr>
            <a:normAutofit/>
          </a:bodyPr>
          <a:lstStyle/>
          <a:p>
            <a:r>
              <a:rPr lang="en-US" sz="2400" dirty="0"/>
              <a:t>Question 3: You are the nurse on duty and a patient’s doctor requests you to administer 1200 mL of some drug over 10 hours.  You have to administer the drug using a drip.  You put the bag on the drip and the computer governing the drip can be set to administer a certain amount of the solution in the bag per minute.  How many drops per minute must be administered to the patient?</a:t>
            </a:r>
          </a:p>
        </p:txBody>
      </p:sp>
    </p:spTree>
    <p:extLst>
      <p:ext uri="{BB962C8B-B14F-4D97-AF65-F5344CB8AC3E}">
        <p14:creationId xmlns:p14="http://schemas.microsoft.com/office/powerpoint/2010/main" val="97405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Nursing:  Unit Conversion</a:t>
            </a:r>
          </a:p>
        </p:txBody>
      </p:sp>
      <p:sp>
        <p:nvSpPr>
          <p:cNvPr id="3" name="Content Placeholder 2"/>
          <p:cNvSpPr>
            <a:spLocks noGrp="1"/>
          </p:cNvSpPr>
          <p:nvPr>
            <p:ph idx="1"/>
          </p:nvPr>
        </p:nvSpPr>
        <p:spPr/>
        <p:txBody>
          <a:bodyPr>
            <a:normAutofit lnSpcReduction="10000"/>
          </a:bodyPr>
          <a:lstStyle/>
          <a:p>
            <a:endParaRPr lang="en-US" sz="2000" dirty="0"/>
          </a:p>
          <a:p>
            <a:endParaRPr lang="en-US" sz="2000" dirty="0"/>
          </a:p>
          <a:p>
            <a:r>
              <a:rPr lang="en-US" sz="2000" dirty="0"/>
              <a:t>Solution:</a:t>
            </a:r>
          </a:p>
          <a:p>
            <a:r>
              <a:rPr lang="en-US" sz="2000" dirty="0"/>
              <a:t>The first thing the nurse would need to know or figure out is what the drop factor is.  This is how many drops it would take to administer 1 mL of fluid (</a:t>
            </a:r>
            <a:r>
              <a:rPr lang="en-US" sz="2000" dirty="0" err="1"/>
              <a:t>gtts</a:t>
            </a:r>
            <a:r>
              <a:rPr lang="en-US" sz="2000" dirty="0"/>
              <a:t>/mL) or the ratio of drops to 1 mL of fluid.</a:t>
            </a:r>
          </a:p>
          <a:p>
            <a:r>
              <a:rPr lang="en-US" sz="2000" dirty="0"/>
              <a:t>Since the drip administers the fluid by the drop, you want to know how many drops are required to administer per unit of time or the ratio of drops per minute.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9615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Nursing:  Unit Conversion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know we need to administer 1200 mL in 10 hours.  So to solve how many drops will be required per minute, we need to convert hours to minutes which will give us the number of mL needed per minute and in turn the number of drops we need.</a:t>
                </a:r>
              </a:p>
              <a:p>
                <a:pPr lvl="1"/>
                <a14:m>
                  <m:oMath xmlns:m="http://schemas.openxmlformats.org/officeDocument/2006/math">
                    <m:d>
                      <m:dPr>
                        <m:ctrlPr>
                          <a:rPr lang="en-US" i="1" smtClean="0">
                            <a:latin typeface="Cambria Math" panose="02040503050406030204" pitchFamily="18" charset="0"/>
                          </a:rPr>
                        </m:ctrlPr>
                      </m:dPr>
                      <m:e>
                        <m:r>
                          <a:rPr lang="en-US" smtClean="0">
                            <a:latin typeface="Cambria Math"/>
                          </a:rPr>
                          <m:t>10 </m:t>
                        </m:r>
                        <m:r>
                          <a:rPr lang="en-US" smtClean="0">
                            <a:latin typeface="Cambria Math"/>
                          </a:rPr>
                          <m:t>h𝑟</m:t>
                        </m:r>
                      </m:e>
                    </m:d>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a:latin typeface="Cambria Math"/>
                              </a:rPr>
                              <m:t>60</m:t>
                            </m:r>
                          </m:num>
                          <m:den>
                            <m:r>
                              <a:rPr lang="en-US" smtClean="0">
                                <a:latin typeface="Cambria Math"/>
                              </a:rPr>
                              <m:t>1</m:t>
                            </m:r>
                          </m:den>
                        </m:f>
                        <m:r>
                          <a:rPr lang="en-US" smtClean="0">
                            <a:latin typeface="Cambria Math"/>
                          </a:rPr>
                          <m:t> </m:t>
                        </m:r>
                        <m:f>
                          <m:fPr>
                            <m:ctrlPr>
                              <a:rPr lang="en-US" i="1" smtClean="0">
                                <a:latin typeface="Cambria Math" panose="02040503050406030204" pitchFamily="18" charset="0"/>
                              </a:rPr>
                            </m:ctrlPr>
                          </m:fPr>
                          <m:num>
                            <m:r>
                              <a:rPr lang="en-US" smtClean="0">
                                <a:latin typeface="Cambria Math"/>
                              </a:rPr>
                              <m:t>𝑚𝑖𝑛</m:t>
                            </m:r>
                          </m:num>
                          <m:den>
                            <m:r>
                              <a:rPr lang="en-US" smtClean="0">
                                <a:latin typeface="Cambria Math"/>
                              </a:rPr>
                              <m:t>h𝑟</m:t>
                            </m:r>
                          </m:den>
                        </m:f>
                      </m:e>
                    </m:d>
                    <m:r>
                      <a:rPr lang="en-US" smtClean="0">
                        <a:latin typeface="Cambria Math"/>
                      </a:rPr>
                      <m:t>=</m:t>
                    </m:r>
                    <m:f>
                      <m:fPr>
                        <m:ctrlPr>
                          <a:rPr lang="en-US" i="1" smtClean="0">
                            <a:latin typeface="Cambria Math" panose="02040503050406030204" pitchFamily="18" charset="0"/>
                          </a:rPr>
                        </m:ctrlPr>
                      </m:fPr>
                      <m:num>
                        <m:r>
                          <a:rPr lang="en-US" smtClean="0">
                            <a:latin typeface="Cambria Math"/>
                          </a:rPr>
                          <m:t>10∙60</m:t>
                        </m:r>
                      </m:num>
                      <m:den>
                        <m:r>
                          <a:rPr lang="en-US" smtClean="0">
                            <a:latin typeface="Cambria Math"/>
                          </a:rPr>
                          <m:t>1</m:t>
                        </m:r>
                      </m:den>
                    </m:f>
                    <m:r>
                      <a:rPr lang="en-US" smtClean="0">
                        <a:latin typeface="Cambria Math"/>
                      </a:rPr>
                      <m:t>∙</m:t>
                    </m:r>
                    <m:f>
                      <m:fPr>
                        <m:ctrlPr>
                          <a:rPr lang="en-US" i="1" smtClean="0">
                            <a:latin typeface="Cambria Math" panose="02040503050406030204" pitchFamily="18" charset="0"/>
                          </a:rPr>
                        </m:ctrlPr>
                      </m:fPr>
                      <m:num>
                        <m:r>
                          <a:rPr lang="en-US" smtClean="0">
                            <a:latin typeface="Cambria Math"/>
                          </a:rPr>
                          <m:t>h𝑟</m:t>
                        </m:r>
                        <m:r>
                          <a:rPr lang="en-US" smtClean="0">
                            <a:latin typeface="Cambria Math"/>
                          </a:rPr>
                          <m:t>∙</m:t>
                        </m:r>
                        <m:r>
                          <a:rPr lang="en-US" smtClean="0">
                            <a:latin typeface="Cambria Math"/>
                          </a:rPr>
                          <m:t>𝑚𝑖𝑛</m:t>
                        </m:r>
                      </m:num>
                      <m:den>
                        <m:r>
                          <a:rPr lang="en-US" smtClean="0">
                            <a:latin typeface="Cambria Math"/>
                          </a:rPr>
                          <m:t>h𝑟</m:t>
                        </m:r>
                      </m:den>
                    </m:f>
                    <m:r>
                      <a:rPr lang="en-US" smtClean="0">
                        <a:latin typeface="Cambria Math"/>
                      </a:rPr>
                      <m:t>=600 </m:t>
                    </m:r>
                    <m:r>
                      <a:rPr lang="en-US" smtClean="0">
                        <a:latin typeface="Cambria Math"/>
                      </a:rPr>
                      <m:t>𝑚𝑖𝑛</m:t>
                    </m:r>
                  </m:oMath>
                </a14:m>
                <a:endParaRPr lang="en-US" dirty="0"/>
              </a:p>
              <a:p>
                <a:pPr lvl="1"/>
                <a:r>
                  <a:rPr lang="en-US" dirty="0"/>
                  <a:t>So we need to administer 1200 mL in 600 minutes or 2 mL per minute or in ratio/proportion form</a:t>
                </a:r>
              </a:p>
              <a:p>
                <a:pPr lvl="1"/>
                <a14:m>
                  <m:oMath xmlns:m="http://schemas.openxmlformats.org/officeDocument/2006/math">
                    <m:f>
                      <m:fPr>
                        <m:ctrlPr>
                          <a:rPr lang="en-US" i="1">
                            <a:latin typeface="Cambria Math" panose="02040503050406030204" pitchFamily="18" charset="0"/>
                          </a:rPr>
                        </m:ctrlPr>
                      </m:fPr>
                      <m:num>
                        <m:r>
                          <a:rPr lang="en-US">
                            <a:latin typeface="Cambria Math"/>
                          </a:rPr>
                          <m:t>1200 </m:t>
                        </m:r>
                        <m:r>
                          <a:rPr lang="en-US">
                            <a:latin typeface="Cambria Math"/>
                          </a:rPr>
                          <m:t>𝑚𝐿</m:t>
                        </m:r>
                      </m:num>
                      <m:den>
                        <m:r>
                          <a:rPr lang="en-US">
                            <a:latin typeface="Cambria Math"/>
                          </a:rPr>
                          <m:t>600 </m:t>
                        </m:r>
                        <m:r>
                          <a:rPr lang="en-US">
                            <a:latin typeface="Cambria Math"/>
                          </a:rPr>
                          <m:t>𝑚𝑖𝑛</m:t>
                        </m:r>
                      </m:den>
                    </m:f>
                    <m:r>
                      <a:rPr lang="en-US">
                        <a:latin typeface="Cambria Math"/>
                      </a:rPr>
                      <m:t>=</m:t>
                    </m:r>
                    <m:f>
                      <m:fPr>
                        <m:ctrlPr>
                          <a:rPr lang="en-US" i="1">
                            <a:latin typeface="Cambria Math" panose="02040503050406030204" pitchFamily="18" charset="0"/>
                          </a:rPr>
                        </m:ctrlPr>
                      </m:fPr>
                      <m:num>
                        <m:r>
                          <a:rPr lang="en-US">
                            <a:latin typeface="Cambria Math"/>
                          </a:rPr>
                          <m:t>2</m:t>
                        </m:r>
                      </m:num>
                      <m:den>
                        <m:r>
                          <a:rPr lang="en-US">
                            <a:latin typeface="Cambria Math"/>
                          </a:rPr>
                          <m:t>1</m:t>
                        </m:r>
                      </m:den>
                    </m:f>
                    <m:f>
                      <m:fPr>
                        <m:ctrlPr>
                          <a:rPr lang="en-US" i="1">
                            <a:latin typeface="Cambria Math" panose="02040503050406030204" pitchFamily="18" charset="0"/>
                          </a:rPr>
                        </m:ctrlPr>
                      </m:fPr>
                      <m:num>
                        <m:r>
                          <a:rPr lang="en-US">
                            <a:latin typeface="Cambria Math"/>
                          </a:rPr>
                          <m:t>𝑚𝐿</m:t>
                        </m:r>
                      </m:num>
                      <m:den>
                        <m:r>
                          <a:rPr lang="en-US">
                            <a:latin typeface="Cambria Math"/>
                          </a:rPr>
                          <m:t>𝑚𝑖𝑛</m:t>
                        </m:r>
                      </m:den>
                    </m:f>
                    <m:r>
                      <a:rPr lang="en-US">
                        <a:latin typeface="Cambria Math"/>
                      </a:rPr>
                      <m:t> </m:t>
                    </m:r>
                    <m:r>
                      <m:rPr>
                        <m:nor/>
                      </m:rPr>
                      <a:rPr lang="en-US"/>
                      <m:t>or</m:t>
                    </m:r>
                    <m:r>
                      <m:rPr>
                        <m:nor/>
                      </m:rPr>
                      <a:rPr lang="en-US"/>
                      <m:t> 1200:600=2:1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9266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Nursing:  Unit Conversion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9997" y="2222286"/>
                <a:ext cx="7524003" cy="4254713"/>
              </a:xfrm>
            </p:spPr>
            <p:txBody>
              <a:bodyPr>
                <a:normAutofit/>
              </a:bodyPr>
              <a:lstStyle/>
              <a:p>
                <a:pPr lvl="1"/>
                <a:r>
                  <a:rPr lang="en-US" sz="1800" dirty="0"/>
                  <a:t>A typical IV set is calibrated such that it can deliver 1 mL in 15 drops or a ratio of 1 mL to 15 drops.</a:t>
                </a:r>
              </a:p>
              <a:p>
                <a:pPr lvl="1"/>
                <a:r>
                  <a:rPr lang="en-US" sz="1800" dirty="0"/>
                  <a:t>We know we need to deliver 2 mL per minute and the IV delivers 1 mL every 15 drops.  We need to program the IV to deliver a certain number of drops per minute. So</a:t>
                </a:r>
              </a:p>
              <a:p>
                <a:pPr lvl="1"/>
                <a14:m>
                  <m:oMath xmlns:m="http://schemas.openxmlformats.org/officeDocument/2006/math">
                    <m:r>
                      <a:rPr lang="en-US" sz="1800" smtClean="0">
                        <a:latin typeface="Cambria Math"/>
                      </a:rPr>
                      <m:t>2</m:t>
                    </m:r>
                    <m:f>
                      <m:fPr>
                        <m:ctrlPr>
                          <a:rPr lang="en-US" sz="1800" i="1" smtClean="0">
                            <a:latin typeface="Cambria Math" panose="02040503050406030204" pitchFamily="18" charset="0"/>
                          </a:rPr>
                        </m:ctrlPr>
                      </m:fPr>
                      <m:num>
                        <m:r>
                          <a:rPr lang="en-US" sz="1800" smtClean="0">
                            <a:latin typeface="Cambria Math"/>
                          </a:rPr>
                          <m:t>𝑚𝐿</m:t>
                        </m:r>
                      </m:num>
                      <m:den>
                        <m:r>
                          <a:rPr lang="en-US" sz="1800" smtClean="0">
                            <a:latin typeface="Cambria Math"/>
                          </a:rPr>
                          <m:t>𝑚𝑖𝑛</m:t>
                        </m:r>
                      </m:den>
                    </m:f>
                    <m:r>
                      <a:rPr lang="en-US" sz="1800" smtClean="0">
                        <a:latin typeface="Cambria Math"/>
                      </a:rPr>
                      <m:t>∙15</m:t>
                    </m:r>
                    <m:f>
                      <m:fPr>
                        <m:ctrlPr>
                          <a:rPr lang="en-US" sz="1800" i="1" smtClean="0">
                            <a:latin typeface="Cambria Math" panose="02040503050406030204" pitchFamily="18" charset="0"/>
                          </a:rPr>
                        </m:ctrlPr>
                      </m:fPr>
                      <m:num>
                        <m:r>
                          <a:rPr lang="en-US" sz="1800" smtClean="0">
                            <a:latin typeface="Cambria Math"/>
                          </a:rPr>
                          <m:t>𝑑𝑟𝑜𝑝𝑠</m:t>
                        </m:r>
                      </m:num>
                      <m:den>
                        <m:r>
                          <a:rPr lang="en-US" sz="1800" smtClean="0">
                            <a:latin typeface="Cambria Math"/>
                          </a:rPr>
                          <m:t>𝑚𝐿</m:t>
                        </m:r>
                      </m:den>
                    </m:f>
                    <m:r>
                      <a:rPr lang="en-US" sz="1800" smtClean="0">
                        <a:latin typeface="Cambria Math"/>
                      </a:rPr>
                      <m:t>=30</m:t>
                    </m:r>
                    <m:f>
                      <m:fPr>
                        <m:ctrlPr>
                          <a:rPr lang="en-US" sz="1800" i="1" smtClean="0">
                            <a:latin typeface="Cambria Math" panose="02040503050406030204" pitchFamily="18" charset="0"/>
                          </a:rPr>
                        </m:ctrlPr>
                      </m:fPr>
                      <m:num>
                        <m:r>
                          <a:rPr lang="en-US" sz="1800" smtClean="0">
                            <a:latin typeface="Cambria Math"/>
                          </a:rPr>
                          <m:t>𝑚𝐿</m:t>
                        </m:r>
                        <m:r>
                          <a:rPr lang="en-US" sz="1800" smtClean="0">
                            <a:latin typeface="Cambria Math"/>
                          </a:rPr>
                          <m:t>∙</m:t>
                        </m:r>
                        <m:r>
                          <a:rPr lang="en-US" sz="1800" smtClean="0">
                            <a:latin typeface="Cambria Math"/>
                          </a:rPr>
                          <m:t>𝑑𝑟𝑜𝑝𝑠</m:t>
                        </m:r>
                      </m:num>
                      <m:den>
                        <m:r>
                          <a:rPr lang="en-US" sz="1800" smtClean="0">
                            <a:latin typeface="Cambria Math"/>
                          </a:rPr>
                          <m:t>𝑚𝑖𝑛</m:t>
                        </m:r>
                        <m:r>
                          <a:rPr lang="en-US" sz="1800" smtClean="0">
                            <a:latin typeface="Cambria Math"/>
                          </a:rPr>
                          <m:t>∙</m:t>
                        </m:r>
                        <m:r>
                          <a:rPr lang="en-US" sz="1800" smtClean="0">
                            <a:latin typeface="Cambria Math"/>
                          </a:rPr>
                          <m:t>𝑚𝐿</m:t>
                        </m:r>
                      </m:den>
                    </m:f>
                    <m:r>
                      <a:rPr lang="en-US" sz="1800" smtClean="0">
                        <a:latin typeface="Cambria Math"/>
                      </a:rPr>
                      <m:t>=30</m:t>
                    </m:r>
                    <m:f>
                      <m:fPr>
                        <m:ctrlPr>
                          <a:rPr lang="en-US" sz="1800" i="1" smtClean="0">
                            <a:latin typeface="Cambria Math" panose="02040503050406030204" pitchFamily="18" charset="0"/>
                          </a:rPr>
                        </m:ctrlPr>
                      </m:fPr>
                      <m:num>
                        <m:r>
                          <a:rPr lang="en-US" sz="1800" smtClean="0">
                            <a:latin typeface="Cambria Math"/>
                          </a:rPr>
                          <m:t>𝑑𝑟𝑜𝑝𝑠</m:t>
                        </m:r>
                      </m:num>
                      <m:den>
                        <m:r>
                          <a:rPr lang="en-US" sz="1800" smtClean="0">
                            <a:latin typeface="Cambria Math"/>
                          </a:rPr>
                          <m:t>𝑚𝑖𝑛</m:t>
                        </m:r>
                      </m:den>
                    </m:f>
                  </m:oMath>
                </a14:m>
                <a:endParaRPr lang="en-US" sz="1800" dirty="0"/>
              </a:p>
              <a:p>
                <a:pPr lvl="1"/>
                <a:endParaRPr lang="en-US" sz="1800" dirty="0"/>
              </a:p>
              <a:p>
                <a:pPr lvl="1"/>
                <a:r>
                  <a:rPr lang="en-US" sz="1800" dirty="0"/>
                  <a:t>Put as a product of 2 ratios:</a:t>
                </a:r>
              </a:p>
              <a:p>
                <a:pPr lvl="1"/>
                <a:endParaRPr lang="en-US" sz="1800" dirty="0"/>
              </a:p>
              <a:p>
                <a:pPr lvl="1"/>
                <a14:m>
                  <m:oMath xmlns:m="http://schemas.openxmlformats.org/officeDocument/2006/math">
                    <m:f>
                      <m:fPr>
                        <m:ctrlPr>
                          <a:rPr lang="en-US" sz="1800" i="1" smtClean="0">
                            <a:latin typeface="Cambria Math" panose="02040503050406030204" pitchFamily="18" charset="0"/>
                          </a:rPr>
                        </m:ctrlPr>
                      </m:fPr>
                      <m:num>
                        <m:r>
                          <a:rPr lang="en-US" sz="1800" smtClean="0">
                            <a:latin typeface="Cambria Math"/>
                          </a:rPr>
                          <m:t>𝑇𝑜𝑡𝑎𝑙</m:t>
                        </m:r>
                        <m:r>
                          <a:rPr lang="en-US" sz="1800" smtClean="0">
                            <a:latin typeface="Cambria Math"/>
                          </a:rPr>
                          <m:t> </m:t>
                        </m:r>
                        <m:r>
                          <a:rPr lang="en-US" sz="1800" smtClean="0">
                            <a:latin typeface="Cambria Math"/>
                          </a:rPr>
                          <m:t>𝑉𝑜𝑙𝑢𝑚𝑒</m:t>
                        </m:r>
                        <m:r>
                          <a:rPr lang="en-US" sz="1800" smtClean="0">
                            <a:latin typeface="Cambria Math"/>
                          </a:rPr>
                          <m:t> </m:t>
                        </m:r>
                      </m:num>
                      <m:den>
                        <m:r>
                          <a:rPr lang="en-US" sz="1800" smtClean="0">
                            <a:latin typeface="Cambria Math"/>
                          </a:rPr>
                          <m:t>𝑅𝑒𝑞𝑢𝑖𝑟𝑒𝑑</m:t>
                        </m:r>
                        <m:r>
                          <a:rPr lang="en-US" sz="1800" smtClean="0">
                            <a:latin typeface="Cambria Math"/>
                          </a:rPr>
                          <m:t> </m:t>
                        </m:r>
                        <m:r>
                          <a:rPr lang="en-US" sz="1800" smtClean="0">
                            <a:latin typeface="Cambria Math"/>
                          </a:rPr>
                          <m:t>𝑇𝑖𝑚𝑒</m:t>
                        </m:r>
                      </m:den>
                    </m:f>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r>
                              <a:rPr lang="en-US" sz="1800" smtClean="0">
                                <a:latin typeface="Cambria Math"/>
                              </a:rPr>
                              <m:t>𝑚𝐿</m:t>
                            </m:r>
                          </m:num>
                          <m:den>
                            <m:r>
                              <a:rPr lang="en-US" sz="1800" smtClean="0">
                                <a:latin typeface="Cambria Math"/>
                              </a:rPr>
                              <m:t>𝑚𝑖𝑛</m:t>
                            </m:r>
                          </m:den>
                        </m:f>
                      </m:e>
                    </m:d>
                    <m:r>
                      <a:rPr lang="en-US" sz="1800" smtClean="0">
                        <a:latin typeface="Cambria Math"/>
                      </a:rPr>
                      <m:t>∙</m:t>
                    </m:r>
                    <m:r>
                      <a:rPr lang="en-US" sz="1800" smtClean="0">
                        <a:latin typeface="Cambria Math"/>
                      </a:rPr>
                      <m:t>𝐷𝑟𝑜𝑝</m:t>
                    </m:r>
                    <m:r>
                      <a:rPr lang="en-US" sz="1800" smtClean="0">
                        <a:latin typeface="Cambria Math"/>
                      </a:rPr>
                      <m:t> </m:t>
                    </m:r>
                    <m:r>
                      <a:rPr lang="en-US" sz="1800" smtClean="0">
                        <a:latin typeface="Cambria Math"/>
                      </a:rPr>
                      <m:t>𝐹𝑎𝑐𝑡𝑜𝑟</m:t>
                    </m:r>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r>
                              <a:rPr lang="en-US" sz="1800" smtClean="0">
                                <a:latin typeface="Cambria Math"/>
                              </a:rPr>
                              <m:t>𝐷𝑟𝑜𝑝𝑠</m:t>
                            </m:r>
                          </m:num>
                          <m:den>
                            <m:r>
                              <a:rPr lang="en-US" sz="1800" smtClean="0">
                                <a:latin typeface="Cambria Math"/>
                              </a:rPr>
                              <m:t>𝑚𝐿</m:t>
                            </m:r>
                          </m:den>
                        </m:f>
                      </m:e>
                    </m:d>
                    <m:r>
                      <a:rPr lang="en-US" sz="1800" smtClean="0">
                        <a:latin typeface="Cambria Math"/>
                      </a:rPr>
                      <m:t>=</m:t>
                    </m:r>
                    <m:f>
                      <m:fPr>
                        <m:ctrlPr>
                          <a:rPr lang="en-US" sz="1800" i="1" smtClean="0">
                            <a:latin typeface="Cambria Math" panose="02040503050406030204" pitchFamily="18" charset="0"/>
                          </a:rPr>
                        </m:ctrlPr>
                      </m:fPr>
                      <m:num>
                        <m:r>
                          <a:rPr lang="en-US" sz="1800" smtClean="0">
                            <a:latin typeface="Cambria Math"/>
                          </a:rPr>
                          <m:t>𝐷𝑟𝑜𝑝𝑠</m:t>
                        </m:r>
                      </m:num>
                      <m:den>
                        <m:r>
                          <a:rPr lang="en-US" sz="1800" smtClean="0">
                            <a:latin typeface="Cambria Math"/>
                          </a:rPr>
                          <m:t>𝑚𝑖𝑛</m:t>
                        </m:r>
                      </m:den>
                    </m:f>
                  </m:oMath>
                </a14:m>
                <a:endParaRPr lang="en-US" sz="18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9997" y="2222286"/>
                <a:ext cx="7524003" cy="425471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2305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 and Proportion Basics</a:t>
            </a:r>
          </a:p>
        </p:txBody>
      </p:sp>
      <p:sp>
        <p:nvSpPr>
          <p:cNvPr id="3" name="Text Placeholder 2"/>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386533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Geography</a:t>
            </a:r>
          </a:p>
        </p:txBody>
      </p:sp>
      <p:sp>
        <p:nvSpPr>
          <p:cNvPr id="3" name="Text Placeholder 2"/>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691147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1524000"/>
          </a:xfrm>
        </p:spPr>
        <p:txBody>
          <a:bodyPr>
            <a:normAutofit/>
          </a:bodyPr>
          <a:lstStyle/>
          <a:p>
            <a:pPr marL="0" indent="0">
              <a:buNone/>
            </a:pPr>
            <a:r>
              <a:rPr lang="en-US" dirty="0"/>
              <a:t>In geography, maps are obviously not drawn in real size.  They are scaled versions of the real thing.</a:t>
            </a:r>
            <a:endParaRPr lang="en-US" b="1" u="sng" dirty="0"/>
          </a:p>
        </p:txBody>
      </p:sp>
      <p:sp>
        <p:nvSpPr>
          <p:cNvPr id="5" name="TextBox 4"/>
          <p:cNvSpPr txBox="1"/>
          <p:nvPr/>
        </p:nvSpPr>
        <p:spPr>
          <a:xfrm>
            <a:off x="457200" y="2209800"/>
            <a:ext cx="2819400" cy="2677656"/>
          </a:xfrm>
          <a:prstGeom prst="rect">
            <a:avLst/>
          </a:prstGeom>
          <a:noFill/>
        </p:spPr>
        <p:txBody>
          <a:bodyPr wrap="square" rtlCol="0">
            <a:spAutoFit/>
          </a:bodyPr>
          <a:lstStyle/>
          <a:p>
            <a:r>
              <a:rPr lang="en-US" sz="2400" dirty="0"/>
              <a:t>A type of map scale that is used is called a </a:t>
            </a:r>
            <a:r>
              <a:rPr lang="en-US" sz="2400" u="sng" dirty="0"/>
              <a:t>ratio scale</a:t>
            </a:r>
            <a:r>
              <a:rPr lang="en-US" sz="2400" dirty="0"/>
              <a:t>.  On the map on the bottom right it reads 1:500,000.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981200"/>
            <a:ext cx="5486400" cy="4618944"/>
          </a:xfrm>
          <a:prstGeom prst="rect">
            <a:avLst/>
          </a:prstGeom>
        </p:spPr>
      </p:pic>
    </p:spTree>
    <p:extLst>
      <p:ext uri="{BB962C8B-B14F-4D97-AF65-F5344CB8AC3E}">
        <p14:creationId xmlns:p14="http://schemas.microsoft.com/office/powerpoint/2010/main" val="2255912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Geography:  Unit Conversion</a:t>
            </a:r>
          </a:p>
        </p:txBody>
      </p:sp>
      <p:sp>
        <p:nvSpPr>
          <p:cNvPr id="3" name="Content Placeholder 2"/>
          <p:cNvSpPr>
            <a:spLocks noGrp="1"/>
          </p:cNvSpPr>
          <p:nvPr>
            <p:ph idx="1"/>
          </p:nvPr>
        </p:nvSpPr>
        <p:spPr/>
        <p:txBody>
          <a:bodyPr>
            <a:normAutofit/>
          </a:bodyPr>
          <a:lstStyle/>
          <a:p>
            <a:r>
              <a:rPr lang="en-US" sz="2000" dirty="0"/>
              <a:t>This means that 1 unit of measure on the map is equal to 500,000 units of measure in real life.  So 1 cm on the map would be equal to 500,000 cm in real life and 1 m on the map would be equal 500,000 m is real life.</a:t>
            </a:r>
          </a:p>
          <a:p>
            <a:endParaRPr lang="en-US" sz="2000" dirty="0"/>
          </a:p>
          <a:p>
            <a:r>
              <a:rPr lang="en-US" sz="2000" dirty="0"/>
              <a:t>Question 4:  On the map, Newark and Jersey City are about 2 cm away from each other.  How far are they from each other in real life in miles?</a:t>
            </a:r>
          </a:p>
        </p:txBody>
      </p:sp>
    </p:spTree>
    <p:extLst>
      <p:ext uri="{BB962C8B-B14F-4D97-AF65-F5344CB8AC3E}">
        <p14:creationId xmlns:p14="http://schemas.microsoft.com/office/powerpoint/2010/main" val="1204643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Geography:  Unit Conversion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9997" y="2222286"/>
                <a:ext cx="7524003" cy="4026113"/>
              </a:xfrm>
            </p:spPr>
            <p:txBody>
              <a:bodyPr>
                <a:noAutofit/>
              </a:bodyPr>
              <a:lstStyle/>
              <a:p>
                <a:r>
                  <a:rPr lang="en-US" sz="2400" dirty="0"/>
                  <a:t>Solution:</a:t>
                </a:r>
              </a:p>
              <a:p>
                <a:r>
                  <a:rPr lang="en-US" sz="2000" dirty="0"/>
                  <a:t>We know that, on the map, Newark and Jersey City are 2 cm away from each other; to find their distance away from each other in real life let’s solve the following proportion</a:t>
                </a:r>
              </a:p>
              <a:p>
                <a:pPr marL="2171400" lvl="5" indent="0">
                  <a:buNone/>
                </a:pPr>
                <a14:m>
                  <m:oMathPara xmlns:m="http://schemas.openxmlformats.org/officeDocument/2006/math">
                    <m:oMathParaPr>
                      <m:jc m:val="center"/>
                    </m:oMathParaPr>
                    <m:oMath xmlns:m="http://schemas.openxmlformats.org/officeDocument/2006/math">
                      <m:f>
                        <m:fPr>
                          <m:ctrlPr>
                            <a:rPr lang="en-US" sz="2400" i="1" smtClean="0">
                              <a:latin typeface="Cambria Math" panose="02040503050406030204" pitchFamily="18" charset="0"/>
                            </a:rPr>
                          </m:ctrlPr>
                        </m:fPr>
                        <m:num>
                          <m:r>
                            <a:rPr lang="en-US" sz="2400" smtClean="0">
                              <a:latin typeface="Cambria Math"/>
                            </a:rPr>
                            <m:t>500,000</m:t>
                          </m:r>
                        </m:num>
                        <m:den>
                          <m:r>
                            <a:rPr lang="en-US" sz="2400" smtClean="0">
                              <a:latin typeface="Cambria Math"/>
                            </a:rPr>
                            <m:t>1</m:t>
                          </m:r>
                        </m:den>
                      </m:f>
                      <m:r>
                        <a:rPr lang="en-US" sz="2400" smtClean="0">
                          <a:latin typeface="Cambria Math"/>
                        </a:rPr>
                        <m:t>=</m:t>
                      </m:r>
                      <m:f>
                        <m:fPr>
                          <m:ctrlPr>
                            <a:rPr lang="en-US" sz="2400" i="1" smtClean="0">
                              <a:latin typeface="Cambria Math" panose="02040503050406030204" pitchFamily="18" charset="0"/>
                            </a:rPr>
                          </m:ctrlPr>
                        </m:fPr>
                        <m:num>
                          <m:r>
                            <a:rPr lang="en-US" sz="2400" smtClean="0">
                              <a:latin typeface="Cambria Math"/>
                            </a:rPr>
                            <m:t>𝑥</m:t>
                          </m:r>
                        </m:num>
                        <m:den>
                          <m:r>
                            <a:rPr lang="en-US" sz="2400" smtClean="0">
                              <a:latin typeface="Cambria Math"/>
                            </a:rPr>
                            <m:t>2</m:t>
                          </m:r>
                        </m:den>
                      </m:f>
                    </m:oMath>
                  </m:oMathPara>
                </a14:m>
                <a:endParaRPr lang="en-US" sz="2400" dirty="0"/>
              </a:p>
              <a:p>
                <a:r>
                  <a:rPr lang="en-US" sz="2000" dirty="0"/>
                  <a:t>In the above proportion, </a:t>
                </a:r>
                <a14:m>
                  <m:oMath xmlns:m="http://schemas.openxmlformats.org/officeDocument/2006/math">
                    <m:r>
                      <a:rPr lang="en-US" sz="2000">
                        <a:latin typeface="Cambria Math"/>
                      </a:rPr>
                      <m:t>𝑥</m:t>
                    </m:r>
                    <m:r>
                      <a:rPr lang="en-US" sz="2000">
                        <a:latin typeface="Cambria Math"/>
                      </a:rPr>
                      <m:t> </m:t>
                    </m:r>
                  </m:oMath>
                </a14:m>
                <a:r>
                  <a:rPr lang="en-US" sz="2000" dirty="0"/>
                  <a:t>represents real life units in a ratio with what is given (distance on the map).</a:t>
                </a:r>
              </a:p>
              <a:p>
                <a:r>
                  <a:rPr lang="en-US" sz="2000" dirty="0"/>
                  <a:t>Cross multiplying:</a:t>
                </a:r>
              </a:p>
              <a:p>
                <a:pPr marL="0" indent="0">
                  <a:buNone/>
                </a:pPr>
                <a14:m>
                  <m:oMathPara xmlns:m="http://schemas.openxmlformats.org/officeDocument/2006/math">
                    <m:oMathParaPr>
                      <m:jc m:val="centerGroup"/>
                    </m:oMathParaPr>
                    <m:oMath xmlns:m="http://schemas.openxmlformats.org/officeDocument/2006/math">
                      <m:r>
                        <a:rPr lang="en-US" sz="2000" smtClean="0">
                          <a:latin typeface="Cambria Math"/>
                        </a:rPr>
                        <m:t>         </m:t>
                      </m:r>
                      <m:r>
                        <a:rPr lang="en-US" sz="2000">
                          <a:latin typeface="Cambria Math"/>
                        </a:rPr>
                        <m:t>500,000</m:t>
                      </m:r>
                      <m:r>
                        <a:rPr lang="en-US" sz="2000" smtClean="0">
                          <a:latin typeface="Cambria Math"/>
                        </a:rPr>
                        <m:t>∙</m:t>
                      </m:r>
                      <m:r>
                        <a:rPr lang="en-US" sz="2000">
                          <a:latin typeface="Cambria Math"/>
                        </a:rPr>
                        <m:t>2=</m:t>
                      </m:r>
                      <m:r>
                        <a:rPr lang="en-US" sz="2000">
                          <a:latin typeface="Cambria Math"/>
                        </a:rPr>
                        <m:t>𝑥</m:t>
                      </m:r>
                      <m:r>
                        <a:rPr lang="en-US" sz="2000" smtClean="0">
                          <a:latin typeface="Cambria Math"/>
                        </a:rPr>
                        <m:t>∙</m:t>
                      </m:r>
                      <m:r>
                        <a:rPr lang="en-US" sz="2000">
                          <a:latin typeface="Cambria Math"/>
                        </a:rPr>
                        <m:t>1</m:t>
                      </m:r>
                    </m:oMath>
                  </m:oMathPara>
                </a14:m>
                <a:endParaRPr lang="en-US" sz="2000" dirty="0"/>
              </a:p>
              <a:p>
                <a:pPr marL="0" indent="0">
                  <a:buNone/>
                </a:pPr>
                <a:r>
                  <a:rPr lang="en-US" sz="2000" dirty="0"/>
                  <a:t>         </a:t>
                </a:r>
                <a14:m>
                  <m:oMath xmlns:m="http://schemas.openxmlformats.org/officeDocument/2006/math">
                    <m:r>
                      <a:rPr lang="en-US" sz="2000" b="0" i="0" smtClean="0">
                        <a:latin typeface="Cambria Math" panose="02040503050406030204" pitchFamily="18" charset="0"/>
                      </a:rPr>
                      <m:t>                                           </m:t>
                    </m:r>
                    <m:r>
                      <a:rPr lang="en-US" sz="2000">
                        <a:latin typeface="Cambria Math"/>
                      </a:rPr>
                      <m:t>1,000,000=</m:t>
                    </m:r>
                    <m:r>
                      <a:rPr lang="en-US" sz="2000">
                        <a:latin typeface="Cambria Math"/>
                      </a:rPr>
                      <m:t>𝑥</m:t>
                    </m:r>
                  </m:oMath>
                </a14:m>
                <a:endParaRPr lang="en-US" sz="2000" dirty="0"/>
              </a:p>
              <a:p>
                <a:r>
                  <a:rPr lang="en-US" sz="2000" dirty="0"/>
                  <a:t>Hence, in real life, Newark is 1,000,000 cm away from Jersey City.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9997" y="2222286"/>
                <a:ext cx="7524003" cy="402611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00363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Geography:  Unit Conversion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9997" y="2222286"/>
                <a:ext cx="7524003" cy="4254713"/>
              </a:xfrm>
            </p:spPr>
            <p:txBody>
              <a:bodyPr>
                <a:normAutofit/>
              </a:bodyPr>
              <a:lstStyle/>
              <a:p>
                <a:r>
                  <a:rPr lang="en-US" dirty="0"/>
                  <a:t>We know that there are 1.60934 km in 1 mile and that there are 100,000 cm in 1 km.  So we can convert our cm into km and then our km into miles as follows:</a:t>
                </a:r>
              </a:p>
              <a:p>
                <a:r>
                  <a:rPr lang="en-US" dirty="0"/>
                  <a:t>cm to km:</a:t>
                </a:r>
              </a:p>
              <a:p>
                <a:pPr marL="0" indent="0">
                  <a:buNone/>
                </a:pPr>
                <a:r>
                  <a:rPr lang="en-US" dirty="0"/>
                  <a:t> </a:t>
                </a:r>
                <a14:m>
                  <m:oMath xmlns:m="http://schemas.openxmlformats.org/officeDocument/2006/math">
                    <m:r>
                      <a:rPr lang="en-US" smtClean="0">
                        <a:latin typeface="Cambria Math"/>
                      </a:rPr>
                      <m:t>                                             </m:t>
                    </m:r>
                    <m:f>
                      <m:fPr>
                        <m:ctrlPr>
                          <a:rPr lang="en-US" i="1">
                            <a:latin typeface="Cambria Math" panose="02040503050406030204" pitchFamily="18" charset="0"/>
                          </a:rPr>
                        </m:ctrlPr>
                      </m:fPr>
                      <m:num>
                        <m:r>
                          <a:rPr lang="en-US">
                            <a:latin typeface="Cambria Math"/>
                          </a:rPr>
                          <m:t>100,000</m:t>
                        </m:r>
                      </m:num>
                      <m:den>
                        <m:r>
                          <a:rPr lang="en-US">
                            <a:latin typeface="Cambria Math"/>
                          </a:rPr>
                          <m:t>1</m:t>
                        </m:r>
                      </m:den>
                    </m:f>
                    <m:f>
                      <m:fPr>
                        <m:ctrlPr>
                          <a:rPr lang="en-US" i="1" smtClean="0">
                            <a:latin typeface="Cambria Math" panose="02040503050406030204" pitchFamily="18" charset="0"/>
                          </a:rPr>
                        </m:ctrlPr>
                      </m:fPr>
                      <m:num>
                        <m:r>
                          <a:rPr lang="en-US" smtClean="0">
                            <a:latin typeface="Cambria Math"/>
                          </a:rPr>
                          <m:t>𝑐𝑚</m:t>
                        </m:r>
                      </m:num>
                      <m:den>
                        <m:r>
                          <a:rPr lang="en-US" smtClean="0">
                            <a:latin typeface="Cambria Math"/>
                          </a:rPr>
                          <m:t>𝑘𝑚</m:t>
                        </m:r>
                      </m:den>
                    </m:f>
                    <m:r>
                      <a:rPr lang="en-US">
                        <a:latin typeface="Cambria Math"/>
                      </a:rPr>
                      <m:t>=</m:t>
                    </m:r>
                    <m:f>
                      <m:fPr>
                        <m:ctrlPr>
                          <a:rPr lang="en-US" i="1">
                            <a:latin typeface="Cambria Math" panose="02040503050406030204" pitchFamily="18" charset="0"/>
                          </a:rPr>
                        </m:ctrlPr>
                      </m:fPr>
                      <m:num>
                        <m:r>
                          <a:rPr lang="en-US">
                            <a:latin typeface="Cambria Math"/>
                          </a:rPr>
                          <m:t>1,000,000</m:t>
                        </m:r>
                      </m:num>
                      <m:den>
                        <m:r>
                          <a:rPr lang="en-US">
                            <a:latin typeface="Cambria Math"/>
                          </a:rPr>
                          <m:t>𝑥</m:t>
                        </m:r>
                      </m:den>
                    </m:f>
                    <m:r>
                      <a:rPr lang="en-US" smtClean="0">
                        <a:latin typeface="Cambria Math"/>
                      </a:rPr>
                      <m:t> </m:t>
                    </m:r>
                    <m:f>
                      <m:fPr>
                        <m:ctrlPr>
                          <a:rPr lang="en-US" i="1" smtClean="0">
                            <a:latin typeface="Cambria Math" panose="02040503050406030204" pitchFamily="18" charset="0"/>
                          </a:rPr>
                        </m:ctrlPr>
                      </m:fPr>
                      <m:num>
                        <m:r>
                          <a:rPr lang="en-US" smtClean="0">
                            <a:latin typeface="Cambria Math"/>
                          </a:rPr>
                          <m:t>𝑐𝑚</m:t>
                        </m:r>
                      </m:num>
                      <m:den>
                        <m:r>
                          <a:rPr lang="en-US" smtClean="0">
                            <a:latin typeface="Cambria Math"/>
                          </a:rPr>
                          <m:t>𝑘𝑚</m:t>
                        </m:r>
                      </m:den>
                    </m:f>
                  </m:oMath>
                </a14:m>
                <a:endParaRPr lang="en-US" dirty="0"/>
              </a:p>
              <a:p>
                <a:pPr marL="0" indent="0">
                  <a:buNone/>
                </a:pPr>
                <a:r>
                  <a:rPr lang="en-US" dirty="0"/>
                  <a:t>		</a:t>
                </a:r>
                <a14:m>
                  <m:oMath xmlns:m="http://schemas.openxmlformats.org/officeDocument/2006/math">
                    <m:r>
                      <a:rPr lang="en-US" smtClean="0">
                        <a:latin typeface="Cambria Math"/>
                      </a:rPr>
                      <m:t>(</m:t>
                    </m:r>
                    <m:r>
                      <a:rPr lang="en-US">
                        <a:latin typeface="Cambria Math"/>
                      </a:rPr>
                      <m:t>100,000</m:t>
                    </m:r>
                    <m:r>
                      <a:rPr lang="en-US" smtClean="0">
                        <a:latin typeface="Cambria Math"/>
                      </a:rPr>
                      <m:t>∙</m:t>
                    </m:r>
                    <m:r>
                      <a:rPr lang="en-US">
                        <a:latin typeface="Cambria Math"/>
                      </a:rPr>
                      <m:t>𝑥</m:t>
                    </m:r>
                    <m:r>
                      <a:rPr lang="en-US" smtClean="0">
                        <a:latin typeface="Cambria Math"/>
                      </a:rPr>
                      <m:t>)(</m:t>
                    </m:r>
                    <m:r>
                      <a:rPr lang="en-US" smtClean="0">
                        <a:latin typeface="Cambria Math"/>
                      </a:rPr>
                      <m:t>𝑐𝑚</m:t>
                    </m:r>
                    <m:r>
                      <a:rPr lang="en-US" smtClean="0">
                        <a:latin typeface="Cambria Math"/>
                      </a:rPr>
                      <m:t>∙</m:t>
                    </m:r>
                    <m:r>
                      <a:rPr lang="en-US" smtClean="0">
                        <a:latin typeface="Cambria Math"/>
                      </a:rPr>
                      <m:t>𝑘𝑚</m:t>
                    </m:r>
                    <m:r>
                      <a:rPr lang="en-US" smtClean="0">
                        <a:latin typeface="Cambria Math"/>
                      </a:rPr>
                      <m:t>)=1,000,000∙1(</m:t>
                    </m:r>
                    <m:r>
                      <a:rPr lang="en-US" smtClean="0">
                        <a:latin typeface="Cambria Math"/>
                      </a:rPr>
                      <m:t>𝑐𝑚</m:t>
                    </m:r>
                    <m:r>
                      <a:rPr lang="en-US" smtClean="0">
                        <a:latin typeface="Cambria Math"/>
                      </a:rPr>
                      <m:t>∙</m:t>
                    </m:r>
                    <m:r>
                      <a:rPr lang="en-US" smtClean="0">
                        <a:latin typeface="Cambria Math"/>
                      </a:rPr>
                      <m:t>𝑘𝑚</m:t>
                    </m:r>
                    <m:r>
                      <a:rPr lang="en-US" smtClean="0">
                        <a:latin typeface="Cambria Math"/>
                      </a:rPr>
                      <m:t>)</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a:latin typeface="Cambria Math"/>
                        </a:rPr>
                        <m:t> </m:t>
                      </m:r>
                      <m:r>
                        <a:rPr lang="en-US" smtClean="0">
                          <a:latin typeface="Cambria Math"/>
                        </a:rPr>
                        <m:t>       </m:t>
                      </m:r>
                      <m:r>
                        <a:rPr lang="en-US">
                          <a:latin typeface="Cambria Math"/>
                        </a:rPr>
                        <m:t>𝑥</m:t>
                      </m:r>
                      <m:r>
                        <a:rPr lang="en-US" smtClean="0">
                          <a:latin typeface="Cambria Math"/>
                        </a:rPr>
                        <m:t>(</m:t>
                      </m:r>
                      <m:r>
                        <a:rPr lang="en-US" smtClean="0">
                          <a:latin typeface="Cambria Math"/>
                        </a:rPr>
                        <m:t>𝑘𝑚</m:t>
                      </m:r>
                      <m:r>
                        <a:rPr lang="en-US" smtClean="0">
                          <a:latin typeface="Cambria Math"/>
                        </a:rPr>
                        <m:t>)=</m:t>
                      </m:r>
                      <m:f>
                        <m:fPr>
                          <m:ctrlPr>
                            <a:rPr lang="en-US" i="1">
                              <a:latin typeface="Cambria Math" panose="02040503050406030204" pitchFamily="18" charset="0"/>
                            </a:rPr>
                          </m:ctrlPr>
                        </m:fPr>
                        <m:num>
                          <m:r>
                            <a:rPr lang="en-US">
                              <a:latin typeface="Cambria Math"/>
                            </a:rPr>
                            <m:t>1,000,000</m:t>
                          </m:r>
                        </m:num>
                        <m:den>
                          <m:r>
                            <a:rPr lang="en-US">
                              <a:latin typeface="Cambria Math"/>
                            </a:rPr>
                            <m:t>100,000</m:t>
                          </m:r>
                        </m:den>
                      </m:f>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smtClean="0">
                                  <a:latin typeface="Cambria Math"/>
                                </a:rPr>
                                <m:t>𝑐𝑚</m:t>
                              </m:r>
                              <m:r>
                                <a:rPr lang="en-US" smtClean="0">
                                  <a:latin typeface="Cambria Math"/>
                                </a:rPr>
                                <m:t>∙</m:t>
                              </m:r>
                              <m:r>
                                <a:rPr lang="en-US" smtClean="0">
                                  <a:latin typeface="Cambria Math"/>
                                </a:rPr>
                                <m:t>𝑘𝑚</m:t>
                              </m:r>
                            </m:num>
                            <m:den>
                              <m:r>
                                <a:rPr lang="en-US" smtClean="0">
                                  <a:latin typeface="Cambria Math"/>
                                </a:rPr>
                                <m:t>𝑐𝑚</m:t>
                              </m:r>
                            </m:den>
                          </m:f>
                        </m:e>
                      </m:d>
                      <m:r>
                        <a:rPr lang="en-US">
                          <a:latin typeface="Cambria Math"/>
                        </a:rPr>
                        <m:t> </m:t>
                      </m:r>
                    </m:oMath>
                  </m:oMathPara>
                </a14:m>
                <a:endParaRPr lang="en-US" dirty="0"/>
              </a:p>
              <a:p>
                <a:pPr marL="0" indent="0">
                  <a:buNone/>
                </a:pPr>
                <a14:m>
                  <m:oMath xmlns:m="http://schemas.openxmlformats.org/officeDocument/2006/math">
                    <m:r>
                      <a:rPr lang="en-US" smtClean="0">
                        <a:latin typeface="Cambria Math"/>
                      </a:rPr>
                      <m:t>                                                   </m:t>
                    </m:r>
                    <m:r>
                      <a:rPr lang="en-US">
                        <a:latin typeface="Cambria Math"/>
                      </a:rPr>
                      <m:t>𝑥</m:t>
                    </m:r>
                    <m:d>
                      <m:dPr>
                        <m:ctrlPr>
                          <a:rPr lang="en-US" i="1" smtClean="0">
                            <a:latin typeface="Cambria Math" panose="02040503050406030204" pitchFamily="18" charset="0"/>
                          </a:rPr>
                        </m:ctrlPr>
                      </m:dPr>
                      <m:e>
                        <m:r>
                          <a:rPr lang="en-US" smtClean="0">
                            <a:latin typeface="Cambria Math"/>
                          </a:rPr>
                          <m:t>𝑘𝑚</m:t>
                        </m:r>
                      </m:e>
                    </m:d>
                    <m:r>
                      <a:rPr lang="en-US">
                        <a:latin typeface="Cambria Math"/>
                      </a:rPr>
                      <m:t>=10</m:t>
                    </m:r>
                    <m:r>
                      <a:rPr lang="en-US" smtClean="0">
                        <a:latin typeface="Cambria Math"/>
                      </a:rPr>
                      <m:t>(</m:t>
                    </m:r>
                    <m:r>
                      <a:rPr lang="en-US" smtClean="0">
                        <a:latin typeface="Cambria Math"/>
                      </a:rPr>
                      <m:t>𝑘𝑚</m:t>
                    </m:r>
                    <m:r>
                      <a:rPr lang="en-US" smtClean="0">
                        <a:latin typeface="Cambria Math"/>
                      </a:rPr>
                      <m:t>)</m:t>
                    </m:r>
                  </m:oMath>
                </a14:m>
                <a:r>
                  <a:rPr lang="en-US" dirty="0"/>
                  <a:t> </a:t>
                </a:r>
              </a:p>
              <a:p>
                <a:pPr marL="0" indent="0">
                  <a:buNone/>
                </a:pPr>
                <a:endParaRPr lang="en-US" dirty="0"/>
              </a:p>
              <a:p>
                <a:pPr marL="0" indent="0">
                  <a:buNone/>
                </a:pPr>
                <a:r>
                  <a:rPr lang="en-US" dirty="0"/>
                  <a:t>So, 1,000,000 cm is equivalent to 10 km.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9997" y="2222286"/>
                <a:ext cx="7524003" cy="425471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0275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Geography:  Unit Conversion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km to mile:</a:t>
                </a:r>
              </a:p>
              <a:p>
                <a:pPr marL="0" indent="0">
                  <a:spcBef>
                    <a:spcPts val="0"/>
                  </a:spcBef>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a:rPr>
                          <m:t>1.60934</m:t>
                        </m:r>
                      </m:num>
                      <m:den>
                        <m:r>
                          <a:rPr lang="en-US" i="1">
                            <a:latin typeface="Cambria Math"/>
                          </a:rPr>
                          <m:t>1</m:t>
                        </m:r>
                      </m:den>
                    </m:f>
                    <m:f>
                      <m:fPr>
                        <m:ctrlPr>
                          <a:rPr lang="en-US" i="1">
                            <a:latin typeface="Cambria Math" panose="02040503050406030204" pitchFamily="18" charset="0"/>
                          </a:rPr>
                        </m:ctrlPr>
                      </m:fPr>
                      <m:num>
                        <m:r>
                          <a:rPr lang="en-US" i="1">
                            <a:latin typeface="Cambria Math"/>
                          </a:rPr>
                          <m:t>𝑘𝑚</m:t>
                        </m:r>
                      </m:num>
                      <m:den>
                        <m:r>
                          <a:rPr lang="en-US" i="1">
                            <a:latin typeface="Cambria Math"/>
                          </a:rPr>
                          <m:t>𝑚𝑖𝑙𝑒𝑠</m:t>
                        </m:r>
                      </m:den>
                    </m:f>
                    <m:r>
                      <a:rPr lang="en-US" i="1">
                        <a:latin typeface="Cambria Math"/>
                      </a:rPr>
                      <m:t>=</m:t>
                    </m:r>
                    <m:f>
                      <m:fPr>
                        <m:ctrlPr>
                          <a:rPr lang="en-US" i="1">
                            <a:latin typeface="Cambria Math" panose="02040503050406030204" pitchFamily="18" charset="0"/>
                          </a:rPr>
                        </m:ctrlPr>
                      </m:fPr>
                      <m:num>
                        <m:r>
                          <a:rPr lang="en-US" i="1">
                            <a:latin typeface="Cambria Math"/>
                          </a:rPr>
                          <m:t>10</m:t>
                        </m:r>
                      </m:num>
                      <m:den>
                        <m:r>
                          <a:rPr lang="en-US" i="1">
                            <a:latin typeface="Cambria Math"/>
                          </a:rPr>
                          <m:t>𝑥</m:t>
                        </m:r>
                      </m:den>
                    </m:f>
                    <m:f>
                      <m:fPr>
                        <m:ctrlPr>
                          <a:rPr lang="en-US" i="1">
                            <a:latin typeface="Cambria Math" panose="02040503050406030204" pitchFamily="18" charset="0"/>
                          </a:rPr>
                        </m:ctrlPr>
                      </m:fPr>
                      <m:num>
                        <m:r>
                          <a:rPr lang="en-US" i="1">
                            <a:latin typeface="Cambria Math"/>
                          </a:rPr>
                          <m:t>𝑘𝑚</m:t>
                        </m:r>
                      </m:num>
                      <m:den>
                        <m:r>
                          <a:rPr lang="en-US" i="1">
                            <a:latin typeface="Cambria Math"/>
                          </a:rPr>
                          <m:t>𝑚𝑖𝑙𝑒𝑠</m:t>
                        </m:r>
                      </m:den>
                    </m:f>
                  </m:oMath>
                </a14:m>
                <a:endParaRPr lang="en-US" i="1" dirty="0">
                  <a:latin typeface="Cambria Math"/>
                </a:endParaRPr>
              </a:p>
              <a:p>
                <a:pPr marL="0" indent="0">
                  <a:spcBef>
                    <a:spcPts val="0"/>
                  </a:spcBef>
                  <a:buNone/>
                </a:pPr>
                <a14:m>
                  <m:oMathPara xmlns:m="http://schemas.openxmlformats.org/officeDocument/2006/math">
                    <m:oMathParaPr>
                      <m:jc m:val="left"/>
                    </m:oMathParaPr>
                    <m:oMath xmlns:m="http://schemas.openxmlformats.org/officeDocument/2006/math">
                      <m:r>
                        <a:rPr lang="en-US" i="1">
                          <a:latin typeface="Cambria Math"/>
                          <a:ea typeface="Cambria Math"/>
                        </a:rPr>
                        <m:t>                  1.60934∙</m:t>
                      </m:r>
                      <m:r>
                        <a:rPr lang="en-US" i="1">
                          <a:latin typeface="Cambria Math"/>
                          <a:ea typeface="Cambria Math"/>
                        </a:rPr>
                        <m:t>𝑥</m:t>
                      </m:r>
                      <m:r>
                        <a:rPr lang="en-US" i="1">
                          <a:latin typeface="Cambria Math"/>
                          <a:ea typeface="Cambria Math"/>
                        </a:rPr>
                        <m:t>(</m:t>
                      </m:r>
                      <m:r>
                        <a:rPr lang="en-US" i="1">
                          <a:latin typeface="Cambria Math"/>
                          <a:ea typeface="Cambria Math"/>
                        </a:rPr>
                        <m:t>𝑘𝑚</m:t>
                      </m:r>
                      <m:r>
                        <a:rPr lang="en-US" i="1">
                          <a:latin typeface="Cambria Math"/>
                          <a:ea typeface="Cambria Math"/>
                        </a:rPr>
                        <m:t>∙</m:t>
                      </m:r>
                      <m:r>
                        <a:rPr lang="en-US" i="1">
                          <a:latin typeface="Cambria Math"/>
                          <a:ea typeface="Cambria Math"/>
                        </a:rPr>
                        <m:t>𝑚𝑖𝑙𝑒𝑠</m:t>
                      </m:r>
                      <m:r>
                        <a:rPr lang="en-US" i="1">
                          <a:latin typeface="Cambria Math"/>
                          <a:ea typeface="Cambria Math"/>
                        </a:rPr>
                        <m:t>)=10∙1(</m:t>
                      </m:r>
                      <m:r>
                        <a:rPr lang="en-US" i="1">
                          <a:latin typeface="Cambria Math"/>
                          <a:ea typeface="Cambria Math"/>
                        </a:rPr>
                        <m:t>𝑘𝑚</m:t>
                      </m:r>
                      <m:r>
                        <a:rPr lang="en-US" i="1">
                          <a:latin typeface="Cambria Math"/>
                          <a:ea typeface="Cambria Math"/>
                        </a:rPr>
                        <m:t>∙</m:t>
                      </m:r>
                      <m:r>
                        <a:rPr lang="en-US" i="1">
                          <a:latin typeface="Cambria Math"/>
                          <a:ea typeface="Cambria Math"/>
                        </a:rPr>
                        <m:t>𝑚𝑖𝑙𝑒𝑠</m:t>
                      </m:r>
                      <m:r>
                        <a:rPr lang="en-US" i="1">
                          <a:latin typeface="Cambria Math"/>
                          <a:ea typeface="Cambria Math"/>
                        </a:rPr>
                        <m:t>)</m:t>
                      </m:r>
                    </m:oMath>
                  </m:oMathPara>
                </a14:m>
                <a:endParaRPr lang="en-US" i="1" dirty="0">
                  <a:latin typeface="Cambria Math"/>
                  <a:ea typeface="Cambria Math"/>
                </a:endParaRPr>
              </a:p>
              <a:p>
                <a:pPr marL="0" indent="0">
                  <a:spcBef>
                    <a:spcPts val="0"/>
                  </a:spcBef>
                  <a:buNone/>
                </a:pPr>
                <a14:m>
                  <m:oMathPara xmlns:m="http://schemas.openxmlformats.org/officeDocument/2006/math">
                    <m:oMathParaPr>
                      <m:jc m:val="left"/>
                    </m:oMathParaPr>
                    <m:oMath xmlns:m="http://schemas.openxmlformats.org/officeDocument/2006/math">
                      <m:r>
                        <a:rPr lang="en-US" i="1">
                          <a:latin typeface="Cambria Math"/>
                          <a:ea typeface="Cambria Math"/>
                        </a:rPr>
                        <m:t>                                               </m:t>
                      </m:r>
                      <m:r>
                        <a:rPr lang="en-US" i="1">
                          <a:latin typeface="Cambria Math"/>
                          <a:ea typeface="Cambria Math"/>
                        </a:rPr>
                        <m:t>𝑥</m:t>
                      </m:r>
                      <m:r>
                        <a:rPr lang="en-US" i="1">
                          <a:latin typeface="Cambria Math"/>
                          <a:ea typeface="Cambria Math"/>
                        </a:rPr>
                        <m:t>(</m:t>
                      </m:r>
                      <m:r>
                        <a:rPr lang="en-US" i="1">
                          <a:latin typeface="Cambria Math"/>
                          <a:ea typeface="Cambria Math"/>
                        </a:rPr>
                        <m:t>𝑚𝑖𝑙𝑒𝑠</m:t>
                      </m:r>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10</m:t>
                          </m:r>
                        </m:num>
                        <m:den>
                          <m:r>
                            <a:rPr lang="en-US" i="1">
                              <a:latin typeface="Cambria Math"/>
                              <a:ea typeface="Cambria Math"/>
                            </a:rPr>
                            <m:t>1.60934</m:t>
                          </m:r>
                        </m:den>
                      </m:f>
                      <m:d>
                        <m:dPr>
                          <m:ctrlPr>
                            <a:rPr lang="en-US" i="1">
                              <a:latin typeface="Cambria Math" panose="02040503050406030204" pitchFamily="18" charset="0"/>
                              <a:ea typeface="Cambria Math"/>
                            </a:rPr>
                          </m:ctrlPr>
                        </m:dPr>
                        <m:e>
                          <m:f>
                            <m:fPr>
                              <m:ctrlPr>
                                <a:rPr lang="en-US" i="1">
                                  <a:latin typeface="Cambria Math" panose="02040503050406030204" pitchFamily="18" charset="0"/>
                                  <a:ea typeface="Cambria Math"/>
                                </a:rPr>
                              </m:ctrlPr>
                            </m:fPr>
                            <m:num>
                              <m:r>
                                <a:rPr lang="en-US" i="1">
                                  <a:latin typeface="Cambria Math"/>
                                  <a:ea typeface="Cambria Math"/>
                                </a:rPr>
                                <m:t>𝑘𝑚</m:t>
                              </m:r>
                              <m:r>
                                <a:rPr lang="en-US" i="1">
                                  <a:latin typeface="Cambria Math"/>
                                  <a:ea typeface="Cambria Math"/>
                                </a:rPr>
                                <m:t>∙</m:t>
                              </m:r>
                              <m:r>
                                <a:rPr lang="en-US" i="1">
                                  <a:latin typeface="Cambria Math"/>
                                  <a:ea typeface="Cambria Math"/>
                                </a:rPr>
                                <m:t>𝑚𝑖𝑙𝑒𝑠</m:t>
                              </m:r>
                            </m:num>
                            <m:den>
                              <m:r>
                                <a:rPr lang="en-US" i="1">
                                  <a:latin typeface="Cambria Math"/>
                                  <a:ea typeface="Cambria Math"/>
                                </a:rPr>
                                <m:t>𝑘𝑚</m:t>
                              </m:r>
                            </m:den>
                          </m:f>
                        </m:e>
                      </m:d>
                      <m:r>
                        <a:rPr lang="en-US" i="1">
                          <a:latin typeface="Cambria Math"/>
                          <a:ea typeface="Cambria Math"/>
                        </a:rPr>
                        <m:t>  </m:t>
                      </m:r>
                    </m:oMath>
                  </m:oMathPara>
                </a14:m>
                <a:endParaRPr lang="en-US" i="1" dirty="0">
                  <a:latin typeface="Cambria Math"/>
                  <a:ea typeface="Cambria Math"/>
                </a:endParaRPr>
              </a:p>
              <a:p>
                <a:pPr marL="0" indent="0">
                  <a:buNone/>
                </a:pPr>
                <a14:m>
                  <m:oMathPara xmlns:m="http://schemas.openxmlformats.org/officeDocument/2006/math">
                    <m:oMathParaPr>
                      <m:jc m:val="left"/>
                    </m:oMathParaPr>
                    <m:oMath xmlns:m="http://schemas.openxmlformats.org/officeDocument/2006/math">
                      <m:r>
                        <a:rPr lang="en-US" i="1">
                          <a:latin typeface="Cambria Math"/>
                          <a:ea typeface="Cambria Math"/>
                        </a:rPr>
                        <m:t>                                               </m:t>
                      </m:r>
                      <m:r>
                        <a:rPr lang="en-US" i="1">
                          <a:latin typeface="Cambria Math"/>
                          <a:ea typeface="Cambria Math"/>
                        </a:rPr>
                        <m:t>𝑥</m:t>
                      </m:r>
                      <m:r>
                        <a:rPr lang="en-US" i="1">
                          <a:latin typeface="Cambria Math"/>
                          <a:ea typeface="Cambria Math"/>
                        </a:rPr>
                        <m:t>(</m:t>
                      </m:r>
                      <m:r>
                        <a:rPr lang="en-US" i="1">
                          <a:latin typeface="Cambria Math"/>
                          <a:ea typeface="Cambria Math"/>
                        </a:rPr>
                        <m:t>𝑚𝑖𝑙𝑒𝑠</m:t>
                      </m:r>
                      <m:r>
                        <a:rPr lang="en-US" i="1">
                          <a:latin typeface="Cambria Math"/>
                          <a:ea typeface="Cambria Math"/>
                        </a:rPr>
                        <m:t>)≈6.21(</m:t>
                      </m:r>
                      <m:r>
                        <a:rPr lang="en-US" i="1">
                          <a:latin typeface="Cambria Math"/>
                          <a:ea typeface="Cambria Math"/>
                        </a:rPr>
                        <m:t>𝑚𝑖𝑙𝑒𝑠</m:t>
                      </m:r>
                      <m:r>
                        <a:rPr lang="en-US" i="1">
                          <a:latin typeface="Cambria Math"/>
                          <a:ea typeface="Cambria Math"/>
                        </a:rPr>
                        <m:t>)</m:t>
                      </m:r>
                    </m:oMath>
                  </m:oMathPara>
                </a14:m>
                <a:endParaRPr lang="en-US" dirty="0">
                  <a:ea typeface="Cambria Math"/>
                </a:endParaRPr>
              </a:p>
              <a:p>
                <a:pPr marL="0" indent="0">
                  <a:buNone/>
                </a:pPr>
                <a:r>
                  <a:rPr lang="en-US" u="sng" dirty="0"/>
                  <a:t>Hence Newark is about 6.21 miles away from Jersey City.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78801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a:t>As you have seen, ratios and proportions pervade many fields of study.  We have seen just small subset of the applications of ratios and proportions.</a:t>
            </a:r>
          </a:p>
          <a:p>
            <a:r>
              <a:rPr lang="en-US"/>
              <a:t>In the worksheet for this workshop, you will get to work out more examples and applications to supplement what you have learned here.</a:t>
            </a:r>
            <a:endParaRPr lang="en-US" dirty="0"/>
          </a:p>
        </p:txBody>
      </p:sp>
    </p:spTree>
    <p:extLst>
      <p:ext uri="{BB962C8B-B14F-4D97-AF65-F5344CB8AC3E}">
        <p14:creationId xmlns:p14="http://schemas.microsoft.com/office/powerpoint/2010/main" val="254254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Ratio: quantitative relation between two amounts expressed as:</a:t>
                </a:r>
              </a:p>
              <a:p>
                <a14:m>
                  <m:oMath xmlns:m="http://schemas.openxmlformats.org/officeDocument/2006/math">
                    <m:f>
                      <m:fPr>
                        <m:ctrlPr>
                          <a:rPr lang="en-US" sz="2400" i="1" smtClean="0">
                            <a:latin typeface="Cambria Math" panose="02040503050406030204" pitchFamily="18" charset="0"/>
                          </a:rPr>
                        </m:ctrlPr>
                      </m:fPr>
                      <m:num>
                        <m:r>
                          <a:rPr lang="en-US" sz="2400" smtClean="0">
                            <a:latin typeface="Cambria Math"/>
                          </a:rPr>
                          <m:t>𝑎</m:t>
                        </m:r>
                      </m:num>
                      <m:den>
                        <m:r>
                          <a:rPr lang="en-US" sz="2400" smtClean="0">
                            <a:latin typeface="Cambria Math"/>
                          </a:rPr>
                          <m:t>𝑏</m:t>
                        </m:r>
                      </m:den>
                    </m:f>
                  </m:oMath>
                </a14:m>
                <a:r>
                  <a:rPr lang="en-US" sz="2400" dirty="0"/>
                  <a:t>, </a:t>
                </a:r>
                <a14:m>
                  <m:oMath xmlns:m="http://schemas.openxmlformats.org/officeDocument/2006/math">
                    <m:r>
                      <a:rPr lang="en-US" sz="2400" dirty="0" smtClean="0">
                        <a:latin typeface="Cambria Math"/>
                      </a:rPr>
                      <m:t>𝑎</m:t>
                    </m:r>
                    <m:r>
                      <a:rPr lang="en-US" sz="2400" dirty="0" smtClean="0">
                        <a:latin typeface="Cambria Math"/>
                      </a:rPr>
                      <m:t>:</m:t>
                    </m:r>
                    <m:r>
                      <a:rPr lang="en-US" sz="2400" dirty="0" smtClean="0">
                        <a:latin typeface="Cambria Math"/>
                      </a:rPr>
                      <m:t>𝑏</m:t>
                    </m:r>
                  </m:oMath>
                </a14:m>
                <a:r>
                  <a:rPr lang="en-US" sz="2400" dirty="0"/>
                  <a:t>, “a to b”</a:t>
                </a:r>
              </a:p>
              <a:p>
                <a:r>
                  <a:rPr lang="en-US" sz="2400" dirty="0"/>
                  <a:t>Proportion: name given when two ratios are equivalent expressed as:</a:t>
                </a:r>
              </a:p>
              <a:p>
                <a14:m>
                  <m:oMath xmlns:m="http://schemas.openxmlformats.org/officeDocument/2006/math">
                    <m:f>
                      <m:fPr>
                        <m:ctrlPr>
                          <a:rPr lang="en-US" sz="2400" i="1" smtClean="0">
                            <a:latin typeface="Cambria Math" panose="02040503050406030204" pitchFamily="18" charset="0"/>
                          </a:rPr>
                        </m:ctrlPr>
                      </m:fPr>
                      <m:num>
                        <m:r>
                          <a:rPr lang="en-US" sz="2400" smtClean="0">
                            <a:latin typeface="Cambria Math"/>
                          </a:rPr>
                          <m:t>𝑎</m:t>
                        </m:r>
                      </m:num>
                      <m:den>
                        <m:r>
                          <a:rPr lang="en-US" sz="2400" smtClean="0">
                            <a:latin typeface="Cambria Math"/>
                          </a:rPr>
                          <m:t>𝑏</m:t>
                        </m:r>
                      </m:den>
                    </m:f>
                    <m:r>
                      <a:rPr lang="en-US" sz="2400" smtClean="0">
                        <a:latin typeface="Cambria Math"/>
                      </a:rPr>
                      <m:t>=</m:t>
                    </m:r>
                    <m:f>
                      <m:fPr>
                        <m:ctrlPr>
                          <a:rPr lang="en-US" sz="2400" i="1" smtClean="0">
                            <a:latin typeface="Cambria Math" panose="02040503050406030204" pitchFamily="18" charset="0"/>
                          </a:rPr>
                        </m:ctrlPr>
                      </m:fPr>
                      <m:num>
                        <m:r>
                          <a:rPr lang="en-US" sz="2400" smtClean="0">
                            <a:latin typeface="Cambria Math"/>
                          </a:rPr>
                          <m:t>𝑐</m:t>
                        </m:r>
                      </m:num>
                      <m:den>
                        <m:r>
                          <a:rPr lang="en-US" sz="2400" smtClean="0">
                            <a:latin typeface="Cambria Math"/>
                          </a:rPr>
                          <m:t>𝑑</m:t>
                        </m:r>
                      </m:den>
                    </m:f>
                  </m:oMath>
                </a14:m>
                <a:r>
                  <a:rPr lang="en-US" sz="2400" dirty="0"/>
                  <a:t> or </a:t>
                </a:r>
                <a14:m>
                  <m:oMath xmlns:m="http://schemas.openxmlformats.org/officeDocument/2006/math">
                    <m:r>
                      <a:rPr lang="en-US" sz="2400" smtClean="0">
                        <a:latin typeface="Cambria Math"/>
                      </a:rPr>
                      <m:t>𝑎</m:t>
                    </m:r>
                    <m:r>
                      <a:rPr lang="en-US" sz="2400" smtClean="0">
                        <a:latin typeface="Cambria Math"/>
                      </a:rPr>
                      <m:t>:</m:t>
                    </m:r>
                    <m:r>
                      <a:rPr lang="en-US" sz="2400" smtClean="0">
                        <a:latin typeface="Cambria Math"/>
                      </a:rPr>
                      <m:t>𝑏</m:t>
                    </m:r>
                    <m:r>
                      <a:rPr lang="en-US" sz="2400" smtClean="0">
                        <a:latin typeface="Cambria Math"/>
                      </a:rPr>
                      <m:t>=</m:t>
                    </m:r>
                    <m:r>
                      <a:rPr lang="en-US" sz="2400" smtClean="0">
                        <a:latin typeface="Cambria Math"/>
                      </a:rPr>
                      <m:t>𝑐</m:t>
                    </m:r>
                    <m:r>
                      <a:rPr lang="en-US" sz="2400" smtClean="0">
                        <a:latin typeface="Cambria Math"/>
                      </a:rPr>
                      <m:t>:</m:t>
                    </m:r>
                    <m:r>
                      <a:rPr lang="en-US" sz="2400" smtClean="0">
                        <a:latin typeface="Cambria Math"/>
                      </a:rPr>
                      <m:t>𝑑</m:t>
                    </m:r>
                    <m:r>
                      <a:rPr lang="en-US" sz="2400" smtClean="0">
                        <a:latin typeface="Cambria Math"/>
                      </a:rPr>
                      <m:t> </m:t>
                    </m:r>
                    <m:r>
                      <m:rPr>
                        <m:nor/>
                      </m:rPr>
                      <a:rPr lang="en-US" sz="2400" smtClean="0"/>
                      <m:t>or</m:t>
                    </m:r>
                    <m:r>
                      <a:rPr lang="en-US" sz="2400" smtClean="0">
                        <a:latin typeface="Cambria Math"/>
                      </a:rPr>
                      <m:t> </m:t>
                    </m:r>
                    <m:r>
                      <a:rPr lang="en-US" sz="2400" smtClean="0">
                        <a:latin typeface="Cambria Math"/>
                      </a:rPr>
                      <m:t>𝑎𝑑</m:t>
                    </m:r>
                    <m:r>
                      <a:rPr lang="en-US" sz="2400" smtClean="0">
                        <a:latin typeface="Cambria Math"/>
                      </a:rPr>
                      <m:t>=</m:t>
                    </m:r>
                    <m:r>
                      <a:rPr lang="en-US" sz="2400" smtClean="0">
                        <a:latin typeface="Cambria Math"/>
                      </a:rPr>
                      <m:t>𝑏𝑐</m:t>
                    </m:r>
                  </m:oMath>
                </a14:m>
                <a:r>
                  <a:rPr lang="en-US" sz="24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7700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fontScale="47500" lnSpcReduction="20000"/>
          </a:bodyPr>
          <a:lstStyle/>
          <a:p>
            <a:endParaRPr lang="en-US" dirty="0"/>
          </a:p>
          <a:p>
            <a:endParaRPr lang="en-US" dirty="0"/>
          </a:p>
          <a:p>
            <a:endParaRPr lang="en-US" dirty="0"/>
          </a:p>
          <a:p>
            <a:endParaRPr lang="en-US" dirty="0"/>
          </a:p>
          <a:p>
            <a:r>
              <a:rPr lang="en-US" sz="4400" dirty="0"/>
              <a:t>Let’s put an example to these definitions.</a:t>
            </a:r>
          </a:p>
          <a:p>
            <a:r>
              <a:rPr lang="en-US" sz="4400" dirty="0"/>
              <a:t>Example 1:  Let’s suppose, in this room now, there are 20 students and 5 instructors.  What is the ratio of students to instructors?</a:t>
            </a:r>
          </a:p>
          <a:p>
            <a:endParaRPr lang="en-US" sz="4400" dirty="0"/>
          </a:p>
          <a:p>
            <a:r>
              <a:rPr lang="en-US" sz="4400" dirty="0"/>
              <a:t>Solution:  There are 20 students and 5 instructors, so we would say in this room that there are “20 students to 5 instructors.”</a:t>
            </a:r>
          </a:p>
          <a:p>
            <a:endParaRPr lang="en-US" dirty="0"/>
          </a:p>
          <a:p>
            <a:endParaRPr lang="en-US" dirty="0"/>
          </a:p>
        </p:txBody>
      </p:sp>
    </p:spTree>
    <p:extLst>
      <p:ext uri="{BB962C8B-B14F-4D97-AF65-F5344CB8AC3E}">
        <p14:creationId xmlns:p14="http://schemas.microsoft.com/office/powerpoint/2010/main" val="97417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Alternate Forms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9997" y="2222286"/>
                <a:ext cx="7524003" cy="4026113"/>
              </a:xfrm>
            </p:spPr>
            <p:txBody>
              <a:bodyPr>
                <a:noAutofit/>
              </a:bodyPr>
              <a:lstStyle/>
              <a:p>
                <a:r>
                  <a:rPr lang="en-US" sz="2400" dirty="0"/>
                  <a:t>We can put that in the other forms of the definition:</a:t>
                </a:r>
              </a:p>
              <a:p>
                <a14:m>
                  <m:oMath xmlns:m="http://schemas.openxmlformats.org/officeDocument/2006/math">
                    <m:f>
                      <m:fPr>
                        <m:ctrlPr>
                          <a:rPr lang="en-US" sz="2400" i="1" smtClean="0">
                            <a:latin typeface="Cambria Math" panose="02040503050406030204" pitchFamily="18" charset="0"/>
                          </a:rPr>
                        </m:ctrlPr>
                      </m:fPr>
                      <m:num>
                        <m:r>
                          <a:rPr lang="en-US" sz="2400" smtClean="0">
                            <a:latin typeface="Cambria Math"/>
                          </a:rPr>
                          <m:t>20</m:t>
                        </m:r>
                      </m:num>
                      <m:den>
                        <m:r>
                          <a:rPr lang="en-US" sz="2400" smtClean="0">
                            <a:latin typeface="Cambria Math"/>
                          </a:rPr>
                          <m:t>5</m:t>
                        </m:r>
                      </m:den>
                    </m:f>
                  </m:oMath>
                </a14:m>
                <a:r>
                  <a:rPr lang="en-US" sz="2400" dirty="0"/>
                  <a:t>, </a:t>
                </a:r>
                <a14:m>
                  <m:oMath xmlns:m="http://schemas.openxmlformats.org/officeDocument/2006/math">
                    <m:r>
                      <a:rPr lang="en-US" sz="2400" dirty="0" smtClean="0">
                        <a:latin typeface="Cambria Math"/>
                      </a:rPr>
                      <m:t>20:5</m:t>
                    </m:r>
                  </m:oMath>
                </a14:m>
                <a:r>
                  <a:rPr lang="en-US" sz="2400" dirty="0"/>
                  <a:t>, “20 students to 5 instructors”</a:t>
                </a:r>
              </a:p>
              <a:p>
                <a:endParaRPr lang="en-US" sz="2400" dirty="0"/>
              </a:p>
              <a:p>
                <a:r>
                  <a:rPr lang="en-US" sz="2400" dirty="0"/>
                  <a:t>Notice that we have a fraction that we can reduce, </a:t>
                </a:r>
                <a14:m>
                  <m:oMath xmlns:m="http://schemas.openxmlformats.org/officeDocument/2006/math">
                    <m:f>
                      <m:fPr>
                        <m:ctrlPr>
                          <a:rPr lang="en-US" sz="2400" i="1" smtClean="0">
                            <a:latin typeface="Cambria Math" panose="02040503050406030204" pitchFamily="18" charset="0"/>
                          </a:rPr>
                        </m:ctrlPr>
                      </m:fPr>
                      <m:num>
                        <m:r>
                          <a:rPr lang="en-US" sz="2400" smtClean="0">
                            <a:latin typeface="Cambria Math"/>
                          </a:rPr>
                          <m:t>20</m:t>
                        </m:r>
                      </m:num>
                      <m:den>
                        <m:r>
                          <a:rPr lang="en-US" sz="2400" smtClean="0">
                            <a:latin typeface="Cambria Math"/>
                          </a:rPr>
                          <m:t>5</m:t>
                        </m:r>
                      </m:den>
                    </m:f>
                    <m:r>
                      <a:rPr lang="en-US" sz="2400" smtClean="0">
                        <a:latin typeface="Cambria Math"/>
                      </a:rPr>
                      <m:t>=</m:t>
                    </m:r>
                    <m:f>
                      <m:fPr>
                        <m:ctrlPr>
                          <a:rPr lang="en-US" sz="2400" i="1" smtClean="0">
                            <a:latin typeface="Cambria Math" panose="02040503050406030204" pitchFamily="18" charset="0"/>
                          </a:rPr>
                        </m:ctrlPr>
                      </m:fPr>
                      <m:num>
                        <m:r>
                          <a:rPr lang="en-US" sz="2400" smtClean="0">
                            <a:latin typeface="Cambria Math"/>
                          </a:rPr>
                          <m:t>4</m:t>
                        </m:r>
                      </m:num>
                      <m:den>
                        <m:r>
                          <a:rPr lang="en-US" sz="2400" smtClean="0">
                            <a:latin typeface="Cambria Math"/>
                          </a:rPr>
                          <m:t>1</m:t>
                        </m:r>
                      </m:den>
                    </m:f>
                  </m:oMath>
                </a14:m>
                <a:r>
                  <a:rPr lang="en-US" sz="2400" dirty="0"/>
                  <a:t>.  Hence this ratio now becomes “4 students to 1 instructor.”  This is also commonly stated “4 students for every 1 instructor.”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9997" y="2222286"/>
                <a:ext cx="7524003" cy="402611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555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Alternate Forms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Proportions are not too different…they are formed using ratios.</a:t>
                </a:r>
              </a:p>
              <a:p>
                <a:r>
                  <a:rPr lang="en-US" sz="2400" dirty="0"/>
                  <a:t>If in the room next door there are 40 students and 10 instructors I can say, “the proportion of students to teachers here is equal to the proportion of students to teachers next door.”  Put mathematically,</a:t>
                </a:r>
              </a:p>
              <a:p>
                <a14:m>
                  <m:oMath xmlns:m="http://schemas.openxmlformats.org/officeDocument/2006/math">
                    <m:f>
                      <m:fPr>
                        <m:ctrlPr>
                          <a:rPr lang="en-US" sz="2400" i="1" smtClean="0">
                            <a:latin typeface="Cambria Math" panose="02040503050406030204" pitchFamily="18" charset="0"/>
                          </a:rPr>
                        </m:ctrlPr>
                      </m:fPr>
                      <m:num>
                        <m:r>
                          <a:rPr lang="en-US" sz="2400" smtClean="0">
                            <a:latin typeface="Cambria Math"/>
                          </a:rPr>
                          <m:t>20</m:t>
                        </m:r>
                      </m:num>
                      <m:den>
                        <m:r>
                          <a:rPr lang="en-US" sz="2400" smtClean="0">
                            <a:latin typeface="Cambria Math"/>
                          </a:rPr>
                          <m:t>5</m:t>
                        </m:r>
                      </m:den>
                    </m:f>
                    <m:r>
                      <a:rPr lang="en-US" sz="2400" smtClean="0">
                        <a:latin typeface="Cambria Math"/>
                      </a:rPr>
                      <m:t>=</m:t>
                    </m:r>
                    <m:f>
                      <m:fPr>
                        <m:ctrlPr>
                          <a:rPr lang="en-US" sz="2400" i="1" smtClean="0">
                            <a:latin typeface="Cambria Math" panose="02040503050406030204" pitchFamily="18" charset="0"/>
                          </a:rPr>
                        </m:ctrlPr>
                      </m:fPr>
                      <m:num>
                        <m:r>
                          <a:rPr lang="en-US" sz="2400" smtClean="0">
                            <a:latin typeface="Cambria Math"/>
                          </a:rPr>
                          <m:t>40</m:t>
                        </m:r>
                      </m:num>
                      <m:den>
                        <m:r>
                          <a:rPr lang="en-US" sz="2400" smtClean="0">
                            <a:latin typeface="Cambria Math"/>
                          </a:rPr>
                          <m:t>10</m:t>
                        </m:r>
                      </m:den>
                    </m:f>
                  </m:oMath>
                </a14:m>
                <a:r>
                  <a:rPr lang="en-US" sz="2400" dirty="0"/>
                  <a:t> or </a:t>
                </a:r>
                <a14:m>
                  <m:oMath xmlns:m="http://schemas.openxmlformats.org/officeDocument/2006/math">
                    <m:r>
                      <a:rPr lang="en-US" sz="2400" smtClean="0">
                        <a:latin typeface="Cambria Math"/>
                      </a:rPr>
                      <m:t>20:5=40:10</m:t>
                    </m:r>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2721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Proportional Forms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endParaRPr lang="en-US" dirty="0"/>
              </a:p>
              <a:p>
                <a:endParaRPr lang="en-US" dirty="0"/>
              </a:p>
              <a:p>
                <a:r>
                  <a:rPr lang="en-US" sz="2400" dirty="0"/>
                  <a:t>For a ratio like 4:1 or 4 to 1, we can always multiply across by a constant and create a new ratio.  These two ratios we create will be proportional to each other.</a:t>
                </a:r>
              </a:p>
              <a:p>
                <a:r>
                  <a:rPr lang="en-US" sz="2400" dirty="0"/>
                  <a:t>So suppose we multiply 4:1 by 5.  We will end up with a ratio of 20:5.  Notice that</a:t>
                </a:r>
              </a:p>
              <a:p>
                <a14:m>
                  <m:oMath xmlns:m="http://schemas.openxmlformats.org/officeDocument/2006/math">
                    <m:f>
                      <m:fPr>
                        <m:ctrlPr>
                          <a:rPr lang="en-US" sz="2400" i="1" smtClean="0">
                            <a:latin typeface="Cambria Math" panose="02040503050406030204" pitchFamily="18" charset="0"/>
                          </a:rPr>
                        </m:ctrlPr>
                      </m:fPr>
                      <m:num>
                        <m:r>
                          <a:rPr lang="en-US" sz="2400" smtClean="0">
                            <a:latin typeface="Cambria Math"/>
                          </a:rPr>
                          <m:t>4</m:t>
                        </m:r>
                      </m:num>
                      <m:den>
                        <m:r>
                          <a:rPr lang="en-US" sz="2400" smtClean="0">
                            <a:latin typeface="Cambria Math"/>
                          </a:rPr>
                          <m:t>1</m:t>
                        </m:r>
                      </m:den>
                    </m:f>
                    <m:r>
                      <a:rPr lang="en-US" sz="2400" smtClean="0">
                        <a:latin typeface="Cambria Math"/>
                      </a:rPr>
                      <m:t>=</m:t>
                    </m:r>
                    <m:f>
                      <m:fPr>
                        <m:ctrlPr>
                          <a:rPr lang="en-US" sz="2400" i="1" smtClean="0">
                            <a:latin typeface="Cambria Math" panose="02040503050406030204" pitchFamily="18" charset="0"/>
                          </a:rPr>
                        </m:ctrlPr>
                      </m:fPr>
                      <m:num>
                        <m:r>
                          <a:rPr lang="en-US" sz="2400" smtClean="0">
                            <a:latin typeface="Cambria Math"/>
                          </a:rPr>
                          <m:t>20</m:t>
                        </m:r>
                      </m:num>
                      <m:den>
                        <m:r>
                          <a:rPr lang="en-US" sz="2400" smtClean="0">
                            <a:latin typeface="Cambria Math"/>
                          </a:rPr>
                          <m:t>5</m:t>
                        </m:r>
                      </m:den>
                    </m:f>
                  </m:oMath>
                </a14:m>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2718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Proportional Forms</a:t>
            </a:r>
          </a:p>
        </p:txBody>
      </p:sp>
      <p:sp>
        <p:nvSpPr>
          <p:cNvPr id="3" name="Content Placeholder 2"/>
          <p:cNvSpPr>
            <a:spLocks noGrp="1"/>
          </p:cNvSpPr>
          <p:nvPr>
            <p:ph idx="1"/>
          </p:nvPr>
        </p:nvSpPr>
        <p:spPr/>
        <p:txBody>
          <a:bodyPr/>
          <a:lstStyle/>
          <a:p>
            <a:pPr marL="0" indent="0">
              <a:buNone/>
            </a:pPr>
            <a:r>
              <a:rPr lang="en-US" sz="2400" dirty="0"/>
              <a:t>For our classroom examples we had:</a:t>
            </a:r>
          </a:p>
          <a:p>
            <a:pPr lvl="1"/>
            <a:r>
              <a:rPr lang="en-US" sz="2400" dirty="0"/>
              <a:t>20 students to 5 instructors: multiply 4:1 by 5 and we obtain 20:5 - hence these ratios are proportional.</a:t>
            </a:r>
          </a:p>
          <a:p>
            <a:pPr lvl="1"/>
            <a:r>
              <a:rPr lang="en-US" sz="2400" dirty="0"/>
              <a:t>40 students to 10 instructors: multiply 4:1 by 10 and we obtain 40:10 - hence these ratios are proportional.</a:t>
            </a:r>
          </a:p>
          <a:p>
            <a:endParaRPr lang="en-US" dirty="0"/>
          </a:p>
        </p:txBody>
      </p:sp>
    </p:spTree>
    <p:extLst>
      <p:ext uri="{BB962C8B-B14F-4D97-AF65-F5344CB8AC3E}">
        <p14:creationId xmlns:p14="http://schemas.microsoft.com/office/powerpoint/2010/main" val="227058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Proportional Forms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lvl="1"/>
                <a:r>
                  <a:rPr lang="en-US" dirty="0"/>
                  <a:t>Another way of checking if ratios are proportional is using cross-multiplication.  If we have equality after cross multiplying the ratios then they are proportional:</a:t>
                </a:r>
              </a:p>
              <a:p>
                <a:pPr lvl="2"/>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a:rPr>
                          <m:t>20</m:t>
                        </m:r>
                      </m:num>
                      <m:den>
                        <m:r>
                          <a:rPr lang="en-US" sz="2000">
                            <a:latin typeface="Cambria Math"/>
                          </a:rPr>
                          <m:t>5</m:t>
                        </m:r>
                      </m:den>
                    </m:f>
                    <m:r>
                      <a:rPr lang="en-US" sz="2000">
                        <a:latin typeface="Cambria Math"/>
                      </a:rPr>
                      <m:t>=</m:t>
                    </m:r>
                    <m:f>
                      <m:fPr>
                        <m:ctrlPr>
                          <a:rPr lang="en-US" sz="2000" i="1">
                            <a:latin typeface="Cambria Math" panose="02040503050406030204" pitchFamily="18" charset="0"/>
                          </a:rPr>
                        </m:ctrlPr>
                      </m:fPr>
                      <m:num>
                        <m:r>
                          <a:rPr lang="en-US" sz="2000">
                            <a:latin typeface="Cambria Math"/>
                          </a:rPr>
                          <m:t>4</m:t>
                        </m:r>
                      </m:num>
                      <m:den>
                        <m:r>
                          <a:rPr lang="en-US" sz="2000">
                            <a:latin typeface="Cambria Math"/>
                          </a:rPr>
                          <m:t>1</m:t>
                        </m:r>
                      </m:den>
                    </m:f>
                    <m:r>
                      <a:rPr lang="en-US" sz="2000">
                        <a:latin typeface="Cambria Math"/>
                      </a:rPr>
                      <m:t> </m:t>
                    </m:r>
                  </m:oMath>
                </a14:m>
                <a:endParaRPr lang="en-US" sz="2000" dirty="0"/>
              </a:p>
              <a:p>
                <a:pPr lvl="2"/>
                <a:r>
                  <a:rPr lang="en-US" sz="2000" dirty="0"/>
                  <a:t>       </a:t>
                </a:r>
                <a14:m>
                  <m:oMath xmlns:m="http://schemas.openxmlformats.org/officeDocument/2006/math">
                    <m:r>
                      <a:rPr lang="en-US" sz="2000" smtClean="0">
                        <a:latin typeface="Cambria Math"/>
                      </a:rPr>
                      <m:t> </m:t>
                    </m:r>
                    <m:r>
                      <a:rPr lang="en-US" sz="2000">
                        <a:latin typeface="Cambria Math"/>
                      </a:rPr>
                      <m:t>20</m:t>
                    </m:r>
                    <m:r>
                      <a:rPr lang="en-US" sz="2000" smtClean="0">
                        <a:latin typeface="Cambria Math"/>
                      </a:rPr>
                      <m:t>∙</m:t>
                    </m:r>
                    <m:r>
                      <a:rPr lang="en-US" sz="2000">
                        <a:latin typeface="Cambria Math"/>
                      </a:rPr>
                      <m:t>1=4</m:t>
                    </m:r>
                    <m:r>
                      <a:rPr lang="en-US" sz="2000" smtClean="0">
                        <a:latin typeface="Cambria Math"/>
                      </a:rPr>
                      <m:t>∙</m:t>
                    </m:r>
                    <m:r>
                      <a:rPr lang="en-US" sz="2000">
                        <a:latin typeface="Cambria Math"/>
                      </a:rPr>
                      <m:t>5  </m:t>
                    </m:r>
                  </m:oMath>
                </a14:m>
                <a:endParaRPr lang="en-US" sz="2000" dirty="0"/>
              </a:p>
              <a:p>
                <a:pPr lvl="2"/>
                <a:r>
                  <a:rPr lang="en-US" sz="2000" dirty="0"/>
                  <a:t>              </a:t>
                </a:r>
                <a14:m>
                  <m:oMath xmlns:m="http://schemas.openxmlformats.org/officeDocument/2006/math">
                    <m:r>
                      <a:rPr lang="en-US" sz="2000">
                        <a:latin typeface="Cambria Math"/>
                      </a:rPr>
                      <m:t>20=20</m:t>
                    </m:r>
                  </m:oMath>
                </a14:m>
                <a:endParaRPr lang="en-US" sz="2000" dirty="0"/>
              </a:p>
              <a:p>
                <a:pPr lvl="2"/>
                <a:endParaRPr lang="en-US" sz="2000" dirty="0"/>
              </a:p>
              <a:p>
                <a:pPr lvl="2"/>
                <a:r>
                  <a:rPr lang="en-US" sz="2000" dirty="0"/>
                  <a:t> </a:t>
                </a:r>
                <a14:m>
                  <m:oMath xmlns:m="http://schemas.openxmlformats.org/officeDocument/2006/math">
                    <m:r>
                      <a:rPr lang="en-US" sz="2000" smtClean="0">
                        <a:latin typeface="Cambria Math"/>
                      </a:rPr>
                      <m:t>      </m:t>
                    </m:r>
                    <m:f>
                      <m:fPr>
                        <m:ctrlPr>
                          <a:rPr lang="en-US" sz="2000" i="1">
                            <a:latin typeface="Cambria Math" panose="02040503050406030204" pitchFamily="18" charset="0"/>
                          </a:rPr>
                        </m:ctrlPr>
                      </m:fPr>
                      <m:num>
                        <m:r>
                          <a:rPr lang="en-US" sz="2000">
                            <a:latin typeface="Cambria Math"/>
                          </a:rPr>
                          <m:t>40</m:t>
                        </m:r>
                      </m:num>
                      <m:den>
                        <m:r>
                          <a:rPr lang="en-US" sz="2000">
                            <a:latin typeface="Cambria Math"/>
                          </a:rPr>
                          <m:t>10</m:t>
                        </m:r>
                      </m:den>
                    </m:f>
                    <m:r>
                      <a:rPr lang="en-US" sz="2000">
                        <a:latin typeface="Cambria Math"/>
                      </a:rPr>
                      <m:t>=</m:t>
                    </m:r>
                    <m:f>
                      <m:fPr>
                        <m:ctrlPr>
                          <a:rPr lang="en-US" sz="2000" i="1">
                            <a:latin typeface="Cambria Math" panose="02040503050406030204" pitchFamily="18" charset="0"/>
                          </a:rPr>
                        </m:ctrlPr>
                      </m:fPr>
                      <m:num>
                        <m:r>
                          <a:rPr lang="en-US" sz="2000">
                            <a:latin typeface="Cambria Math"/>
                          </a:rPr>
                          <m:t>4</m:t>
                        </m:r>
                      </m:num>
                      <m:den>
                        <m:r>
                          <a:rPr lang="en-US" sz="2000">
                            <a:latin typeface="Cambria Math"/>
                          </a:rPr>
                          <m:t>1</m:t>
                        </m:r>
                      </m:den>
                    </m:f>
                  </m:oMath>
                </a14:m>
                <a:endParaRPr lang="en-US" sz="2000" dirty="0"/>
              </a:p>
              <a:p>
                <a:pPr lvl="2"/>
                <a:r>
                  <a:rPr lang="en-US" sz="2000" dirty="0"/>
                  <a:t>        </a:t>
                </a:r>
                <a14:m>
                  <m:oMath xmlns:m="http://schemas.openxmlformats.org/officeDocument/2006/math">
                    <m:r>
                      <a:rPr lang="en-US" sz="2000">
                        <a:latin typeface="Cambria Math"/>
                      </a:rPr>
                      <m:t>40</m:t>
                    </m:r>
                    <m:r>
                      <a:rPr lang="en-US" sz="2000" smtClean="0">
                        <a:latin typeface="Cambria Math"/>
                      </a:rPr>
                      <m:t>∙</m:t>
                    </m:r>
                    <m:r>
                      <a:rPr lang="en-US" sz="2000">
                        <a:latin typeface="Cambria Math"/>
                      </a:rPr>
                      <m:t>1=4</m:t>
                    </m:r>
                    <m:r>
                      <a:rPr lang="en-US" sz="2000" smtClean="0">
                        <a:latin typeface="Cambria Math"/>
                      </a:rPr>
                      <m:t>∙</m:t>
                    </m:r>
                    <m:r>
                      <a:rPr lang="en-US" sz="2000">
                        <a:latin typeface="Cambria Math"/>
                      </a:rPr>
                      <m:t>10</m:t>
                    </m:r>
                  </m:oMath>
                </a14:m>
                <a:endParaRPr lang="en-US" sz="2000" dirty="0"/>
              </a:p>
              <a:p>
                <a:pPr lvl="2"/>
                <a:r>
                  <a:rPr lang="en-US" sz="2000" dirty="0"/>
                  <a:t>              </a:t>
                </a:r>
                <a14:m>
                  <m:oMath xmlns:m="http://schemas.openxmlformats.org/officeDocument/2006/math">
                    <m:r>
                      <m:rPr>
                        <m:nor/>
                      </m:rPr>
                      <a:rPr lang="en-US" sz="2000"/>
                      <m:t>40 = 40</m:t>
                    </m:r>
                  </m:oMath>
                </a14:m>
                <a:endParaRPr lang="en-US" sz="2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9126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2116</TotalTime>
  <Words>1430</Words>
  <Application>Microsoft Office PowerPoint</Application>
  <PresentationFormat>On-screen Show (4:3)</PresentationFormat>
  <Paragraphs>132</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Cambria Math</vt:lpstr>
      <vt:lpstr>Century Gothic</vt:lpstr>
      <vt:lpstr>Wingdings 2</vt:lpstr>
      <vt:lpstr>Quotable</vt:lpstr>
      <vt:lpstr>Using Ratios and Proportions  in Geography, Nursing, Medical and Science Professions</vt:lpstr>
      <vt:lpstr>Ratio and Proportion Basics</vt:lpstr>
      <vt:lpstr>Definitions</vt:lpstr>
      <vt:lpstr>Example</vt:lpstr>
      <vt:lpstr>Alternate Forms</vt:lpstr>
      <vt:lpstr>Alternate Forms</vt:lpstr>
      <vt:lpstr>Proportional Forms</vt:lpstr>
      <vt:lpstr>Proportional Forms</vt:lpstr>
      <vt:lpstr>Proportional Forms</vt:lpstr>
      <vt:lpstr>Chemistry</vt:lpstr>
      <vt:lpstr>Chemistry:  Unit Conversion</vt:lpstr>
      <vt:lpstr>Chemistry:  Unit Conversion</vt:lpstr>
      <vt:lpstr>Chemistry:  Unit Conversion</vt:lpstr>
      <vt:lpstr>Chemistry:  Unit Conversion</vt:lpstr>
      <vt:lpstr>Medicine and Nursing</vt:lpstr>
      <vt:lpstr>Medicine:  Unit Conversion</vt:lpstr>
      <vt:lpstr>Nursing:  Unit Conversion</vt:lpstr>
      <vt:lpstr>Nursing:  Unit Conversion</vt:lpstr>
      <vt:lpstr>Nursing:  Unit Conversion</vt:lpstr>
      <vt:lpstr>Geography</vt:lpstr>
      <vt:lpstr>PowerPoint Presentation</vt:lpstr>
      <vt:lpstr>Geography:  Unit Conversion</vt:lpstr>
      <vt:lpstr>Geography:  Unit Conversion</vt:lpstr>
      <vt:lpstr>Geography:  Unit Conversion</vt:lpstr>
      <vt:lpstr>Geography:  Unit Conversion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Ratios and Proportions</dc:title>
  <dc:creator>Ernesto Garcia</dc:creator>
  <cp:lastModifiedBy>Rebecca Blitzer</cp:lastModifiedBy>
  <cp:revision>67</cp:revision>
  <cp:lastPrinted>2018-01-18T14:29:52Z</cp:lastPrinted>
  <dcterms:created xsi:type="dcterms:W3CDTF">2016-09-14T16:59:19Z</dcterms:created>
  <dcterms:modified xsi:type="dcterms:W3CDTF">2020-05-28T16:17:10Z</dcterms:modified>
</cp:coreProperties>
</file>