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76" r:id="rId3"/>
    <p:sldId id="257" r:id="rId4"/>
    <p:sldId id="278" r:id="rId5"/>
    <p:sldId id="258" r:id="rId6"/>
    <p:sldId id="259" r:id="rId7"/>
    <p:sldId id="281" r:id="rId8"/>
    <p:sldId id="260" r:id="rId9"/>
    <p:sldId id="279" r:id="rId10"/>
    <p:sldId id="283" r:id="rId11"/>
    <p:sldId id="282" r:id="rId12"/>
    <p:sldId id="275" r:id="rId13"/>
    <p:sldId id="291" r:id="rId14"/>
    <p:sldId id="290" r:id="rId15"/>
    <p:sldId id="289" r:id="rId16"/>
    <p:sldId id="261" r:id="rId17"/>
    <p:sldId id="292" r:id="rId18"/>
    <p:sldId id="267" r:id="rId19"/>
    <p:sldId id="293" r:id="rId20"/>
    <p:sldId id="262" r:id="rId21"/>
    <p:sldId id="263" r:id="rId22"/>
    <p:sldId id="264" r:id="rId23"/>
    <p:sldId id="286" r:id="rId24"/>
    <p:sldId id="288" r:id="rId25"/>
    <p:sldId id="287" r:id="rId26"/>
    <p:sldId id="284" r:id="rId27"/>
    <p:sldId id="265" r:id="rId28"/>
    <p:sldId id="266" r:id="rId29"/>
    <p:sldId id="268" r:id="rId30"/>
    <p:sldId id="294" r:id="rId31"/>
    <p:sldId id="295" r:id="rId32"/>
    <p:sldId id="269" r:id="rId33"/>
    <p:sldId id="270" r:id="rId34"/>
    <p:sldId id="271" r:id="rId35"/>
    <p:sldId id="272" r:id="rId36"/>
    <p:sldId id="277" r:id="rId37"/>
    <p:sldId id="273" r:id="rId38"/>
    <p:sldId id="27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15620"/>
    <p:restoredTop sz="94660"/>
  </p:normalViewPr>
  <p:slideViewPr>
    <p:cSldViewPr snapToGrid="0" snapToObjects="1">
      <p:cViewPr varScale="1">
        <p:scale>
          <a:sx n="69" d="100"/>
          <a:sy n="69" d="100"/>
        </p:scale>
        <p:origin x="-8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7A0043-168A-6B49-BDC1-E258C4A32188}" type="datetimeFigureOut">
              <a:rPr lang="en-US" smtClean="0"/>
              <a:pPr/>
              <a:t>3/13/2012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460BC2-44E6-4F43-9E86-29AFC460E3E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FDF6B-7A8F-4D4E-9743-A66229342963}" type="datetimeFigureOut">
              <a:rPr lang="en-US" smtClean="0"/>
              <a:pPr/>
              <a:t>3/13/2012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FC32E-6759-A144-8D82-A8BB3CF1591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7FC32E-6759-A144-8D82-A8BB3CF15910}"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12E74C-3565-0249-A135-0D1F35BD13CF}" type="datetime1">
              <a:rPr lang="en-US" smtClean="0"/>
              <a:pPr/>
              <a:t>3/13/2012</a:t>
            </a:fld>
            <a:endParaRPr lang="en-US"/>
          </a:p>
        </p:txBody>
      </p:sp>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Slide Number Placeholder 5"/>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E3478-8489-5C4F-B961-8895F007ACDC}" type="datetime1">
              <a:rPr lang="en-US" smtClean="0"/>
              <a:pPr/>
              <a:t>3/13/2012</a:t>
            </a:fld>
            <a:endParaRPr lang="en-US"/>
          </a:p>
        </p:txBody>
      </p:sp>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Slide Number Placeholder 5"/>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727F2E-8254-2C44-BBCD-478F31E44FB4}" type="datetime1">
              <a:rPr lang="en-US" smtClean="0"/>
              <a:pPr/>
              <a:t>3/13/2012</a:t>
            </a:fld>
            <a:endParaRPr lang="en-US"/>
          </a:p>
        </p:txBody>
      </p:sp>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Slide Number Placeholder 5"/>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97224-A28E-D445-84F9-E621A251482E}" type="datetime1">
              <a:rPr lang="en-US" smtClean="0"/>
              <a:pPr/>
              <a:t>3/13/2012</a:t>
            </a:fld>
            <a:endParaRPr lang="en-US"/>
          </a:p>
        </p:txBody>
      </p:sp>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Slide Number Placeholder 5"/>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8F449-D64A-074A-A844-5D07AAD49DC9}" type="datetime1">
              <a:rPr lang="en-US" smtClean="0"/>
              <a:pPr/>
              <a:t>3/13/2012</a:t>
            </a:fld>
            <a:endParaRPr lang="en-US"/>
          </a:p>
        </p:txBody>
      </p:sp>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Slide Number Placeholder 5"/>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9AC3D-9253-B543-B8D1-4C5228FB3447}" type="datetime1">
              <a:rPr lang="en-US" smtClean="0"/>
              <a:pPr/>
              <a:t>3/13/2012</a:t>
            </a:fld>
            <a:endParaRPr lang="en-US"/>
          </a:p>
        </p:txBody>
      </p:sp>
      <p:sp>
        <p:nvSpPr>
          <p:cNvPr id="6" name="Footer Placeholder 5"/>
          <p:cNvSpPr>
            <a:spLocks noGrp="1"/>
          </p:cNvSpPr>
          <p:nvPr>
            <p:ph type="ftr" sz="quarter" idx="11"/>
          </p:nvPr>
        </p:nvSpPr>
        <p:spPr/>
        <p:txBody>
          <a:bodyPr/>
          <a:lstStyle/>
          <a:p>
            <a:r>
              <a:rPr lang="en-US" smtClean="0"/>
              <a:t>Created by Elisa Berhaupt and Megan Breakwell Smith</a:t>
            </a:r>
            <a:endParaRPr lang="en-US"/>
          </a:p>
        </p:txBody>
      </p:sp>
      <p:sp>
        <p:nvSpPr>
          <p:cNvPr id="7" name="Slide Number Placeholder 6"/>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72E60-7E3F-F543-BC6A-C7FA8E9DBA85}" type="datetime1">
              <a:rPr lang="en-US" smtClean="0"/>
              <a:pPr/>
              <a:t>3/13/2012</a:t>
            </a:fld>
            <a:endParaRPr lang="en-US"/>
          </a:p>
        </p:txBody>
      </p:sp>
      <p:sp>
        <p:nvSpPr>
          <p:cNvPr id="8" name="Footer Placeholder 7"/>
          <p:cNvSpPr>
            <a:spLocks noGrp="1"/>
          </p:cNvSpPr>
          <p:nvPr>
            <p:ph type="ftr" sz="quarter" idx="11"/>
          </p:nvPr>
        </p:nvSpPr>
        <p:spPr/>
        <p:txBody>
          <a:bodyPr/>
          <a:lstStyle/>
          <a:p>
            <a:r>
              <a:rPr lang="en-US" smtClean="0"/>
              <a:t>Created by Elisa Berhaupt and Megan Breakwell Smith</a:t>
            </a:r>
            <a:endParaRPr lang="en-US"/>
          </a:p>
        </p:txBody>
      </p:sp>
      <p:sp>
        <p:nvSpPr>
          <p:cNvPr id="9" name="Slide Number Placeholder 8"/>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45F5D-2F6B-AB4E-BE09-32F11568359B}" type="datetime1">
              <a:rPr lang="en-US" smtClean="0"/>
              <a:pPr/>
              <a:t>3/13/2012</a:t>
            </a:fld>
            <a:endParaRPr lang="en-US"/>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
        <p:nvSpPr>
          <p:cNvPr id="5" name="Slide Number Placeholder 4"/>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5F85D-5369-0E4E-A89C-B857FC1856FE}" type="datetime1">
              <a:rPr lang="en-US" smtClean="0"/>
              <a:pPr/>
              <a:t>3/13/2012</a:t>
            </a:fld>
            <a:endParaRPr lang="en-US"/>
          </a:p>
        </p:txBody>
      </p:sp>
      <p:sp>
        <p:nvSpPr>
          <p:cNvPr id="3" name="Footer Placeholder 2"/>
          <p:cNvSpPr>
            <a:spLocks noGrp="1"/>
          </p:cNvSpPr>
          <p:nvPr>
            <p:ph type="ftr" sz="quarter" idx="11"/>
          </p:nvPr>
        </p:nvSpPr>
        <p:spPr/>
        <p:txBody>
          <a:bodyPr/>
          <a:lstStyle/>
          <a:p>
            <a:r>
              <a:rPr lang="en-US" smtClean="0"/>
              <a:t>Created by Elisa Berhaupt and Megan Breakwell Smith</a:t>
            </a:r>
            <a:endParaRPr lang="en-US"/>
          </a:p>
        </p:txBody>
      </p:sp>
      <p:sp>
        <p:nvSpPr>
          <p:cNvPr id="4" name="Slide Number Placeholder 3"/>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4B6E9-D5ED-E540-90CC-84F77BACC1B4}" type="datetime1">
              <a:rPr lang="en-US" smtClean="0"/>
              <a:pPr/>
              <a:t>3/13/2012</a:t>
            </a:fld>
            <a:endParaRPr lang="en-US"/>
          </a:p>
        </p:txBody>
      </p:sp>
      <p:sp>
        <p:nvSpPr>
          <p:cNvPr id="6" name="Footer Placeholder 5"/>
          <p:cNvSpPr>
            <a:spLocks noGrp="1"/>
          </p:cNvSpPr>
          <p:nvPr>
            <p:ph type="ftr" sz="quarter" idx="11"/>
          </p:nvPr>
        </p:nvSpPr>
        <p:spPr/>
        <p:txBody>
          <a:bodyPr/>
          <a:lstStyle/>
          <a:p>
            <a:r>
              <a:rPr lang="en-US" smtClean="0"/>
              <a:t>Created by Elisa Berhaupt and Megan Breakwell Smith</a:t>
            </a:r>
            <a:endParaRPr lang="en-US"/>
          </a:p>
        </p:txBody>
      </p:sp>
      <p:sp>
        <p:nvSpPr>
          <p:cNvPr id="7" name="Slide Number Placeholder 6"/>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AE50D0-2EAC-0C4F-B76E-842AE3B63FB6}" type="datetime1">
              <a:rPr lang="en-US" smtClean="0"/>
              <a:pPr/>
              <a:t>3/13/2012</a:t>
            </a:fld>
            <a:endParaRPr lang="en-US"/>
          </a:p>
        </p:txBody>
      </p:sp>
      <p:sp>
        <p:nvSpPr>
          <p:cNvPr id="6" name="Footer Placeholder 5"/>
          <p:cNvSpPr>
            <a:spLocks noGrp="1"/>
          </p:cNvSpPr>
          <p:nvPr>
            <p:ph type="ftr" sz="quarter" idx="11"/>
          </p:nvPr>
        </p:nvSpPr>
        <p:spPr/>
        <p:txBody>
          <a:bodyPr/>
          <a:lstStyle/>
          <a:p>
            <a:r>
              <a:rPr lang="en-US" smtClean="0"/>
              <a:t>Created by Elisa Berhaupt and Megan Breakwell Smith</a:t>
            </a:r>
            <a:endParaRPr lang="en-US"/>
          </a:p>
        </p:txBody>
      </p:sp>
      <p:sp>
        <p:nvSpPr>
          <p:cNvPr id="7" name="Slide Number Placeholder 6"/>
          <p:cNvSpPr>
            <a:spLocks noGrp="1"/>
          </p:cNvSpPr>
          <p:nvPr>
            <p:ph type="sldNum" sz="quarter" idx="12"/>
          </p:nvPr>
        </p:nvSpPr>
        <p:spPr/>
        <p:txBody>
          <a:bodyPr/>
          <a:lstStyle/>
          <a:p>
            <a:fld id="{790CCE8F-574E-E34E-AA68-68586DEB1500}"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A7DA8-D858-F941-AD91-A1D1D3721D00}" type="datetime1">
              <a:rPr lang="en-US" smtClean="0"/>
              <a:pPr/>
              <a:t>3/13/2012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Created by Elisa Berhaupt and Megan Breakwell Smith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CCE8F-574E-E34E-AA68-68586DEB15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vocabulary.co.i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v411.org/read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Marker Felt"/>
                <a:cs typeface="Marker Felt"/>
              </a:rPr>
              <a:t>Supporting</a:t>
            </a:r>
            <a:r>
              <a:rPr lang="en-US" b="1" dirty="0" smtClean="0">
                <a:latin typeface="Marker Felt"/>
                <a:cs typeface="Marker Felt"/>
              </a:rPr>
              <a:t> Reading Comprehension </a:t>
            </a:r>
            <a:r>
              <a:rPr lang="en-US" b="1" dirty="0">
                <a:latin typeface="Marker Felt"/>
                <a:cs typeface="Marker Felt"/>
              </a:rPr>
              <a:t>at Home</a:t>
            </a:r>
            <a:endParaRPr lang="en-US" dirty="0">
              <a:latin typeface="Marker Felt"/>
              <a:cs typeface="Marker Felt"/>
            </a:endParaRPr>
          </a:p>
        </p:txBody>
      </p:sp>
      <p:sp>
        <p:nvSpPr>
          <p:cNvPr id="3" name="Subtitle 2"/>
          <p:cNvSpPr>
            <a:spLocks noGrp="1"/>
          </p:cNvSpPr>
          <p:nvPr>
            <p:ph type="subTitle" idx="1"/>
          </p:nvPr>
        </p:nvSpPr>
        <p:spPr/>
        <p:txBody>
          <a:bodyPr/>
          <a:lstStyle/>
          <a:p>
            <a:r>
              <a:rPr lang="en-US" dirty="0" smtClean="0">
                <a:solidFill>
                  <a:srgbClr val="FF0000"/>
                </a:solidFill>
                <a:latin typeface="Century Gothic"/>
                <a:cs typeface="Century Gothic"/>
              </a:rPr>
              <a:t>Presented by </a:t>
            </a:r>
          </a:p>
          <a:p>
            <a:r>
              <a:rPr lang="en-US" dirty="0" smtClean="0">
                <a:solidFill>
                  <a:srgbClr val="FF0000"/>
                </a:solidFill>
                <a:latin typeface="Century Gothic"/>
                <a:cs typeface="Century Gothic"/>
              </a:rPr>
              <a:t>Megan Breakwell Smith &amp;</a:t>
            </a:r>
          </a:p>
          <a:p>
            <a:r>
              <a:rPr lang="en-US" dirty="0" smtClean="0">
                <a:solidFill>
                  <a:srgbClr val="FF0000"/>
                </a:solidFill>
                <a:latin typeface="Century Gothic"/>
                <a:cs typeface="Century Gothic"/>
              </a:rPr>
              <a:t>Elisa Berhaupt</a:t>
            </a:r>
            <a:endParaRPr lang="en-US" dirty="0">
              <a:solidFill>
                <a:srgbClr val="FF0000"/>
              </a:solidFill>
              <a:latin typeface="Century Gothic"/>
              <a:cs typeface="Century Gothic"/>
            </a:endParaRPr>
          </a:p>
        </p:txBody>
      </p:sp>
      <p:pic>
        <p:nvPicPr>
          <p:cNvPr id="4" name="Picture 3"/>
          <p:cNvPicPr/>
          <p:nvPr/>
        </p:nvPicPr>
        <p:blipFill>
          <a:blip r:embed="rId2"/>
          <a:srcRect/>
          <a:stretch>
            <a:fillRect/>
          </a:stretch>
        </p:blipFill>
        <p:spPr bwMode="auto">
          <a:xfrm>
            <a:off x="2967566" y="25399"/>
            <a:ext cx="3208867" cy="2269067"/>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in My Life</a:t>
            </a:r>
            <a:endParaRPr lang="en-US" dirty="0"/>
          </a:p>
        </p:txBody>
      </p:sp>
      <p:pic>
        <p:nvPicPr>
          <p:cNvPr id="4" name="Content Placeholder 3" descr="WordInMyLifeCard.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1545" t="7059" r="2455" b="4706"/>
              <a:stretch>
                <a:fillRect/>
              </a:stretch>
            </p:blipFill>
          </mc:Choice>
          <mc:Fallback>
            <p:blipFill>
              <a:blip r:embed="rId3"/>
              <a:srcRect l="1545" t="7059" r="2455" b="4706"/>
              <a:stretch>
                <a:fillRect/>
              </a:stretch>
            </p:blipFill>
          </mc:Fallback>
        </mc:AlternateContent>
        <p:spPr>
          <a:xfrm>
            <a:off x="887301" y="1417637"/>
            <a:ext cx="7325365" cy="5202627"/>
          </a:xfrm>
          <a:ln w="19050">
            <a:solidFill>
              <a:schemeClr val="tx1"/>
            </a:solidFill>
          </a:ln>
        </p:spPr>
      </p:pic>
      <p:sp>
        <p:nvSpPr>
          <p:cNvPr id="5" name="TextBox 4"/>
          <p:cNvSpPr txBox="1"/>
          <p:nvPr/>
        </p:nvSpPr>
        <p:spPr>
          <a:xfrm>
            <a:off x="2177143" y="2016666"/>
            <a:ext cx="3060095" cy="400110"/>
          </a:xfrm>
          <a:prstGeom prst="rect">
            <a:avLst/>
          </a:prstGeom>
          <a:noFill/>
        </p:spPr>
        <p:txBody>
          <a:bodyPr wrap="square" rtlCol="0">
            <a:spAutoFit/>
          </a:bodyPr>
          <a:lstStyle/>
          <a:p>
            <a:r>
              <a:rPr lang="en-US" sz="2000" dirty="0" smtClean="0">
                <a:latin typeface="Chalkboard"/>
                <a:cs typeface="Chalkboard"/>
              </a:rPr>
              <a:t>quarreling</a:t>
            </a:r>
            <a:endParaRPr lang="en-US" sz="2000" dirty="0">
              <a:latin typeface="Chalkboard"/>
              <a:cs typeface="Chalkboard"/>
            </a:endParaRPr>
          </a:p>
        </p:txBody>
      </p:sp>
      <p:sp>
        <p:nvSpPr>
          <p:cNvPr id="6" name="TextBox 5"/>
          <p:cNvSpPr txBox="1"/>
          <p:nvPr/>
        </p:nvSpPr>
        <p:spPr>
          <a:xfrm>
            <a:off x="1669143" y="2963333"/>
            <a:ext cx="2540000" cy="1323439"/>
          </a:xfrm>
          <a:prstGeom prst="rect">
            <a:avLst/>
          </a:prstGeom>
          <a:noFill/>
        </p:spPr>
        <p:txBody>
          <a:bodyPr wrap="square" rtlCol="0">
            <a:spAutoFit/>
          </a:bodyPr>
          <a:lstStyle/>
          <a:p>
            <a:r>
              <a:rPr lang="en-US" sz="2000" dirty="0" smtClean="0">
                <a:latin typeface="Chalkboard"/>
                <a:cs typeface="Chalkboard"/>
              </a:rPr>
              <a:t>When two people are quarreling, it means that they are arguing.  </a:t>
            </a:r>
            <a:endParaRPr lang="en-US" sz="2000" dirty="0">
              <a:latin typeface="Chalkboard"/>
              <a:cs typeface="Chalkboard"/>
            </a:endParaRPr>
          </a:p>
        </p:txBody>
      </p:sp>
      <p:sp>
        <p:nvSpPr>
          <p:cNvPr id="7" name="Footer Placeholder 6"/>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in My Life</a:t>
            </a:r>
            <a:endParaRPr lang="en-US" dirty="0"/>
          </a:p>
        </p:txBody>
      </p:sp>
      <p:pic>
        <p:nvPicPr>
          <p:cNvPr id="4" name="Content Placeholder 3" descr="WordInMyLifeCard.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1545" t="7059" r="2455" b="4706"/>
              <a:stretch>
                <a:fillRect/>
              </a:stretch>
            </p:blipFill>
          </mc:Choice>
          <mc:Fallback>
            <p:blipFill>
              <a:blip r:embed="rId3"/>
              <a:srcRect l="1545" t="7059" r="2455" b="4706"/>
              <a:stretch>
                <a:fillRect/>
              </a:stretch>
            </p:blipFill>
          </mc:Fallback>
        </mc:AlternateContent>
        <p:spPr>
          <a:xfrm>
            <a:off x="887301" y="1417637"/>
            <a:ext cx="7325365" cy="5202627"/>
          </a:xfrm>
          <a:ln w="19050">
            <a:solidFill>
              <a:schemeClr val="tx1"/>
            </a:solidFill>
          </a:ln>
        </p:spPr>
      </p:pic>
      <p:sp>
        <p:nvSpPr>
          <p:cNvPr id="5" name="TextBox 4"/>
          <p:cNvSpPr txBox="1"/>
          <p:nvPr/>
        </p:nvSpPr>
        <p:spPr>
          <a:xfrm>
            <a:off x="2177143" y="2016666"/>
            <a:ext cx="3060095" cy="400110"/>
          </a:xfrm>
          <a:prstGeom prst="rect">
            <a:avLst/>
          </a:prstGeom>
          <a:noFill/>
        </p:spPr>
        <p:txBody>
          <a:bodyPr wrap="square" rtlCol="0">
            <a:spAutoFit/>
          </a:bodyPr>
          <a:lstStyle/>
          <a:p>
            <a:r>
              <a:rPr lang="en-US" sz="2000" dirty="0" smtClean="0">
                <a:latin typeface="Chalkboard"/>
                <a:cs typeface="Chalkboard"/>
              </a:rPr>
              <a:t>quarreling</a:t>
            </a:r>
            <a:endParaRPr lang="en-US" sz="2000" dirty="0">
              <a:latin typeface="Chalkboard"/>
              <a:cs typeface="Chalkboard"/>
            </a:endParaRPr>
          </a:p>
        </p:txBody>
      </p:sp>
      <p:sp>
        <p:nvSpPr>
          <p:cNvPr id="6" name="TextBox 5"/>
          <p:cNvSpPr txBox="1"/>
          <p:nvPr/>
        </p:nvSpPr>
        <p:spPr>
          <a:xfrm>
            <a:off x="1669143" y="2963333"/>
            <a:ext cx="2540000" cy="1323439"/>
          </a:xfrm>
          <a:prstGeom prst="rect">
            <a:avLst/>
          </a:prstGeom>
          <a:noFill/>
        </p:spPr>
        <p:txBody>
          <a:bodyPr wrap="square" rtlCol="0">
            <a:spAutoFit/>
          </a:bodyPr>
          <a:lstStyle/>
          <a:p>
            <a:r>
              <a:rPr lang="en-US" sz="2000" dirty="0" smtClean="0">
                <a:latin typeface="Chalkboard"/>
                <a:cs typeface="Chalkboard"/>
              </a:rPr>
              <a:t>When two people are quarreling, it means that they are arguing.  </a:t>
            </a:r>
            <a:endParaRPr lang="en-US" sz="2000" dirty="0">
              <a:latin typeface="Chalkboard"/>
              <a:cs typeface="Chalkboard"/>
            </a:endParaRPr>
          </a:p>
        </p:txBody>
      </p:sp>
      <p:sp>
        <p:nvSpPr>
          <p:cNvPr id="7" name="TextBox 6"/>
          <p:cNvSpPr txBox="1"/>
          <p:nvPr/>
        </p:nvSpPr>
        <p:spPr>
          <a:xfrm>
            <a:off x="4717143" y="2963333"/>
            <a:ext cx="2890762" cy="2246769"/>
          </a:xfrm>
          <a:prstGeom prst="rect">
            <a:avLst/>
          </a:prstGeom>
          <a:noFill/>
        </p:spPr>
        <p:txBody>
          <a:bodyPr wrap="square" rtlCol="0">
            <a:spAutoFit/>
          </a:bodyPr>
          <a:lstStyle/>
          <a:p>
            <a:r>
              <a:rPr lang="en-US" sz="2000" dirty="0" smtClean="0">
                <a:latin typeface="Chalkboard"/>
                <a:cs typeface="Chalkboard"/>
              </a:rPr>
              <a:t>When my sister and I play together at home, we quarrel a lot.  She is so bossy, and I don’t always want to do what she wants me to do.</a:t>
            </a:r>
            <a:endParaRPr lang="en-US" sz="2000" dirty="0">
              <a:latin typeface="Chalkboard"/>
              <a:cs typeface="Chalkboard"/>
            </a:endParaRPr>
          </a:p>
        </p:txBody>
      </p:sp>
      <p:sp>
        <p:nvSpPr>
          <p:cNvPr id="8" name="Footer Placeholder 7"/>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Vocabulary Can Be Fun! </a:t>
            </a:r>
            <a:r>
              <a:rPr lang="en-US" dirty="0" smtClean="0"/>
              <a:t>Website	</a:t>
            </a:r>
            <a:endParaRPr lang="en-US" dirty="0"/>
          </a:p>
        </p:txBody>
      </p:sp>
      <p:pic>
        <p:nvPicPr>
          <p:cNvPr id="4" name="Content Placeholder 3" descr="Picture 2.png">
            <a:hlinkClick r:id="rId2"/>
          </p:cNvPr>
          <p:cNvPicPr>
            <a:picLocks noGrp="1" noChangeAspect="1"/>
          </p:cNvPicPr>
          <p:nvPr>
            <p:ph idx="1"/>
          </p:nvPr>
        </p:nvPicPr>
        <p:blipFill>
          <a:blip r:embed="rId3"/>
          <a:srcRect l="200" r="200"/>
          <a:stretch>
            <a:fillRect/>
          </a:stretch>
        </p:blipFill>
        <p:spPr>
          <a:xfrm>
            <a:off x="696157" y="1417638"/>
            <a:ext cx="7744633" cy="4859791"/>
          </a:xfrm>
          <a:ln w="19050">
            <a:solidFill>
              <a:schemeClr val="tx1"/>
            </a:solidFill>
          </a:ln>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Meaning of Words Chart</a:t>
            </a:r>
            <a:endParaRPr lang="en-US" dirty="0"/>
          </a:p>
        </p:txBody>
      </p:sp>
      <p:graphicFrame>
        <p:nvGraphicFramePr>
          <p:cNvPr id="4" name="Content Placeholder 3"/>
          <p:cNvGraphicFramePr>
            <a:graphicFrameLocks noGrp="1"/>
          </p:cNvGraphicFramePr>
          <p:nvPr>
            <p:ph idx="1"/>
          </p:nvPr>
        </p:nvGraphicFramePr>
        <p:xfrm>
          <a:off x="457200" y="1600200"/>
          <a:ext cx="8229600" cy="3787414"/>
        </p:xfrm>
        <a:graphic>
          <a:graphicData uri="http://schemas.openxmlformats.org/drawingml/2006/table">
            <a:tbl>
              <a:tblPr firstRow="1" bandRow="1">
                <a:tableStyleId>{7E9639D4-E3E2-4D34-9284-5A2195B3D0D7}</a:tableStyleId>
              </a:tblPr>
              <a:tblGrid>
                <a:gridCol w="1563175"/>
                <a:gridCol w="2309000"/>
                <a:gridCol w="1573006"/>
                <a:gridCol w="2784419"/>
              </a:tblGrid>
              <a:tr h="370840">
                <a:tc>
                  <a:txBody>
                    <a:bodyPr/>
                    <a:lstStyle/>
                    <a:p>
                      <a:r>
                        <a:rPr lang="en-US" dirty="0" smtClean="0"/>
                        <a:t>Word</a:t>
                      </a:r>
                      <a:endParaRPr lang="en-US" dirty="0"/>
                    </a:p>
                  </a:txBody>
                  <a:tcPr/>
                </a:tc>
                <a:tc>
                  <a:txBody>
                    <a:bodyPr/>
                    <a:lstStyle/>
                    <a:p>
                      <a:r>
                        <a:rPr lang="en-US" dirty="0" smtClean="0"/>
                        <a:t>Inferred Meaning</a:t>
                      </a:r>
                      <a:endParaRPr lang="en-US" dirty="0"/>
                    </a:p>
                  </a:txBody>
                  <a:tcPr/>
                </a:tc>
                <a:tc>
                  <a:txBody>
                    <a:bodyPr/>
                    <a:lstStyle/>
                    <a:p>
                      <a:r>
                        <a:rPr lang="en-US" dirty="0" smtClean="0"/>
                        <a:t>Clues</a:t>
                      </a:r>
                      <a:endParaRPr lang="en-US" dirty="0"/>
                    </a:p>
                  </a:txBody>
                  <a:tcPr/>
                </a:tc>
                <a:tc>
                  <a:txBody>
                    <a:bodyPr/>
                    <a:lstStyle/>
                    <a:p>
                      <a:r>
                        <a:rPr lang="en-US" dirty="0" smtClean="0"/>
                        <a:t>Sentence</a:t>
                      </a:r>
                      <a:endParaRPr lang="en-US" dirty="0"/>
                    </a:p>
                  </a:txBody>
                  <a:tcPr/>
                </a:tc>
              </a:tr>
              <a:tr h="1073753">
                <a:tc>
                  <a:txBody>
                    <a:bodyPr/>
                    <a:lstStyle/>
                    <a:p>
                      <a:r>
                        <a:rPr lang="en-US" sz="2000" dirty="0" smtClean="0">
                          <a:latin typeface="Chalkboard"/>
                          <a:cs typeface="Chalkboard"/>
                        </a:rPr>
                        <a:t>Quarreling</a:t>
                      </a:r>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dirty="0"/>
                    </a:p>
                  </a:txBody>
                  <a:tcPr/>
                </a:tc>
                <a:tc>
                  <a:txBody>
                    <a:bodyPr/>
                    <a:lstStyle/>
                    <a:p>
                      <a:endParaRPr lang="en-US" sz="2000" dirty="0">
                        <a:latin typeface="Chalkboard"/>
                        <a:cs typeface="Chalkboard"/>
                      </a:endParaRPr>
                    </a:p>
                  </a:txBody>
                  <a:tcPr/>
                </a:tc>
              </a:tr>
              <a:tr h="995691">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r>
              <a:tr h="1347130">
                <a:tc>
                  <a:txBody>
                    <a:bodyPr/>
                    <a:lstStyle/>
                    <a:p>
                      <a:endParaRPr lang="en-US">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Meaning of Words Chart</a:t>
            </a:r>
            <a:endParaRPr lang="en-US" dirty="0"/>
          </a:p>
        </p:txBody>
      </p:sp>
      <p:graphicFrame>
        <p:nvGraphicFramePr>
          <p:cNvPr id="4" name="Content Placeholder 3"/>
          <p:cNvGraphicFramePr>
            <a:graphicFrameLocks noGrp="1"/>
          </p:cNvGraphicFramePr>
          <p:nvPr>
            <p:ph idx="1"/>
          </p:nvPr>
        </p:nvGraphicFramePr>
        <p:xfrm>
          <a:off x="457200" y="1600200"/>
          <a:ext cx="8229600" cy="3787414"/>
        </p:xfrm>
        <a:graphic>
          <a:graphicData uri="http://schemas.openxmlformats.org/drawingml/2006/table">
            <a:tbl>
              <a:tblPr firstRow="1" bandRow="1">
                <a:tableStyleId>{7E9639D4-E3E2-4D34-9284-5A2195B3D0D7}</a:tableStyleId>
              </a:tblPr>
              <a:tblGrid>
                <a:gridCol w="1563175"/>
                <a:gridCol w="2309000"/>
                <a:gridCol w="1573006"/>
                <a:gridCol w="2784419"/>
              </a:tblGrid>
              <a:tr h="370840">
                <a:tc>
                  <a:txBody>
                    <a:bodyPr/>
                    <a:lstStyle/>
                    <a:p>
                      <a:r>
                        <a:rPr lang="en-US" dirty="0" smtClean="0"/>
                        <a:t>Word</a:t>
                      </a:r>
                      <a:endParaRPr lang="en-US" dirty="0"/>
                    </a:p>
                  </a:txBody>
                  <a:tcPr/>
                </a:tc>
                <a:tc>
                  <a:txBody>
                    <a:bodyPr/>
                    <a:lstStyle/>
                    <a:p>
                      <a:r>
                        <a:rPr lang="en-US" dirty="0" smtClean="0"/>
                        <a:t>Inferred Meaning</a:t>
                      </a:r>
                      <a:endParaRPr lang="en-US" dirty="0"/>
                    </a:p>
                  </a:txBody>
                  <a:tcPr/>
                </a:tc>
                <a:tc>
                  <a:txBody>
                    <a:bodyPr/>
                    <a:lstStyle/>
                    <a:p>
                      <a:r>
                        <a:rPr lang="en-US" dirty="0" smtClean="0"/>
                        <a:t>Clues</a:t>
                      </a:r>
                      <a:endParaRPr lang="en-US" dirty="0"/>
                    </a:p>
                  </a:txBody>
                  <a:tcPr/>
                </a:tc>
                <a:tc>
                  <a:txBody>
                    <a:bodyPr/>
                    <a:lstStyle/>
                    <a:p>
                      <a:r>
                        <a:rPr lang="en-US" dirty="0" smtClean="0"/>
                        <a:t>Sentence</a:t>
                      </a:r>
                      <a:endParaRPr lang="en-US" dirty="0"/>
                    </a:p>
                  </a:txBody>
                  <a:tcPr/>
                </a:tc>
              </a:tr>
              <a:tr h="1073753">
                <a:tc>
                  <a:txBody>
                    <a:bodyPr/>
                    <a:lstStyle/>
                    <a:p>
                      <a:r>
                        <a:rPr lang="en-US" sz="2000" dirty="0" smtClean="0">
                          <a:latin typeface="Chalkboard"/>
                          <a:cs typeface="Chalkboard"/>
                        </a:rPr>
                        <a:t>Quarreling</a:t>
                      </a:r>
                      <a:endParaRPr lang="en-US" sz="2000" dirty="0">
                        <a:latin typeface="Chalkboard"/>
                        <a:cs typeface="Chalkboard"/>
                      </a:endParaRPr>
                    </a:p>
                  </a:txBody>
                  <a:tcPr/>
                </a:tc>
                <a:tc>
                  <a:txBody>
                    <a:bodyPr/>
                    <a:lstStyle/>
                    <a:p>
                      <a:r>
                        <a:rPr lang="en-US" sz="2000" dirty="0" smtClean="0">
                          <a:latin typeface="Chalkboard"/>
                          <a:cs typeface="Chalkboard"/>
                        </a:rPr>
                        <a:t>Arguing</a:t>
                      </a:r>
                      <a:endParaRPr lang="en-US" sz="2000" dirty="0">
                        <a:latin typeface="Chalkboard"/>
                        <a:cs typeface="Chalkboard"/>
                      </a:endParaRPr>
                    </a:p>
                  </a:txBody>
                  <a:tcPr/>
                </a:tc>
                <a:tc>
                  <a:txBody>
                    <a:bodyPr/>
                    <a:lstStyle/>
                    <a:p>
                      <a:endParaRPr lang="en-US" dirty="0"/>
                    </a:p>
                  </a:txBody>
                  <a:tcPr/>
                </a:tc>
                <a:tc>
                  <a:txBody>
                    <a:bodyPr/>
                    <a:lstStyle/>
                    <a:p>
                      <a:endParaRPr lang="en-US" sz="2000" dirty="0">
                        <a:latin typeface="Chalkboard"/>
                        <a:cs typeface="Chalkboard"/>
                      </a:endParaRPr>
                    </a:p>
                  </a:txBody>
                  <a:tcPr/>
                </a:tc>
              </a:tr>
              <a:tr h="995691">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r>
              <a:tr h="1347130">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314546" y="5127042"/>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Meaning of Words Chart</a:t>
            </a:r>
            <a:endParaRPr lang="en-US" dirty="0"/>
          </a:p>
        </p:txBody>
      </p:sp>
      <p:graphicFrame>
        <p:nvGraphicFramePr>
          <p:cNvPr id="4" name="Content Placeholder 3"/>
          <p:cNvGraphicFramePr>
            <a:graphicFrameLocks noGrp="1"/>
          </p:cNvGraphicFramePr>
          <p:nvPr>
            <p:ph idx="1"/>
          </p:nvPr>
        </p:nvGraphicFramePr>
        <p:xfrm>
          <a:off x="457200" y="1600200"/>
          <a:ext cx="8229600" cy="3787414"/>
        </p:xfrm>
        <a:graphic>
          <a:graphicData uri="http://schemas.openxmlformats.org/drawingml/2006/table">
            <a:tbl>
              <a:tblPr firstRow="1" bandRow="1">
                <a:tableStyleId>{7E9639D4-E3E2-4D34-9284-5A2195B3D0D7}</a:tableStyleId>
              </a:tblPr>
              <a:tblGrid>
                <a:gridCol w="1563175"/>
                <a:gridCol w="2309000"/>
                <a:gridCol w="1573006"/>
                <a:gridCol w="2784419"/>
              </a:tblGrid>
              <a:tr h="370840">
                <a:tc>
                  <a:txBody>
                    <a:bodyPr/>
                    <a:lstStyle/>
                    <a:p>
                      <a:r>
                        <a:rPr lang="en-US" dirty="0" smtClean="0"/>
                        <a:t>Word</a:t>
                      </a:r>
                      <a:endParaRPr lang="en-US" dirty="0"/>
                    </a:p>
                  </a:txBody>
                  <a:tcPr/>
                </a:tc>
                <a:tc>
                  <a:txBody>
                    <a:bodyPr/>
                    <a:lstStyle/>
                    <a:p>
                      <a:r>
                        <a:rPr lang="en-US" dirty="0" smtClean="0"/>
                        <a:t>Inferred Meaning</a:t>
                      </a:r>
                      <a:endParaRPr lang="en-US" dirty="0"/>
                    </a:p>
                  </a:txBody>
                  <a:tcPr/>
                </a:tc>
                <a:tc>
                  <a:txBody>
                    <a:bodyPr/>
                    <a:lstStyle/>
                    <a:p>
                      <a:r>
                        <a:rPr lang="en-US" dirty="0" smtClean="0"/>
                        <a:t>Clues</a:t>
                      </a:r>
                      <a:endParaRPr lang="en-US" dirty="0"/>
                    </a:p>
                  </a:txBody>
                  <a:tcPr/>
                </a:tc>
                <a:tc>
                  <a:txBody>
                    <a:bodyPr/>
                    <a:lstStyle/>
                    <a:p>
                      <a:r>
                        <a:rPr lang="en-US" dirty="0" smtClean="0"/>
                        <a:t>Sentence</a:t>
                      </a:r>
                      <a:endParaRPr lang="en-US" dirty="0"/>
                    </a:p>
                  </a:txBody>
                  <a:tcPr/>
                </a:tc>
              </a:tr>
              <a:tr h="1073753">
                <a:tc>
                  <a:txBody>
                    <a:bodyPr/>
                    <a:lstStyle/>
                    <a:p>
                      <a:r>
                        <a:rPr lang="en-US" sz="2000" dirty="0" smtClean="0">
                          <a:latin typeface="Chalkboard"/>
                          <a:cs typeface="Chalkboard"/>
                        </a:rPr>
                        <a:t>Quarreling</a:t>
                      </a:r>
                      <a:endParaRPr lang="en-US" sz="2000" dirty="0">
                        <a:latin typeface="Chalkboard"/>
                        <a:cs typeface="Chalkboard"/>
                      </a:endParaRPr>
                    </a:p>
                  </a:txBody>
                  <a:tcPr/>
                </a:tc>
                <a:tc>
                  <a:txBody>
                    <a:bodyPr/>
                    <a:lstStyle/>
                    <a:p>
                      <a:r>
                        <a:rPr lang="en-US" sz="2000" dirty="0" smtClean="0">
                          <a:latin typeface="Chalkboard"/>
                          <a:cs typeface="Chalkboard"/>
                        </a:rPr>
                        <a:t>Arguing</a:t>
                      </a:r>
                      <a:endParaRPr lang="en-US" sz="2000" dirty="0">
                        <a:latin typeface="Chalkboard"/>
                        <a:cs typeface="Chalkboard"/>
                      </a:endParaRPr>
                    </a:p>
                  </a:txBody>
                  <a:tcPr/>
                </a:tc>
                <a:tc>
                  <a:txBody>
                    <a:bodyPr/>
                    <a:lstStyle/>
                    <a:p>
                      <a:r>
                        <a:rPr lang="en-US" sz="2000" dirty="0" smtClean="0">
                          <a:latin typeface="Chalkboard"/>
                          <a:cs typeface="Chalkboard"/>
                        </a:rPr>
                        <a:t>Reading on</a:t>
                      </a:r>
                      <a:endParaRPr lang="en-US" sz="2000" dirty="0">
                        <a:latin typeface="Chalkboard"/>
                        <a:cs typeface="Chalkboard"/>
                      </a:endParaRPr>
                    </a:p>
                  </a:txBody>
                  <a:tcPr/>
                </a:tc>
                <a:tc>
                  <a:txBody>
                    <a:bodyPr/>
                    <a:lstStyle/>
                    <a:p>
                      <a:endParaRPr lang="en-US" sz="2000" dirty="0">
                        <a:latin typeface="Chalkboard"/>
                        <a:cs typeface="Chalkboard"/>
                      </a:endParaRPr>
                    </a:p>
                  </a:txBody>
                  <a:tcPr/>
                </a:tc>
              </a:tr>
              <a:tr h="995691">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r>
              <a:tr h="1347130">
                <a:tc>
                  <a:txBody>
                    <a:bodyPr/>
                    <a:lstStyle/>
                    <a:p>
                      <a:endParaRPr lang="en-US">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7200" y="5173511"/>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Meaning of Words Chart</a:t>
            </a:r>
            <a:endParaRPr lang="en-US" dirty="0"/>
          </a:p>
        </p:txBody>
      </p:sp>
      <p:graphicFrame>
        <p:nvGraphicFramePr>
          <p:cNvPr id="4" name="Content Placeholder 3"/>
          <p:cNvGraphicFramePr>
            <a:graphicFrameLocks noGrp="1"/>
          </p:cNvGraphicFramePr>
          <p:nvPr>
            <p:ph idx="1"/>
          </p:nvPr>
        </p:nvGraphicFramePr>
        <p:xfrm>
          <a:off x="457200" y="1600200"/>
          <a:ext cx="8229600" cy="3787414"/>
        </p:xfrm>
        <a:graphic>
          <a:graphicData uri="http://schemas.openxmlformats.org/drawingml/2006/table">
            <a:tbl>
              <a:tblPr firstRow="1" bandRow="1">
                <a:tableStyleId>{7E9639D4-E3E2-4D34-9284-5A2195B3D0D7}</a:tableStyleId>
              </a:tblPr>
              <a:tblGrid>
                <a:gridCol w="1563175"/>
                <a:gridCol w="2309000"/>
                <a:gridCol w="1573006"/>
                <a:gridCol w="2784419"/>
              </a:tblGrid>
              <a:tr h="370840">
                <a:tc>
                  <a:txBody>
                    <a:bodyPr/>
                    <a:lstStyle/>
                    <a:p>
                      <a:r>
                        <a:rPr lang="en-US" dirty="0" smtClean="0"/>
                        <a:t>Word</a:t>
                      </a:r>
                      <a:endParaRPr lang="en-US" dirty="0"/>
                    </a:p>
                  </a:txBody>
                  <a:tcPr/>
                </a:tc>
                <a:tc>
                  <a:txBody>
                    <a:bodyPr/>
                    <a:lstStyle/>
                    <a:p>
                      <a:r>
                        <a:rPr lang="en-US" dirty="0" smtClean="0"/>
                        <a:t>Inferred Meaning</a:t>
                      </a:r>
                      <a:endParaRPr lang="en-US" dirty="0"/>
                    </a:p>
                  </a:txBody>
                  <a:tcPr/>
                </a:tc>
                <a:tc>
                  <a:txBody>
                    <a:bodyPr/>
                    <a:lstStyle/>
                    <a:p>
                      <a:r>
                        <a:rPr lang="en-US" dirty="0" smtClean="0"/>
                        <a:t>Clues</a:t>
                      </a:r>
                      <a:endParaRPr lang="en-US" dirty="0"/>
                    </a:p>
                  </a:txBody>
                  <a:tcPr/>
                </a:tc>
                <a:tc>
                  <a:txBody>
                    <a:bodyPr/>
                    <a:lstStyle/>
                    <a:p>
                      <a:r>
                        <a:rPr lang="en-US" dirty="0" smtClean="0"/>
                        <a:t>Sentence</a:t>
                      </a:r>
                      <a:endParaRPr lang="en-US" dirty="0"/>
                    </a:p>
                  </a:txBody>
                  <a:tcPr/>
                </a:tc>
              </a:tr>
              <a:tr h="1073753">
                <a:tc>
                  <a:txBody>
                    <a:bodyPr/>
                    <a:lstStyle/>
                    <a:p>
                      <a:r>
                        <a:rPr lang="en-US" sz="2000" dirty="0" smtClean="0">
                          <a:latin typeface="Chalkboard"/>
                          <a:cs typeface="Chalkboard"/>
                        </a:rPr>
                        <a:t>Quarreling</a:t>
                      </a:r>
                      <a:endParaRPr lang="en-US" sz="2000" dirty="0">
                        <a:latin typeface="Chalkboard"/>
                        <a:cs typeface="Chalkboard"/>
                      </a:endParaRPr>
                    </a:p>
                  </a:txBody>
                  <a:tcPr/>
                </a:tc>
                <a:tc>
                  <a:txBody>
                    <a:bodyPr/>
                    <a:lstStyle/>
                    <a:p>
                      <a:r>
                        <a:rPr lang="en-US" sz="2000" dirty="0" smtClean="0">
                          <a:latin typeface="Chalkboard"/>
                          <a:cs typeface="Chalkboard"/>
                        </a:rPr>
                        <a:t>Arguing</a:t>
                      </a:r>
                      <a:endParaRPr lang="en-US" sz="2000" dirty="0">
                        <a:latin typeface="Chalkboard"/>
                        <a:cs typeface="Chalkboard"/>
                      </a:endParaRPr>
                    </a:p>
                  </a:txBody>
                  <a:tcPr/>
                </a:tc>
                <a:tc>
                  <a:txBody>
                    <a:bodyPr/>
                    <a:lstStyle/>
                    <a:p>
                      <a:r>
                        <a:rPr lang="en-US" sz="2000" dirty="0" smtClean="0">
                          <a:latin typeface="Chalkboard"/>
                          <a:cs typeface="Chalkboard"/>
                        </a:rPr>
                        <a:t>Reading on</a:t>
                      </a:r>
                      <a:endParaRPr lang="en-US" sz="2000" dirty="0">
                        <a:latin typeface="Chalkboard"/>
                        <a:cs typeface="Chalkboard"/>
                      </a:endParaRPr>
                    </a:p>
                  </a:txBody>
                  <a:tcPr/>
                </a:tc>
                <a:tc>
                  <a:txBody>
                    <a:bodyPr/>
                    <a:lstStyle/>
                    <a:p>
                      <a:r>
                        <a:rPr lang="en-US" sz="2000" dirty="0" smtClean="0">
                          <a:latin typeface="Chalkboard"/>
                          <a:cs typeface="Chalkboard"/>
                        </a:rPr>
                        <a:t>When my brother and I disagree, we quarrel.</a:t>
                      </a:r>
                      <a:endParaRPr lang="en-US" sz="2000" dirty="0">
                        <a:latin typeface="Chalkboard"/>
                        <a:cs typeface="Chalkboard"/>
                      </a:endParaRPr>
                    </a:p>
                  </a:txBody>
                  <a:tcPr/>
                </a:tc>
              </a:tr>
              <a:tr h="995691">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c>
                  <a:txBody>
                    <a:bodyPr/>
                    <a:lstStyle/>
                    <a:p>
                      <a:endParaRPr lang="en-US" sz="2000" dirty="0">
                        <a:latin typeface="Chalkboard"/>
                        <a:cs typeface="Chalkboard"/>
                      </a:endParaRPr>
                    </a:p>
                  </a:txBody>
                  <a:tcPr/>
                </a:tc>
              </a:tr>
              <a:tr h="1347130">
                <a:tc>
                  <a:txBody>
                    <a:bodyPr/>
                    <a:lstStyle/>
                    <a:p>
                      <a:endParaRPr lang="en-US">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0120" y="5111553"/>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Inferring Meaning of Words Chart</a:t>
            </a:r>
            <a:endParaRPr lang="en-US" dirty="0"/>
          </a:p>
        </p:txBody>
      </p:sp>
      <p:graphicFrame>
        <p:nvGraphicFramePr>
          <p:cNvPr id="4" name="Content Placeholder 3"/>
          <p:cNvGraphicFramePr>
            <a:graphicFrameLocks noGrp="1"/>
          </p:cNvGraphicFramePr>
          <p:nvPr>
            <p:ph idx="1"/>
          </p:nvPr>
        </p:nvGraphicFramePr>
        <p:xfrm>
          <a:off x="457200" y="1600200"/>
          <a:ext cx="8229600" cy="4102363"/>
        </p:xfrm>
        <a:graphic>
          <a:graphicData uri="http://schemas.openxmlformats.org/drawingml/2006/table">
            <a:tbl>
              <a:tblPr firstRow="1" bandRow="1">
                <a:tableStyleId>{7E9639D4-E3E2-4D34-9284-5A2195B3D0D7}</a:tableStyleId>
              </a:tblPr>
              <a:tblGrid>
                <a:gridCol w="1563175"/>
                <a:gridCol w="2309000"/>
                <a:gridCol w="1573006"/>
                <a:gridCol w="2784419"/>
              </a:tblGrid>
              <a:tr h="370840">
                <a:tc>
                  <a:txBody>
                    <a:bodyPr/>
                    <a:lstStyle/>
                    <a:p>
                      <a:r>
                        <a:rPr lang="en-US" dirty="0" smtClean="0"/>
                        <a:t>Word</a:t>
                      </a:r>
                      <a:endParaRPr lang="en-US" dirty="0"/>
                    </a:p>
                  </a:txBody>
                  <a:tcPr/>
                </a:tc>
                <a:tc>
                  <a:txBody>
                    <a:bodyPr/>
                    <a:lstStyle/>
                    <a:p>
                      <a:r>
                        <a:rPr lang="en-US" dirty="0" smtClean="0"/>
                        <a:t>Inferred Meaning</a:t>
                      </a:r>
                      <a:endParaRPr lang="en-US" dirty="0"/>
                    </a:p>
                  </a:txBody>
                  <a:tcPr/>
                </a:tc>
                <a:tc>
                  <a:txBody>
                    <a:bodyPr/>
                    <a:lstStyle/>
                    <a:p>
                      <a:r>
                        <a:rPr lang="en-US" dirty="0" smtClean="0"/>
                        <a:t>Clues</a:t>
                      </a:r>
                      <a:endParaRPr lang="en-US" dirty="0"/>
                    </a:p>
                  </a:txBody>
                  <a:tcPr/>
                </a:tc>
                <a:tc>
                  <a:txBody>
                    <a:bodyPr/>
                    <a:lstStyle/>
                    <a:p>
                      <a:r>
                        <a:rPr lang="en-US" dirty="0" smtClean="0"/>
                        <a:t>Sentence</a:t>
                      </a:r>
                      <a:endParaRPr lang="en-US" dirty="0"/>
                    </a:p>
                  </a:txBody>
                  <a:tcPr/>
                </a:tc>
              </a:tr>
              <a:tr h="1073753">
                <a:tc>
                  <a:txBody>
                    <a:bodyPr/>
                    <a:lstStyle/>
                    <a:p>
                      <a:r>
                        <a:rPr lang="en-US" sz="2000" dirty="0" smtClean="0">
                          <a:latin typeface="Chalkboard"/>
                          <a:cs typeface="Chalkboard"/>
                        </a:rPr>
                        <a:t>Quarreling</a:t>
                      </a:r>
                      <a:endParaRPr lang="en-US" sz="2000" dirty="0">
                        <a:latin typeface="Chalkboard"/>
                        <a:cs typeface="Chalkboard"/>
                      </a:endParaRPr>
                    </a:p>
                  </a:txBody>
                  <a:tcPr/>
                </a:tc>
                <a:tc>
                  <a:txBody>
                    <a:bodyPr/>
                    <a:lstStyle/>
                    <a:p>
                      <a:r>
                        <a:rPr lang="en-US" sz="2000" dirty="0" smtClean="0">
                          <a:latin typeface="Chalkboard"/>
                          <a:cs typeface="Chalkboard"/>
                        </a:rPr>
                        <a:t>Arguing</a:t>
                      </a:r>
                      <a:endParaRPr lang="en-US" sz="2000" dirty="0">
                        <a:latin typeface="Chalkboard"/>
                        <a:cs typeface="Chalkboard"/>
                      </a:endParaRPr>
                    </a:p>
                  </a:txBody>
                  <a:tcPr/>
                </a:tc>
                <a:tc>
                  <a:txBody>
                    <a:bodyPr/>
                    <a:lstStyle/>
                    <a:p>
                      <a:r>
                        <a:rPr lang="en-US" sz="2000" dirty="0" smtClean="0">
                          <a:latin typeface="Chalkboard"/>
                          <a:cs typeface="Chalkboard"/>
                        </a:rPr>
                        <a:t>Reading on</a:t>
                      </a:r>
                      <a:endParaRPr lang="en-US" sz="2000" dirty="0">
                        <a:latin typeface="Chalkboard"/>
                        <a:cs typeface="Chalkboard"/>
                      </a:endParaRPr>
                    </a:p>
                  </a:txBody>
                  <a:tcPr/>
                </a:tc>
                <a:tc>
                  <a:txBody>
                    <a:bodyPr/>
                    <a:lstStyle/>
                    <a:p>
                      <a:r>
                        <a:rPr lang="en-US" sz="2000" dirty="0" smtClean="0">
                          <a:latin typeface="Chalkboard"/>
                          <a:cs typeface="Chalkboard"/>
                        </a:rPr>
                        <a:t>When my brother and I disagree, we quarrel.</a:t>
                      </a:r>
                      <a:endParaRPr lang="en-US" sz="2000" dirty="0">
                        <a:latin typeface="Chalkboard"/>
                        <a:cs typeface="Chalkboard"/>
                      </a:endParaRPr>
                    </a:p>
                  </a:txBody>
                  <a:tcPr/>
                </a:tc>
              </a:tr>
              <a:tr h="995691">
                <a:tc>
                  <a:txBody>
                    <a:bodyPr/>
                    <a:lstStyle/>
                    <a:p>
                      <a:r>
                        <a:rPr lang="en-US" sz="2000" dirty="0" smtClean="0">
                          <a:latin typeface="Chalkboard"/>
                          <a:cs typeface="Chalkboard"/>
                        </a:rPr>
                        <a:t>Peered</a:t>
                      </a:r>
                      <a:endParaRPr lang="en-US" sz="2000" dirty="0">
                        <a:latin typeface="Chalkboard"/>
                        <a:cs typeface="Chalkboard"/>
                      </a:endParaRPr>
                    </a:p>
                  </a:txBody>
                  <a:tcPr/>
                </a:tc>
                <a:tc>
                  <a:txBody>
                    <a:bodyPr/>
                    <a:lstStyle/>
                    <a:p>
                      <a:r>
                        <a:rPr lang="en-US" sz="2000" dirty="0" smtClean="0">
                          <a:latin typeface="Chalkboard"/>
                          <a:cs typeface="Chalkboard"/>
                        </a:rPr>
                        <a:t>Looked</a:t>
                      </a:r>
                      <a:endParaRPr lang="en-US" sz="2000" dirty="0">
                        <a:latin typeface="Chalkboard"/>
                        <a:cs typeface="Chalkboard"/>
                      </a:endParaRPr>
                    </a:p>
                  </a:txBody>
                  <a:tcPr/>
                </a:tc>
                <a:tc>
                  <a:txBody>
                    <a:bodyPr/>
                    <a:lstStyle/>
                    <a:p>
                      <a:r>
                        <a:rPr lang="en-US" sz="2000" dirty="0" smtClean="0">
                          <a:latin typeface="Chalkboard"/>
                          <a:cs typeface="Chalkboard"/>
                        </a:rPr>
                        <a:t>Picture</a:t>
                      </a:r>
                      <a:endParaRPr lang="en-US" sz="2000" dirty="0">
                        <a:latin typeface="Chalkboard"/>
                        <a:cs typeface="Chalkboard"/>
                      </a:endParaRPr>
                    </a:p>
                  </a:txBody>
                  <a:tcPr/>
                </a:tc>
                <a:tc>
                  <a:txBody>
                    <a:bodyPr/>
                    <a:lstStyle/>
                    <a:p>
                      <a:r>
                        <a:rPr lang="en-US" sz="2000" dirty="0" smtClean="0">
                          <a:latin typeface="Chalkboard"/>
                          <a:cs typeface="Chalkboard"/>
                        </a:rPr>
                        <a:t>In order to see the stage,</a:t>
                      </a:r>
                      <a:r>
                        <a:rPr lang="en-US" sz="2000" baseline="0" dirty="0" smtClean="0">
                          <a:latin typeface="Chalkboard"/>
                          <a:cs typeface="Chalkboard"/>
                        </a:rPr>
                        <a:t> I had to peer over the heads of other people.</a:t>
                      </a:r>
                      <a:endParaRPr lang="en-US" sz="2000" dirty="0">
                        <a:latin typeface="Chalkboard"/>
                        <a:cs typeface="Chalkboard"/>
                      </a:endParaRPr>
                    </a:p>
                  </a:txBody>
                  <a:tcPr/>
                </a:tc>
              </a:tr>
              <a:tr h="1347130">
                <a:tc>
                  <a:txBody>
                    <a:bodyPr/>
                    <a:lstStyle/>
                    <a:p>
                      <a:endParaRPr lang="en-US">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0120" y="5402242"/>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Vocabulary</a:t>
            </a:r>
            <a:endParaRPr lang="en-US" dirty="0"/>
          </a:p>
        </p:txBody>
      </p:sp>
      <p:sp>
        <p:nvSpPr>
          <p:cNvPr id="3" name="Content Placeholder 2"/>
          <p:cNvSpPr>
            <a:spLocks noGrp="1"/>
          </p:cNvSpPr>
          <p:nvPr>
            <p:ph idx="1"/>
          </p:nvPr>
        </p:nvSpPr>
        <p:spPr/>
        <p:txBody>
          <a:bodyPr/>
          <a:lstStyle/>
          <a:p>
            <a:r>
              <a:rPr lang="en-US" dirty="0" smtClean="0"/>
              <a:t>How do you think you could support vocabulary development at home?</a:t>
            </a:r>
          </a:p>
          <a:p>
            <a:r>
              <a:rPr lang="en-US" dirty="0" smtClean="0"/>
              <a:t>Do you have any questions?</a:t>
            </a:r>
            <a:endParaRPr lang="en-US" dirty="0"/>
          </a:p>
        </p:txBody>
      </p:sp>
      <p:pic>
        <p:nvPicPr>
          <p:cNvPr id="4" name="Picture 3" descr="Family_Reading_Night.jpg"/>
          <p:cNvPicPr>
            <a:picLocks noChangeAspect="1"/>
          </p:cNvPicPr>
          <p:nvPr/>
        </p:nvPicPr>
        <p:blipFill>
          <a:blip r:embed="rId2"/>
          <a:stretch>
            <a:fillRect/>
          </a:stretch>
        </p:blipFill>
        <p:spPr>
          <a:xfrm>
            <a:off x="3052183" y="3423518"/>
            <a:ext cx="2702645" cy="2702645"/>
          </a:xfrm>
          <a:prstGeom prst="rect">
            <a:avLst/>
          </a:prstGeom>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Inferring	</a:t>
            </a:r>
            <a:endParaRPr lang="en-US" dirty="0"/>
          </a:p>
        </p:txBody>
      </p:sp>
      <p:sp>
        <p:nvSpPr>
          <p:cNvPr id="6" name="Content Placeholder 5"/>
          <p:cNvSpPr>
            <a:spLocks noGrp="1"/>
          </p:cNvSpPr>
          <p:nvPr>
            <p:ph idx="1"/>
          </p:nvPr>
        </p:nvSpPr>
        <p:spPr/>
        <p:txBody>
          <a:bodyPr/>
          <a:lstStyle/>
          <a:p>
            <a:pPr algn="ctr">
              <a:buNone/>
            </a:pPr>
            <a:r>
              <a:rPr lang="en-US" sz="4400" dirty="0" smtClean="0">
                <a:solidFill>
                  <a:srgbClr val="FF0000"/>
                </a:solidFill>
                <a:latin typeface="Marker Felt"/>
                <a:cs typeface="Marker Felt"/>
              </a:rPr>
              <a:t>Inferring is the bedrock of comprehension.</a:t>
            </a:r>
          </a:p>
          <a:p>
            <a:pPr>
              <a:buNone/>
            </a:pPr>
            <a:endParaRPr lang="en-US" sz="4400" dirty="0" smtClean="0">
              <a:solidFill>
                <a:srgbClr val="FF0000"/>
              </a:solidFill>
              <a:latin typeface="Marker Felt"/>
              <a:cs typeface="Marker Felt"/>
            </a:endParaRPr>
          </a:p>
          <a:p>
            <a:pPr algn="ctr">
              <a:buNone/>
            </a:pPr>
            <a:r>
              <a:rPr lang="en-US" dirty="0" smtClean="0"/>
              <a:t>Stephanie Harvey &amp; Anne </a:t>
            </a:r>
            <a:r>
              <a:rPr lang="en-US" dirty="0" err="1" smtClean="0"/>
              <a:t>Goudvis</a:t>
            </a:r>
            <a:endParaRPr lang="en-US" dirty="0" smtClean="0"/>
          </a:p>
          <a:p>
            <a:pPr algn="ctr">
              <a:buNone/>
            </a:pPr>
            <a:r>
              <a:rPr lang="en-US" i="1" dirty="0" smtClean="0"/>
              <a:t>Strategies That Work</a:t>
            </a:r>
          </a:p>
          <a:p>
            <a:pPr>
              <a:buNone/>
            </a:pPr>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Overview of Workshop</a:t>
            </a:r>
            <a:endParaRPr lang="en-US" sz="1800" dirty="0" smtClean="0"/>
          </a:p>
          <a:p>
            <a:pPr lvl="1"/>
            <a:r>
              <a:rPr lang="en-US" dirty="0" smtClean="0"/>
              <a:t>Welcome Families</a:t>
            </a:r>
            <a:endParaRPr lang="en-US" sz="1600" dirty="0" smtClean="0"/>
          </a:p>
          <a:p>
            <a:pPr lvl="1"/>
            <a:r>
              <a:rPr lang="en-US" dirty="0" smtClean="0"/>
              <a:t>Importance of Reading for Meaning </a:t>
            </a:r>
            <a:endParaRPr lang="en-US" sz="1600" dirty="0" smtClean="0"/>
          </a:p>
          <a:p>
            <a:pPr lvl="0"/>
            <a:r>
              <a:rPr lang="en-US" dirty="0" smtClean="0"/>
              <a:t>Clarifying Unfamiliar Vocabulary </a:t>
            </a:r>
            <a:endParaRPr lang="en-US" sz="1800" dirty="0" smtClean="0"/>
          </a:p>
          <a:p>
            <a:pPr lvl="0"/>
            <a:r>
              <a:rPr lang="en-US" dirty="0" smtClean="0"/>
              <a:t>Making Inferences  </a:t>
            </a:r>
            <a:endParaRPr lang="en-US" sz="1800" dirty="0" smtClean="0"/>
          </a:p>
          <a:p>
            <a:pPr lvl="0"/>
            <a:r>
              <a:rPr lang="en-US" dirty="0" smtClean="0"/>
              <a:t>Using Evidence from the Text to Support Discussion </a:t>
            </a:r>
            <a:endParaRPr lang="en-US" sz="1800" dirty="0" smtClean="0"/>
          </a:p>
          <a:p>
            <a:pPr lvl="0"/>
            <a:r>
              <a:rPr lang="en-US" dirty="0" smtClean="0"/>
              <a:t>Review Handouts</a:t>
            </a:r>
            <a:endParaRPr lang="en-US" sz="1800" dirty="0" smtClean="0"/>
          </a:p>
          <a:p>
            <a:pPr lvl="0"/>
            <a:r>
              <a:rPr lang="en-US" dirty="0" smtClean="0"/>
              <a:t>Questions</a:t>
            </a:r>
            <a:endParaRPr lang="en-US" sz="1800" dirty="0" smtClean="0"/>
          </a:p>
          <a:p>
            <a:pPr lvl="0"/>
            <a:r>
              <a:rPr lang="en-US" dirty="0" smtClean="0"/>
              <a:t>Thank You for Coming </a:t>
            </a:r>
            <a:endParaRPr lang="en-US" sz="1800" dirty="0" smtClean="0"/>
          </a:p>
          <a:p>
            <a:endParaRPr lang="en-US" dirty="0"/>
          </a:p>
        </p:txBody>
      </p:sp>
      <p:pic>
        <p:nvPicPr>
          <p:cNvPr id="4" name="Picture 3"/>
          <p:cNvPicPr/>
          <p:nvPr/>
        </p:nvPicPr>
        <p:blipFill>
          <a:blip r:embed="rId2"/>
          <a:srcRect/>
          <a:stretch>
            <a:fillRect/>
          </a:stretch>
        </p:blipFill>
        <p:spPr bwMode="auto">
          <a:xfrm>
            <a:off x="5117843" y="4233333"/>
            <a:ext cx="2343362" cy="1608667"/>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Inferring	</a:t>
            </a:r>
            <a:endParaRPr lang="en-US" dirty="0"/>
          </a:p>
        </p:txBody>
      </p:sp>
      <p:pic>
        <p:nvPicPr>
          <p:cNvPr id="4" name="Content Placeholder 3" descr="umbrella.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7059" t="14286" r="16471" b="49606"/>
              <a:stretch>
                <a:fillRect/>
              </a:stretch>
            </p:blipFill>
          </mc:Choice>
          <mc:Fallback>
            <p:blipFill>
              <a:blip r:embed="rId4"/>
              <a:srcRect l="7059" t="14286" r="16471" b="49606"/>
              <a:stretch>
                <a:fillRect/>
              </a:stretch>
            </p:blipFill>
          </mc:Fallback>
        </mc:AlternateContent>
        <p:spPr>
          <a:xfrm>
            <a:off x="457200" y="1417638"/>
            <a:ext cx="8229600" cy="4800296"/>
          </a:xfrm>
          <a:ln w="22225">
            <a:solidFill>
              <a:schemeClr val="tx1"/>
            </a:solidFill>
          </a:ln>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314546" y="5879296"/>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Strategies</a:t>
            </a:r>
            <a:endParaRPr lang="en-US" dirty="0"/>
          </a:p>
        </p:txBody>
      </p:sp>
      <p:sp>
        <p:nvSpPr>
          <p:cNvPr id="3" name="Content Placeholder 2"/>
          <p:cNvSpPr>
            <a:spLocks noGrp="1"/>
          </p:cNvSpPr>
          <p:nvPr>
            <p:ph idx="1"/>
          </p:nvPr>
        </p:nvSpPr>
        <p:spPr/>
        <p:txBody>
          <a:bodyPr/>
          <a:lstStyle/>
          <a:p>
            <a:r>
              <a:rPr lang="en-US" dirty="0" smtClean="0"/>
              <a:t>Visualize what is going on in the text</a:t>
            </a:r>
          </a:p>
          <a:p>
            <a:r>
              <a:rPr lang="en-US" dirty="0" smtClean="0"/>
              <a:t>Use background knowledge</a:t>
            </a:r>
          </a:p>
          <a:p>
            <a:r>
              <a:rPr lang="en-US" dirty="0" smtClean="0"/>
              <a:t>Use text clues</a:t>
            </a:r>
          </a:p>
          <a:p>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with Text Clues</a:t>
            </a:r>
            <a:endParaRPr lang="en-US" dirty="0"/>
          </a:p>
        </p:txBody>
      </p:sp>
      <p:sp>
        <p:nvSpPr>
          <p:cNvPr id="3" name="Content Placeholder 2"/>
          <p:cNvSpPr>
            <a:spLocks noGrp="1"/>
          </p:cNvSpPr>
          <p:nvPr>
            <p:ph idx="1"/>
          </p:nvPr>
        </p:nvSpPr>
        <p:spPr/>
        <p:txBody>
          <a:bodyPr>
            <a:normAutofit fontScale="70000" lnSpcReduction="20000"/>
          </a:bodyPr>
          <a:lstStyle/>
          <a:p>
            <a:pPr algn="ctr">
              <a:buNone/>
            </a:pPr>
            <a:r>
              <a:rPr lang="en-US" sz="4129" dirty="0" smtClean="0">
                <a:solidFill>
                  <a:srgbClr val="FF0000"/>
                </a:solidFill>
                <a:latin typeface="Marker Felt"/>
                <a:cs typeface="Marker Felt"/>
              </a:rPr>
              <a:t>When we infer, we take what we know and merge it with clues in the text to draw a conclusion, to predict an outcome, to surface a theme, and so on . . . </a:t>
            </a:r>
          </a:p>
          <a:p>
            <a:pPr algn="ctr">
              <a:buNone/>
            </a:pPr>
            <a:r>
              <a:rPr lang="en-US" sz="4129" dirty="0" smtClean="0">
                <a:solidFill>
                  <a:srgbClr val="FF0000"/>
                </a:solidFill>
                <a:latin typeface="Marker Felt"/>
                <a:cs typeface="Marker Felt"/>
              </a:rPr>
              <a:t>Background Knowledge plus Text Clues equals an Inference:</a:t>
            </a:r>
          </a:p>
          <a:p>
            <a:pPr algn="ctr">
              <a:buNone/>
            </a:pPr>
            <a:endParaRPr lang="en-US" sz="4129" dirty="0" smtClean="0">
              <a:solidFill>
                <a:srgbClr val="FF0000"/>
              </a:solidFill>
              <a:latin typeface="Marker Felt"/>
              <a:cs typeface="Marker Felt"/>
            </a:endParaRPr>
          </a:p>
          <a:p>
            <a:pPr algn="ctr">
              <a:buNone/>
            </a:pPr>
            <a:r>
              <a:rPr lang="en-US" sz="5161" dirty="0" smtClean="0">
                <a:solidFill>
                  <a:srgbClr val="FF0000"/>
                </a:solidFill>
                <a:latin typeface="Marker Felt"/>
                <a:cs typeface="Marker Felt"/>
              </a:rPr>
              <a:t>BK + TC = I</a:t>
            </a:r>
          </a:p>
          <a:p>
            <a:pPr algn="ctr">
              <a:buNone/>
            </a:pPr>
            <a:endParaRPr lang="en-US" dirty="0" smtClean="0">
              <a:solidFill>
                <a:srgbClr val="FF0000"/>
              </a:solidFill>
              <a:latin typeface="Marker Felt"/>
              <a:cs typeface="Marker Felt"/>
            </a:endParaRPr>
          </a:p>
          <a:p>
            <a:pPr algn="ctr">
              <a:buNone/>
            </a:pPr>
            <a:r>
              <a:rPr lang="en-US" sz="2323" dirty="0" smtClean="0"/>
              <a:t>Stephanie Harvey &amp; Anne </a:t>
            </a:r>
            <a:r>
              <a:rPr lang="en-US" sz="2323" dirty="0" err="1" smtClean="0"/>
              <a:t>Goudvis</a:t>
            </a:r>
            <a:endParaRPr lang="en-US" sz="2323" dirty="0" smtClean="0"/>
          </a:p>
          <a:p>
            <a:pPr algn="ctr">
              <a:buNone/>
            </a:pPr>
            <a:r>
              <a:rPr lang="en-US" sz="2323" i="1" dirty="0" smtClean="0"/>
              <a:t>Strategies That Work</a:t>
            </a:r>
          </a:p>
          <a:p>
            <a:pPr algn="ctr">
              <a:buNone/>
            </a:pPr>
            <a:endParaRPr lang="en-US" dirty="0" smtClean="0">
              <a:solidFill>
                <a:srgbClr val="FF0000"/>
              </a:solidFill>
              <a:latin typeface="Marker Felt"/>
              <a:cs typeface="Marker Felt"/>
            </a:endParaRPr>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with Text Clues</a:t>
            </a:r>
            <a:endParaRPr lang="en-US" dirty="0"/>
          </a:p>
        </p:txBody>
      </p:sp>
      <p:graphicFrame>
        <p:nvGraphicFramePr>
          <p:cNvPr id="4" name="Content Placeholder 3"/>
          <p:cNvGraphicFramePr>
            <a:graphicFrameLocks noGrp="1"/>
          </p:cNvGraphicFramePr>
          <p:nvPr>
            <p:ph idx="1"/>
          </p:nvPr>
        </p:nvGraphicFramePr>
        <p:xfrm>
          <a:off x="457200" y="1600200"/>
          <a:ext cx="8229600" cy="4056478"/>
        </p:xfrm>
        <a:graphic>
          <a:graphicData uri="http://schemas.openxmlformats.org/drawingml/2006/table">
            <a:tbl>
              <a:tblPr firstRow="1" bandRow="1">
                <a:tableStyleId>{7E9639D4-E3E2-4D34-9284-5A2195B3D0D7}</a:tableStyleId>
              </a:tblPr>
              <a:tblGrid>
                <a:gridCol w="2934143"/>
                <a:gridCol w="2842956"/>
                <a:gridCol w="2452501"/>
              </a:tblGrid>
              <a:tr h="370840">
                <a:tc>
                  <a:txBody>
                    <a:bodyPr/>
                    <a:lstStyle/>
                    <a:p>
                      <a:r>
                        <a:rPr lang="en-US" dirty="0" smtClean="0"/>
                        <a:t>Background Knowledge</a:t>
                      </a:r>
                      <a:endParaRPr lang="en-US" dirty="0"/>
                    </a:p>
                  </a:txBody>
                  <a:tcPr/>
                </a:tc>
                <a:tc>
                  <a:txBody>
                    <a:bodyPr/>
                    <a:lstStyle/>
                    <a:p>
                      <a:r>
                        <a:rPr lang="en-US" dirty="0" smtClean="0"/>
                        <a:t>Text Clues</a:t>
                      </a:r>
                      <a:endParaRPr lang="en-US" dirty="0"/>
                    </a:p>
                  </a:txBody>
                  <a:tcPr/>
                </a:tc>
                <a:tc>
                  <a:txBody>
                    <a:bodyPr/>
                    <a:lstStyle/>
                    <a:p>
                      <a:r>
                        <a:rPr lang="en-US" dirty="0" smtClean="0"/>
                        <a:t>Inference</a:t>
                      </a:r>
                      <a:endParaRPr lang="en-US" dirty="0"/>
                    </a:p>
                  </a:txBody>
                  <a:tcPr/>
                </a:tc>
              </a:tr>
              <a:tr h="1030462">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r h="1226576">
                <a:tc>
                  <a:txBody>
                    <a:bodyPr/>
                    <a:lstStyle/>
                    <a:p>
                      <a:endParaRPr lang="en-US"/>
                    </a:p>
                  </a:txBody>
                  <a:tcPr/>
                </a:tc>
                <a:tc>
                  <a:txBody>
                    <a:bodyPr/>
                    <a:lstStyle/>
                    <a:p>
                      <a:endParaRPr lang="en-US"/>
                    </a:p>
                  </a:txBody>
                  <a:tcPr/>
                </a:tc>
                <a:tc>
                  <a:txBody>
                    <a:bodyPr/>
                    <a:lstStyle/>
                    <a:p>
                      <a:endParaRPr lang="en-US"/>
                    </a:p>
                  </a:txBody>
                  <a:tcPr/>
                </a:tc>
              </a:tr>
              <a:tr h="142860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7200" y="5402243"/>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with Text Clues</a:t>
            </a:r>
            <a:endParaRPr lang="en-US" dirty="0"/>
          </a:p>
        </p:txBody>
      </p:sp>
      <p:graphicFrame>
        <p:nvGraphicFramePr>
          <p:cNvPr id="4" name="Content Placeholder 3"/>
          <p:cNvGraphicFramePr>
            <a:graphicFrameLocks noGrp="1"/>
          </p:cNvGraphicFramePr>
          <p:nvPr>
            <p:ph idx="1"/>
          </p:nvPr>
        </p:nvGraphicFramePr>
        <p:xfrm>
          <a:off x="457200" y="1600200"/>
          <a:ext cx="8229600" cy="4056478"/>
        </p:xfrm>
        <a:graphic>
          <a:graphicData uri="http://schemas.openxmlformats.org/drawingml/2006/table">
            <a:tbl>
              <a:tblPr firstRow="1" bandRow="1">
                <a:tableStyleId>{7E9639D4-E3E2-4D34-9284-5A2195B3D0D7}</a:tableStyleId>
              </a:tblPr>
              <a:tblGrid>
                <a:gridCol w="2934143"/>
                <a:gridCol w="2842956"/>
                <a:gridCol w="2452501"/>
              </a:tblGrid>
              <a:tr h="370840">
                <a:tc>
                  <a:txBody>
                    <a:bodyPr/>
                    <a:lstStyle/>
                    <a:p>
                      <a:r>
                        <a:rPr lang="en-US" dirty="0" smtClean="0"/>
                        <a:t>Background Knowledge</a:t>
                      </a:r>
                      <a:endParaRPr lang="en-US" dirty="0"/>
                    </a:p>
                  </a:txBody>
                  <a:tcPr/>
                </a:tc>
                <a:tc>
                  <a:txBody>
                    <a:bodyPr/>
                    <a:lstStyle/>
                    <a:p>
                      <a:r>
                        <a:rPr lang="en-US" dirty="0" smtClean="0"/>
                        <a:t>Text Clues</a:t>
                      </a:r>
                      <a:endParaRPr lang="en-US" dirty="0"/>
                    </a:p>
                  </a:txBody>
                  <a:tcPr/>
                </a:tc>
                <a:tc>
                  <a:txBody>
                    <a:bodyPr/>
                    <a:lstStyle/>
                    <a:p>
                      <a:r>
                        <a:rPr lang="en-US" dirty="0" smtClean="0"/>
                        <a:t>Inference</a:t>
                      </a:r>
                      <a:endParaRPr lang="en-US" dirty="0"/>
                    </a:p>
                  </a:txBody>
                  <a:tcPr/>
                </a:tc>
              </a:tr>
              <a:tr h="1030462">
                <a:tc>
                  <a:txBody>
                    <a:bodyPr/>
                    <a:lstStyle/>
                    <a:p>
                      <a:r>
                        <a:rPr lang="en-US" dirty="0" smtClean="0">
                          <a:latin typeface="Chalkboard"/>
                          <a:cs typeface="Chalkboard"/>
                        </a:rPr>
                        <a:t>When</a:t>
                      </a:r>
                      <a:r>
                        <a:rPr lang="en-US" baseline="0" dirty="0" smtClean="0">
                          <a:latin typeface="Chalkboard"/>
                          <a:cs typeface="Chalkboard"/>
                        </a:rPr>
                        <a:t> people are irritable, they don’t always say or do the nicest things.</a:t>
                      </a:r>
                      <a:endParaRPr lang="en-US" dirty="0">
                        <a:latin typeface="Chalkboard"/>
                        <a:cs typeface="Chalkboard"/>
                      </a:endParaRPr>
                    </a:p>
                  </a:txBody>
                  <a:tcPr/>
                </a:tc>
                <a:tc>
                  <a:txBody>
                    <a:bodyPr/>
                    <a:lstStyle/>
                    <a:p>
                      <a:endParaRPr lang="en-US" dirty="0">
                        <a:latin typeface="Chalkboard"/>
                        <a:cs typeface="Chalkboard"/>
                      </a:endParaRPr>
                    </a:p>
                  </a:txBody>
                  <a:tcPr/>
                </a:tc>
                <a:tc>
                  <a:txBody>
                    <a:bodyPr/>
                    <a:lstStyle/>
                    <a:p>
                      <a:endParaRPr lang="en-US" dirty="0">
                        <a:latin typeface="Chalkboard"/>
                        <a:cs typeface="Chalkboard"/>
                      </a:endParaRPr>
                    </a:p>
                  </a:txBody>
                  <a:tcPr/>
                </a:tc>
              </a:tr>
              <a:tr h="1226576">
                <a:tc>
                  <a:txBody>
                    <a:bodyPr/>
                    <a:lstStyle/>
                    <a:p>
                      <a:endParaRPr lang="en-US"/>
                    </a:p>
                  </a:txBody>
                  <a:tcPr/>
                </a:tc>
                <a:tc>
                  <a:txBody>
                    <a:bodyPr/>
                    <a:lstStyle/>
                    <a:p>
                      <a:endParaRPr lang="en-US"/>
                    </a:p>
                  </a:txBody>
                  <a:tcPr/>
                </a:tc>
                <a:tc>
                  <a:txBody>
                    <a:bodyPr/>
                    <a:lstStyle/>
                    <a:p>
                      <a:endParaRPr lang="en-US"/>
                    </a:p>
                  </a:txBody>
                  <a:tcPr/>
                </a:tc>
              </a:tr>
              <a:tr h="142860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0120" y="5402243"/>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with Text Clues</a:t>
            </a:r>
            <a:endParaRPr lang="en-US" dirty="0"/>
          </a:p>
        </p:txBody>
      </p:sp>
      <p:graphicFrame>
        <p:nvGraphicFramePr>
          <p:cNvPr id="4" name="Content Placeholder 3"/>
          <p:cNvGraphicFramePr>
            <a:graphicFrameLocks noGrp="1"/>
          </p:cNvGraphicFramePr>
          <p:nvPr>
            <p:ph idx="1"/>
          </p:nvPr>
        </p:nvGraphicFramePr>
        <p:xfrm>
          <a:off x="457200" y="1600200"/>
          <a:ext cx="8229600" cy="4214736"/>
        </p:xfrm>
        <a:graphic>
          <a:graphicData uri="http://schemas.openxmlformats.org/drawingml/2006/table">
            <a:tbl>
              <a:tblPr firstRow="1" bandRow="1">
                <a:tableStyleId>{7E9639D4-E3E2-4D34-9284-5A2195B3D0D7}</a:tableStyleId>
              </a:tblPr>
              <a:tblGrid>
                <a:gridCol w="2934143"/>
                <a:gridCol w="2842956"/>
                <a:gridCol w="2452501"/>
              </a:tblGrid>
              <a:tr h="370840">
                <a:tc>
                  <a:txBody>
                    <a:bodyPr/>
                    <a:lstStyle/>
                    <a:p>
                      <a:r>
                        <a:rPr lang="en-US" dirty="0" smtClean="0"/>
                        <a:t>Background Knowledge</a:t>
                      </a:r>
                      <a:endParaRPr lang="en-US" dirty="0"/>
                    </a:p>
                  </a:txBody>
                  <a:tcPr/>
                </a:tc>
                <a:tc>
                  <a:txBody>
                    <a:bodyPr/>
                    <a:lstStyle/>
                    <a:p>
                      <a:r>
                        <a:rPr lang="en-US" dirty="0" smtClean="0"/>
                        <a:t>Text Clues</a:t>
                      </a:r>
                      <a:endParaRPr lang="en-US" dirty="0"/>
                    </a:p>
                  </a:txBody>
                  <a:tcPr/>
                </a:tc>
                <a:tc>
                  <a:txBody>
                    <a:bodyPr/>
                    <a:lstStyle/>
                    <a:p>
                      <a:r>
                        <a:rPr lang="en-US" dirty="0" smtClean="0"/>
                        <a:t>Inference</a:t>
                      </a:r>
                      <a:endParaRPr lang="en-US" dirty="0"/>
                    </a:p>
                  </a:txBody>
                  <a:tcPr/>
                </a:tc>
              </a:tr>
              <a:tr h="1030462">
                <a:tc>
                  <a:txBody>
                    <a:bodyPr/>
                    <a:lstStyle/>
                    <a:p>
                      <a:r>
                        <a:rPr lang="en-US" dirty="0" smtClean="0">
                          <a:latin typeface="Chalkboard"/>
                          <a:cs typeface="Chalkboard"/>
                        </a:rPr>
                        <a:t>When</a:t>
                      </a:r>
                      <a:r>
                        <a:rPr lang="en-US" baseline="0" dirty="0" smtClean="0">
                          <a:latin typeface="Chalkboard"/>
                          <a:cs typeface="Chalkboard"/>
                        </a:rPr>
                        <a:t> people are irritable, they don’t always say or do the nicest things.</a:t>
                      </a:r>
                      <a:endParaRPr lang="en-US" dirty="0">
                        <a:latin typeface="Chalkboard"/>
                        <a:cs typeface="Chalkboard"/>
                      </a:endParaRPr>
                    </a:p>
                  </a:txBody>
                  <a:tcPr/>
                </a:tc>
                <a:tc>
                  <a:txBody>
                    <a:bodyPr/>
                    <a:lstStyle/>
                    <a:p>
                      <a:r>
                        <a:rPr lang="en-US" dirty="0" smtClean="0">
                          <a:latin typeface="Chalkboard"/>
                          <a:cs typeface="Chalkboard"/>
                        </a:rPr>
                        <a:t>The dad</a:t>
                      </a:r>
                      <a:r>
                        <a:rPr lang="en-US" baseline="0" dirty="0" smtClean="0">
                          <a:latin typeface="Chalkboard"/>
                          <a:cs typeface="Chalkboard"/>
                        </a:rPr>
                        <a:t> says he thinks the mom is becoming irritable as a result of the quarreling.</a:t>
                      </a:r>
                      <a:endParaRPr lang="en-US" dirty="0">
                        <a:latin typeface="Chalkboard"/>
                        <a:cs typeface="Chalkboard"/>
                      </a:endParaRPr>
                    </a:p>
                  </a:txBody>
                  <a:tcPr/>
                </a:tc>
                <a:tc>
                  <a:txBody>
                    <a:bodyPr/>
                    <a:lstStyle/>
                    <a:p>
                      <a:endParaRPr lang="en-US" dirty="0">
                        <a:latin typeface="Chalkboard"/>
                        <a:cs typeface="Chalkboard"/>
                      </a:endParaRPr>
                    </a:p>
                  </a:txBody>
                  <a:tcPr/>
                </a:tc>
              </a:tr>
              <a:tr h="1226576">
                <a:tc>
                  <a:txBody>
                    <a:bodyPr/>
                    <a:lstStyle/>
                    <a:p>
                      <a:endParaRPr lang="en-US"/>
                    </a:p>
                  </a:txBody>
                  <a:tcPr/>
                </a:tc>
                <a:tc>
                  <a:txBody>
                    <a:bodyPr/>
                    <a:lstStyle/>
                    <a:p>
                      <a:endParaRPr lang="en-US"/>
                    </a:p>
                  </a:txBody>
                  <a:tcPr/>
                </a:tc>
                <a:tc>
                  <a:txBody>
                    <a:bodyPr/>
                    <a:lstStyle/>
                    <a:p>
                      <a:endParaRPr lang="en-US"/>
                    </a:p>
                  </a:txBody>
                  <a:tcPr/>
                </a:tc>
              </a:tr>
              <a:tr h="142860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7200" y="5767368"/>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with Text Clues</a:t>
            </a:r>
            <a:endParaRPr lang="en-US" dirty="0"/>
          </a:p>
        </p:txBody>
      </p:sp>
      <p:graphicFrame>
        <p:nvGraphicFramePr>
          <p:cNvPr id="4" name="Content Placeholder 3"/>
          <p:cNvGraphicFramePr>
            <a:graphicFrameLocks noGrp="1"/>
          </p:cNvGraphicFramePr>
          <p:nvPr>
            <p:ph idx="1"/>
          </p:nvPr>
        </p:nvGraphicFramePr>
        <p:xfrm>
          <a:off x="457200" y="1600200"/>
          <a:ext cx="8229600" cy="4214736"/>
        </p:xfrm>
        <a:graphic>
          <a:graphicData uri="http://schemas.openxmlformats.org/drawingml/2006/table">
            <a:tbl>
              <a:tblPr firstRow="1" bandRow="1">
                <a:tableStyleId>{7E9639D4-E3E2-4D34-9284-5A2195B3D0D7}</a:tableStyleId>
              </a:tblPr>
              <a:tblGrid>
                <a:gridCol w="2934143"/>
                <a:gridCol w="2842956"/>
                <a:gridCol w="2452501"/>
              </a:tblGrid>
              <a:tr h="370840">
                <a:tc>
                  <a:txBody>
                    <a:bodyPr/>
                    <a:lstStyle/>
                    <a:p>
                      <a:r>
                        <a:rPr lang="en-US" dirty="0" smtClean="0"/>
                        <a:t>Background Knowledge</a:t>
                      </a:r>
                      <a:endParaRPr lang="en-US" dirty="0"/>
                    </a:p>
                  </a:txBody>
                  <a:tcPr/>
                </a:tc>
                <a:tc>
                  <a:txBody>
                    <a:bodyPr/>
                    <a:lstStyle/>
                    <a:p>
                      <a:r>
                        <a:rPr lang="en-US" dirty="0" smtClean="0"/>
                        <a:t>Text Clues</a:t>
                      </a:r>
                      <a:endParaRPr lang="en-US" dirty="0"/>
                    </a:p>
                  </a:txBody>
                  <a:tcPr/>
                </a:tc>
                <a:tc>
                  <a:txBody>
                    <a:bodyPr/>
                    <a:lstStyle/>
                    <a:p>
                      <a:r>
                        <a:rPr lang="en-US" dirty="0" smtClean="0"/>
                        <a:t>Inference</a:t>
                      </a:r>
                      <a:endParaRPr lang="en-US" dirty="0"/>
                    </a:p>
                  </a:txBody>
                  <a:tcPr/>
                </a:tc>
              </a:tr>
              <a:tr h="1030462">
                <a:tc>
                  <a:txBody>
                    <a:bodyPr/>
                    <a:lstStyle/>
                    <a:p>
                      <a:r>
                        <a:rPr lang="en-US" dirty="0" smtClean="0">
                          <a:latin typeface="Chalkboard"/>
                          <a:cs typeface="Chalkboard"/>
                        </a:rPr>
                        <a:t>When</a:t>
                      </a:r>
                      <a:r>
                        <a:rPr lang="en-US" baseline="0" dirty="0" smtClean="0">
                          <a:latin typeface="Chalkboard"/>
                          <a:cs typeface="Chalkboard"/>
                        </a:rPr>
                        <a:t> people are irritable, they don’t always say or do the nicest things.</a:t>
                      </a:r>
                      <a:endParaRPr lang="en-US" dirty="0">
                        <a:latin typeface="Chalkboard"/>
                        <a:cs typeface="Chalkboard"/>
                      </a:endParaRPr>
                    </a:p>
                  </a:txBody>
                  <a:tcPr/>
                </a:tc>
                <a:tc>
                  <a:txBody>
                    <a:bodyPr/>
                    <a:lstStyle/>
                    <a:p>
                      <a:r>
                        <a:rPr lang="en-US" dirty="0" smtClean="0">
                          <a:latin typeface="Chalkboard"/>
                          <a:cs typeface="Chalkboard"/>
                        </a:rPr>
                        <a:t>The dad</a:t>
                      </a:r>
                      <a:r>
                        <a:rPr lang="en-US" baseline="0" dirty="0" smtClean="0">
                          <a:latin typeface="Chalkboard"/>
                          <a:cs typeface="Chalkboard"/>
                        </a:rPr>
                        <a:t> says he thinks the mom is becoming irritable as a result of the quarreling.</a:t>
                      </a:r>
                      <a:endParaRPr lang="en-US" dirty="0">
                        <a:latin typeface="Chalkboard"/>
                        <a:cs typeface="Chalkboard"/>
                      </a:endParaRPr>
                    </a:p>
                  </a:txBody>
                  <a:tcPr/>
                </a:tc>
                <a:tc>
                  <a:txBody>
                    <a:bodyPr/>
                    <a:lstStyle/>
                    <a:p>
                      <a:r>
                        <a:rPr lang="en-US" dirty="0" smtClean="0">
                          <a:latin typeface="Chalkboard"/>
                          <a:cs typeface="Chalkboard"/>
                        </a:rPr>
                        <a:t>The mom is</a:t>
                      </a:r>
                      <a:r>
                        <a:rPr lang="en-US" baseline="0" dirty="0" smtClean="0">
                          <a:latin typeface="Chalkboard"/>
                          <a:cs typeface="Chalkboard"/>
                        </a:rPr>
                        <a:t> not treating the dad very kindly.</a:t>
                      </a:r>
                      <a:endParaRPr lang="en-US" dirty="0">
                        <a:latin typeface="Chalkboard"/>
                        <a:cs typeface="Chalkboard"/>
                      </a:endParaRPr>
                    </a:p>
                  </a:txBody>
                  <a:tcPr/>
                </a:tc>
              </a:tr>
              <a:tr h="1226576">
                <a:tc>
                  <a:txBody>
                    <a:bodyPr/>
                    <a:lstStyle/>
                    <a:p>
                      <a:endParaRPr lang="en-US"/>
                    </a:p>
                  </a:txBody>
                  <a:tcPr/>
                </a:tc>
                <a:tc>
                  <a:txBody>
                    <a:bodyPr/>
                    <a:lstStyle/>
                    <a:p>
                      <a:endParaRPr lang="en-US"/>
                    </a:p>
                  </a:txBody>
                  <a:tcPr/>
                </a:tc>
                <a:tc>
                  <a:txBody>
                    <a:bodyPr/>
                    <a:lstStyle/>
                    <a:p>
                      <a:endParaRPr lang="en-US"/>
                    </a:p>
                  </a:txBody>
                  <a:tcPr/>
                </a:tc>
              </a:tr>
              <a:tr h="142860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
        <p:nvSpPr>
          <p:cNvPr id="6" name="TextBox 5"/>
          <p:cNvSpPr txBox="1"/>
          <p:nvPr/>
        </p:nvSpPr>
        <p:spPr>
          <a:xfrm>
            <a:off x="450120" y="5767368"/>
            <a:ext cx="5348160" cy="954107"/>
          </a:xfrm>
          <a:prstGeom prst="rect">
            <a:avLst/>
          </a:prstGeom>
          <a:noFill/>
        </p:spPr>
        <p:txBody>
          <a:bodyPr wrap="square" rtlCol="0">
            <a:spAutoFit/>
          </a:bodyPr>
          <a:lstStyle/>
          <a:p>
            <a:pPr algn="ctr">
              <a:buNone/>
            </a:pPr>
            <a:endParaRPr lang="en-US" dirty="0" smtClean="0"/>
          </a:p>
          <a:p>
            <a:pPr algn="ctr">
              <a:buNone/>
            </a:pPr>
            <a:r>
              <a:rPr lang="en-US" sz="1000" dirty="0" smtClean="0"/>
              <a:t>Courtesy of </a:t>
            </a:r>
            <a:r>
              <a:rPr lang="en-US" sz="1000" i="1" dirty="0" smtClean="0"/>
              <a:t>Strategies That Work by </a:t>
            </a:r>
            <a:r>
              <a:rPr lang="en-US" sz="1000" dirty="0" smtClean="0"/>
              <a:t>Stephanie Harvey &amp; Anne </a:t>
            </a:r>
            <a:r>
              <a:rPr lang="en-US" sz="1000" dirty="0" err="1" smtClean="0"/>
              <a:t>Goudvis</a:t>
            </a:r>
            <a:endParaRPr lang="en-US" sz="1000" dirty="0" smtClean="0"/>
          </a:p>
          <a:p>
            <a:pPr algn="ctr">
              <a:buNone/>
            </a:pPr>
            <a:endParaRPr lang="en-US" sz="1000" i="1" dirty="0" smtClean="0"/>
          </a:p>
          <a:p>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Facts/Inferences Think Sheet</a:t>
            </a:r>
            <a:endParaRPr lang="en-US" dirty="0"/>
          </a:p>
        </p:txBody>
      </p:sp>
      <p:graphicFrame>
        <p:nvGraphicFramePr>
          <p:cNvPr id="4" name="Content Placeholder 3"/>
          <p:cNvGraphicFramePr>
            <a:graphicFrameLocks noGrp="1"/>
          </p:cNvGraphicFramePr>
          <p:nvPr>
            <p:ph idx="1"/>
          </p:nvPr>
        </p:nvGraphicFramePr>
        <p:xfrm>
          <a:off x="457200" y="1819075"/>
          <a:ext cx="8229600" cy="3859572"/>
        </p:xfrm>
        <a:graphic>
          <a:graphicData uri="http://schemas.openxmlformats.org/drawingml/2006/table">
            <a:tbl>
              <a:tblPr firstRow="1" bandRow="1">
                <a:tableStyleId>{793D81CF-94F2-401A-BA57-92F5A7B2D0C5}</a:tableStyleId>
              </a:tblPr>
              <a:tblGrid>
                <a:gridCol w="4114800"/>
                <a:gridCol w="4114800"/>
              </a:tblGrid>
              <a:tr h="476292">
                <a:tc>
                  <a:txBody>
                    <a:bodyPr/>
                    <a:lstStyle/>
                    <a:p>
                      <a:r>
                        <a:rPr lang="en-US" dirty="0" smtClean="0"/>
                        <a:t>Facts </a:t>
                      </a:r>
                      <a:endParaRPr lang="en-US" dirty="0"/>
                    </a:p>
                  </a:txBody>
                  <a:tcPr/>
                </a:tc>
                <a:tc>
                  <a:txBody>
                    <a:bodyPr/>
                    <a:lstStyle/>
                    <a:p>
                      <a:r>
                        <a:rPr lang="en-US" dirty="0" err="1" smtClean="0"/>
                        <a:t>Interences</a:t>
                      </a:r>
                      <a:endParaRPr lang="en-US" dirty="0"/>
                    </a:p>
                  </a:txBody>
                  <a:tcPr/>
                </a:tc>
              </a:tr>
              <a:tr h="370840">
                <a:tc>
                  <a:txBody>
                    <a:bodyPr/>
                    <a:lstStyle/>
                    <a:p>
                      <a:pPr>
                        <a:buFont typeface="Arial"/>
                        <a:buChar char="•"/>
                      </a:pPr>
                      <a:r>
                        <a:rPr lang="en-US" dirty="0" smtClean="0"/>
                        <a:t>The Fateful Night </a:t>
                      </a:r>
                    </a:p>
                    <a:p>
                      <a:pPr>
                        <a:buFont typeface="Arial"/>
                        <a:buChar char="•"/>
                      </a:pPr>
                      <a:endParaRPr lang="en-US" dirty="0" smtClean="0"/>
                    </a:p>
                    <a:p>
                      <a:pPr>
                        <a:buFont typeface="Arial"/>
                        <a:buChar char="•"/>
                      </a:pPr>
                      <a:r>
                        <a:rPr lang="en-US" dirty="0" smtClean="0"/>
                        <a:t>Another iceberg</a:t>
                      </a:r>
                      <a:r>
                        <a:rPr lang="en-US" baseline="0" dirty="0" smtClean="0"/>
                        <a:t> warning </a:t>
                      </a:r>
                    </a:p>
                    <a:p>
                      <a:pPr>
                        <a:buFont typeface="Arial"/>
                        <a:buChar char="•"/>
                      </a:pPr>
                      <a:endParaRPr lang="en-US" baseline="0" dirty="0" smtClean="0"/>
                    </a:p>
                    <a:p>
                      <a:pPr>
                        <a:buFont typeface="Arial"/>
                        <a:buChar char="•"/>
                      </a:pPr>
                      <a:endParaRPr lang="en-US" baseline="0" dirty="0" smtClean="0"/>
                    </a:p>
                    <a:p>
                      <a:pPr>
                        <a:buFont typeface="Arial"/>
                        <a:buChar char="•"/>
                      </a:pPr>
                      <a:r>
                        <a:rPr lang="en-US" baseline="0" dirty="0" smtClean="0"/>
                        <a:t>He was weary</a:t>
                      </a:r>
                    </a:p>
                    <a:p>
                      <a:pPr>
                        <a:buFont typeface="Arial"/>
                        <a:buChar char="•"/>
                      </a:pPr>
                      <a:endParaRPr lang="en-US" baseline="0" dirty="0" smtClean="0"/>
                    </a:p>
                    <a:p>
                      <a:pPr>
                        <a:buFont typeface="Arial"/>
                        <a:buChar char="•"/>
                      </a:pPr>
                      <a:r>
                        <a:rPr lang="en-US" baseline="0" dirty="0" smtClean="0"/>
                        <a:t>Tired on the job </a:t>
                      </a:r>
                    </a:p>
                    <a:p>
                      <a:pPr>
                        <a:buFont typeface="Arial"/>
                        <a:buChar char="•"/>
                      </a:pPr>
                      <a:endParaRPr lang="en-US" baseline="0" dirty="0" smtClean="0"/>
                    </a:p>
                    <a:p>
                      <a:pPr>
                        <a:buFont typeface="Arial"/>
                        <a:buChar char="•"/>
                      </a:pPr>
                      <a:endParaRPr lang="en-US" baseline="0" dirty="0" smtClean="0"/>
                    </a:p>
                    <a:p>
                      <a:pPr>
                        <a:buFont typeface="Arial"/>
                        <a:buChar char="•"/>
                      </a:pPr>
                      <a:r>
                        <a:rPr lang="en-US" baseline="0" dirty="0" smtClean="0"/>
                        <a:t> sunny day, calm sea</a:t>
                      </a:r>
                      <a:endParaRPr lang="en-US" dirty="0"/>
                    </a:p>
                  </a:txBody>
                  <a:tcPr/>
                </a:tc>
                <a:tc>
                  <a:txBody>
                    <a:bodyPr/>
                    <a:lstStyle/>
                    <a:p>
                      <a:pPr>
                        <a:buFont typeface="Arial"/>
                        <a:buChar char="•"/>
                      </a:pPr>
                      <a:r>
                        <a:rPr lang="en-US" dirty="0" smtClean="0"/>
                        <a:t>The night it sank</a:t>
                      </a:r>
                    </a:p>
                    <a:p>
                      <a:pPr>
                        <a:buFont typeface="Arial"/>
                        <a:buChar char="•"/>
                      </a:pPr>
                      <a:endParaRPr lang="en-US" baseline="0" dirty="0" smtClean="0"/>
                    </a:p>
                    <a:p>
                      <a:pPr>
                        <a:buFont typeface="Arial"/>
                        <a:buChar char="•"/>
                      </a:pPr>
                      <a:r>
                        <a:rPr lang="en-US" baseline="0" dirty="0" smtClean="0"/>
                        <a:t>This was not the first warning there were more. </a:t>
                      </a:r>
                    </a:p>
                    <a:p>
                      <a:pPr>
                        <a:buFont typeface="Arial"/>
                        <a:buChar char="•"/>
                      </a:pPr>
                      <a:endParaRPr lang="en-US" baseline="0" dirty="0" smtClean="0"/>
                    </a:p>
                    <a:p>
                      <a:pPr>
                        <a:buFont typeface="Arial"/>
                        <a:buChar char="•"/>
                      </a:pPr>
                      <a:r>
                        <a:rPr lang="en-US" baseline="0" dirty="0" smtClean="0"/>
                        <a:t>He was sleepy</a:t>
                      </a:r>
                    </a:p>
                    <a:p>
                      <a:pPr>
                        <a:buFont typeface="Arial"/>
                        <a:buChar char="•"/>
                      </a:pPr>
                      <a:endParaRPr lang="en-US" baseline="0" dirty="0" smtClean="0"/>
                    </a:p>
                    <a:p>
                      <a:pPr>
                        <a:buFont typeface="Arial"/>
                        <a:buChar char="•"/>
                      </a:pPr>
                      <a:r>
                        <a:rPr lang="en-US" baseline="0" dirty="0" smtClean="0"/>
                        <a:t>You might slack off, go to sleep, or get careless </a:t>
                      </a:r>
                    </a:p>
                    <a:p>
                      <a:pPr>
                        <a:buFont typeface="Arial"/>
                        <a:buChar char="•"/>
                      </a:pPr>
                      <a:endParaRPr lang="en-US" baseline="0" dirty="0" smtClean="0"/>
                    </a:p>
                    <a:p>
                      <a:pPr>
                        <a:buFont typeface="Arial"/>
                        <a:buChar char="•"/>
                      </a:pPr>
                      <a:r>
                        <a:rPr lang="en-US" baseline="0" dirty="0" smtClean="0"/>
                        <a:t>Maybe paid less attention because the weather was so nice </a:t>
                      </a:r>
                      <a:endParaRPr lang="en-US" dirty="0"/>
                    </a:p>
                  </a:txBody>
                  <a:tcPr/>
                </a:tc>
              </a:tr>
            </a:tbl>
          </a:graphicData>
        </a:graphic>
      </p:graphicFrame>
      <p:sp>
        <p:nvSpPr>
          <p:cNvPr id="5" name="TextBox 4"/>
          <p:cNvSpPr txBox="1"/>
          <p:nvPr/>
        </p:nvSpPr>
        <p:spPr>
          <a:xfrm>
            <a:off x="772370" y="6229475"/>
            <a:ext cx="7914430" cy="461665"/>
          </a:xfrm>
          <a:prstGeom prst="rect">
            <a:avLst/>
          </a:prstGeom>
          <a:noFill/>
        </p:spPr>
        <p:txBody>
          <a:bodyPr wrap="square" rtlCol="0">
            <a:spAutoFit/>
          </a:bodyPr>
          <a:lstStyle/>
          <a:p>
            <a:r>
              <a:rPr lang="en-US" sz="1200" dirty="0" smtClean="0"/>
              <a:t>Adapted from: </a:t>
            </a:r>
            <a:r>
              <a:rPr lang="en-US" sz="1200" i="1" dirty="0" smtClean="0"/>
              <a:t>Strategies That Work; “Visualizing and Inferring to Understand Information”</a:t>
            </a:r>
            <a:r>
              <a:rPr lang="en-US" sz="1200" dirty="0" smtClean="0"/>
              <a:t> where a student read </a:t>
            </a:r>
            <a:r>
              <a:rPr lang="en-US" sz="1200" i="1" dirty="0" smtClean="0"/>
              <a:t>Exploring the Titanic </a:t>
            </a:r>
            <a:r>
              <a:rPr lang="en-US" sz="1200" dirty="0" smtClean="0"/>
              <a:t>by Robert Ballard </a:t>
            </a:r>
            <a:endParaRPr lang="en-US" sz="1200" dirty="0"/>
          </a:p>
        </p:txBody>
      </p:sp>
      <p:sp>
        <p:nvSpPr>
          <p:cNvPr id="6" name="Footer Placeholder 5"/>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Inferences</a:t>
            </a:r>
            <a:endParaRPr lang="en-US" dirty="0"/>
          </a:p>
        </p:txBody>
      </p:sp>
      <p:sp>
        <p:nvSpPr>
          <p:cNvPr id="3" name="Content Placeholder 2"/>
          <p:cNvSpPr>
            <a:spLocks noGrp="1"/>
          </p:cNvSpPr>
          <p:nvPr>
            <p:ph idx="1"/>
          </p:nvPr>
        </p:nvSpPr>
        <p:spPr/>
        <p:txBody>
          <a:bodyPr/>
          <a:lstStyle/>
          <a:p>
            <a:r>
              <a:rPr lang="en-US" dirty="0" smtClean="0"/>
              <a:t>How do you think you can help your child make inferences while reading?</a:t>
            </a:r>
          </a:p>
          <a:p>
            <a:r>
              <a:rPr lang="en-US" dirty="0" smtClean="0"/>
              <a:t>Do you have any questions?</a:t>
            </a:r>
          </a:p>
          <a:p>
            <a:pPr>
              <a:buNone/>
            </a:pPr>
            <a:endParaRPr lang="en-US" dirty="0"/>
          </a:p>
        </p:txBody>
      </p:sp>
      <p:pic>
        <p:nvPicPr>
          <p:cNvPr id="4" name="Picture 3" descr="asian_girl_reading_a_book_0515-1002-0104-0041_SMU.jpg"/>
          <p:cNvPicPr>
            <a:picLocks noChangeAspect="1"/>
          </p:cNvPicPr>
          <p:nvPr/>
        </p:nvPicPr>
        <p:blipFill>
          <a:blip r:embed="rId2"/>
          <a:stretch>
            <a:fillRect/>
          </a:stretch>
        </p:blipFill>
        <p:spPr>
          <a:xfrm>
            <a:off x="3243527" y="3346922"/>
            <a:ext cx="2779241" cy="2779241"/>
          </a:xfrm>
          <a:prstGeom prst="rect">
            <a:avLst/>
          </a:prstGeom>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Using Evidence in Text Discussions</a:t>
            </a:r>
            <a:endParaRPr lang="en-US" dirty="0"/>
          </a:p>
        </p:txBody>
      </p:sp>
      <p:sp>
        <p:nvSpPr>
          <p:cNvPr id="3" name="Content Placeholder 2"/>
          <p:cNvSpPr>
            <a:spLocks noGrp="1"/>
          </p:cNvSpPr>
          <p:nvPr>
            <p:ph idx="1"/>
          </p:nvPr>
        </p:nvSpPr>
        <p:spPr>
          <a:xfrm>
            <a:off x="457200" y="2332037"/>
            <a:ext cx="8229600" cy="4525963"/>
          </a:xfrm>
        </p:spPr>
        <p:txBody>
          <a:bodyPr/>
          <a:lstStyle/>
          <a:p>
            <a:pPr algn="ctr">
              <a:buNone/>
            </a:pPr>
            <a:r>
              <a:rPr lang="en-US" sz="4000" dirty="0" smtClean="0">
                <a:solidFill>
                  <a:srgbClr val="FF0000"/>
                </a:solidFill>
                <a:latin typeface="Marker Felt"/>
                <a:cs typeface="Marker Felt"/>
              </a:rPr>
              <a:t>“Reading is a social act and the best part is sharing it with a friend.” </a:t>
            </a:r>
          </a:p>
          <a:p>
            <a:pPr algn="ctr">
              <a:buNone/>
            </a:pPr>
            <a:r>
              <a:rPr lang="en-US" sz="4000" dirty="0" smtClean="0">
                <a:solidFill>
                  <a:srgbClr val="FF0000"/>
                </a:solidFill>
                <a:latin typeface="Marker Felt"/>
                <a:cs typeface="Marker Felt"/>
              </a:rPr>
              <a:t>- </a:t>
            </a:r>
            <a:r>
              <a:rPr lang="en-US" sz="4000" dirty="0" err="1" smtClean="0">
                <a:solidFill>
                  <a:srgbClr val="FF0000"/>
                </a:solidFill>
                <a:latin typeface="Marker Felt"/>
                <a:cs typeface="Marker Felt"/>
              </a:rPr>
              <a:t>Chryse</a:t>
            </a:r>
            <a:r>
              <a:rPr lang="en-US" sz="4000" dirty="0" smtClean="0">
                <a:solidFill>
                  <a:srgbClr val="FF0000"/>
                </a:solidFill>
                <a:latin typeface="Marker Felt"/>
                <a:cs typeface="Marker Felt"/>
              </a:rPr>
              <a:t>Hutchins</a:t>
            </a:r>
          </a:p>
          <a:p>
            <a:pPr>
              <a:buNone/>
            </a:pPr>
            <a:endParaRPr lang="en-US" dirty="0">
              <a:solidFill>
                <a:srgbClr val="FF0000"/>
              </a:solidFill>
              <a:latin typeface="Marker Felt"/>
              <a:cs typeface="Marker Felt"/>
            </a:endParaRPr>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reading comprehension?</a:t>
            </a:r>
            <a:endParaRPr lang="en-US" dirty="0"/>
          </a:p>
        </p:txBody>
      </p:sp>
      <p:sp>
        <p:nvSpPr>
          <p:cNvPr id="3" name="Content Placeholder 2"/>
          <p:cNvSpPr>
            <a:spLocks noGrp="1"/>
          </p:cNvSpPr>
          <p:nvPr>
            <p:ph idx="1"/>
          </p:nvPr>
        </p:nvSpPr>
        <p:spPr/>
        <p:txBody>
          <a:bodyPr>
            <a:normAutofit lnSpcReduction="10000"/>
          </a:bodyPr>
          <a:lstStyle/>
          <a:p>
            <a:pPr algn="ctr">
              <a:buNone/>
            </a:pPr>
            <a:endParaRPr lang="en-US" dirty="0" smtClean="0"/>
          </a:p>
          <a:p>
            <a:pPr algn="ctr">
              <a:buNone/>
            </a:pPr>
            <a:r>
              <a:rPr lang="en-US" sz="4000" dirty="0" smtClean="0">
                <a:solidFill>
                  <a:srgbClr val="FF0000"/>
                </a:solidFill>
                <a:latin typeface="Marker Felt"/>
                <a:cs typeface="Marker Felt"/>
              </a:rPr>
              <a:t>Comprehension means that readers think not only about what they are reading but about what they are learning.</a:t>
            </a:r>
          </a:p>
          <a:p>
            <a:pPr algn="ctr">
              <a:buNone/>
            </a:pPr>
            <a:endParaRPr lang="en-US" dirty="0" smtClean="0"/>
          </a:p>
          <a:p>
            <a:pPr algn="ctr">
              <a:buNone/>
            </a:pPr>
            <a:r>
              <a:rPr lang="en-US" sz="2800" dirty="0" smtClean="0"/>
              <a:t>Stephanie Harvey &amp; Anne </a:t>
            </a:r>
            <a:r>
              <a:rPr lang="en-US" sz="2800" dirty="0" err="1" smtClean="0"/>
              <a:t>Goudvis</a:t>
            </a:r>
            <a:endParaRPr lang="en-US" sz="2800" dirty="0" smtClean="0"/>
          </a:p>
          <a:p>
            <a:pPr algn="ctr">
              <a:buNone/>
            </a:pPr>
            <a:r>
              <a:rPr lang="en-US" sz="2800" i="1" dirty="0" smtClean="0"/>
              <a:t>Strategies That Work</a:t>
            </a:r>
          </a:p>
          <a:p>
            <a:pPr algn="ctr">
              <a:buNone/>
            </a:pPr>
            <a:endParaRPr lang="en-US" dirty="0" smtClean="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Marker Felt"/>
                <a:cs typeface="Marker Felt"/>
              </a:rPr>
              <a:t>Importance of Using Evidence in Text Discussions</a:t>
            </a:r>
            <a:endParaRPr lang="en-US" dirty="0">
              <a:solidFill>
                <a:srgbClr val="FF0000"/>
              </a:solidFill>
              <a:latin typeface="Marker Felt"/>
              <a:cs typeface="Marker Felt"/>
            </a:endParaRPr>
          </a:p>
        </p:txBody>
      </p:sp>
      <p:sp>
        <p:nvSpPr>
          <p:cNvPr id="3" name="Content Placeholder 2"/>
          <p:cNvSpPr>
            <a:spLocks noGrp="1"/>
          </p:cNvSpPr>
          <p:nvPr>
            <p:ph idx="1"/>
          </p:nvPr>
        </p:nvSpPr>
        <p:spPr>
          <a:xfrm>
            <a:off x="0" y="1600200"/>
            <a:ext cx="9144000" cy="5003800"/>
          </a:xfrm>
        </p:spPr>
        <p:txBody>
          <a:bodyPr>
            <a:normAutofit/>
          </a:bodyPr>
          <a:lstStyle/>
          <a:p>
            <a:pPr lvl="1">
              <a:buFont typeface="Arial"/>
              <a:buChar char="•"/>
            </a:pPr>
            <a:r>
              <a:rPr lang="en-US" dirty="0" smtClean="0"/>
              <a:t>As students move into upper elementary grades comprehension becomes more of a focus than decoding.</a:t>
            </a:r>
          </a:p>
          <a:p>
            <a:pPr lvl="1">
              <a:buFont typeface="Arial"/>
              <a:buChar char="•"/>
            </a:pPr>
            <a:r>
              <a:rPr lang="en-US" dirty="0" smtClean="0"/>
              <a:t>When students are discussing what they have read they are expected to use details from what they have read in their written and oral discussion. </a:t>
            </a:r>
          </a:p>
          <a:p>
            <a:pPr lvl="1">
              <a:buFont typeface="Arial"/>
              <a:buChar char="•"/>
            </a:pPr>
            <a:r>
              <a:rPr lang="en-US" dirty="0" smtClean="0"/>
              <a:t>By connecting what you have read to your own thoughts students are creating a deeper meaning that they will be able to hold on to. </a:t>
            </a:r>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556"/>
            <a:ext cx="8229600" cy="1143000"/>
          </a:xfrm>
        </p:spPr>
        <p:txBody>
          <a:bodyPr>
            <a:normAutofit fontScale="90000"/>
          </a:bodyPr>
          <a:lstStyle/>
          <a:p>
            <a:pPr lvl="1" algn="ctr" defTabSz="457200" rtl="0">
              <a:spcBef>
                <a:spcPct val="0"/>
              </a:spcBef>
            </a:pPr>
            <a:r>
              <a:rPr lang="en-US" sz="4000" dirty="0" smtClean="0">
                <a:solidFill>
                  <a:srgbClr val="FF0000"/>
                </a:solidFill>
                <a:latin typeface="Marker Felt"/>
                <a:cs typeface="Marker Felt"/>
              </a:rPr>
              <a:t>A love of reading is shared through discussion. </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r>
              <a:rPr lang="en-US" dirty="0" smtClean="0"/>
              <a:t>Readers want to share questions, images, laughs, and tears over words that have transformed their lives. </a:t>
            </a:r>
          </a:p>
          <a:p>
            <a:r>
              <a:rPr lang="en-US" dirty="0" smtClean="0"/>
              <a:t>Discussion should be linked to what was read to ensure comprehension. </a:t>
            </a:r>
          </a:p>
          <a:p>
            <a:r>
              <a:rPr lang="en-US" dirty="0" smtClean="0"/>
              <a:t>Strategic thinking comes through clear when students are allowed to think out loud all that reading holds. This allows students to become independent in thinking and talking through the words they have read.  </a:t>
            </a:r>
          </a:p>
          <a:p>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normAutofit/>
          </a:bodyPr>
          <a:lstStyle/>
          <a:p>
            <a:r>
              <a:rPr lang="en-US" dirty="0" smtClean="0"/>
              <a:t>Asking questions about feelings and connections to the reading and questioning why</a:t>
            </a:r>
          </a:p>
          <a:p>
            <a:r>
              <a:rPr lang="en-US" dirty="0" smtClean="0"/>
              <a:t>Open discussions about how </a:t>
            </a:r>
          </a:p>
          <a:p>
            <a:r>
              <a:rPr lang="en-US" dirty="0" smtClean="0"/>
              <a:t>Book Clubs </a:t>
            </a:r>
          </a:p>
          <a:p>
            <a:pPr marL="342900" lvl="1" indent="-342900">
              <a:buFont typeface="Arial"/>
              <a:buChar char="•"/>
            </a:pPr>
            <a:r>
              <a:rPr lang="en-US" sz="3200" dirty="0" smtClean="0"/>
              <a:t>Monitoring thinking while reading with post-its </a:t>
            </a:r>
          </a:p>
          <a:p>
            <a:pPr marL="342900" lvl="1" indent="-342900">
              <a:buFont typeface="Arial"/>
              <a:buChar char="•"/>
            </a:pPr>
            <a:endParaRPr lang="en-US" sz="2400"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TV 411 Reading </a:t>
            </a:r>
            <a:r>
              <a:rPr lang="en-US" dirty="0" smtClean="0"/>
              <a:t>Website</a:t>
            </a:r>
            <a:endParaRPr lang="en-US" dirty="0"/>
          </a:p>
        </p:txBody>
      </p:sp>
      <p:pic>
        <p:nvPicPr>
          <p:cNvPr id="4" name="Content Placeholder 3" descr="Picture 1.png">
            <a:hlinkClick r:id="rId2"/>
          </p:cNvPr>
          <p:cNvPicPr>
            <a:picLocks noGrp="1" noChangeAspect="1"/>
          </p:cNvPicPr>
          <p:nvPr>
            <p:ph idx="1"/>
          </p:nvPr>
        </p:nvPicPr>
        <p:blipFill>
          <a:blip r:embed="rId3"/>
          <a:srcRect l="200" r="200"/>
          <a:stretch>
            <a:fillRect/>
          </a:stretch>
        </p:blipFill>
        <p:spPr>
          <a:xfrm>
            <a:off x="768533" y="1249438"/>
            <a:ext cx="7665671" cy="4810276"/>
          </a:xfrm>
          <a:ln w="19050">
            <a:solidFill>
              <a:schemeClr val="tx1"/>
            </a:solidFill>
          </a:ln>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a:t>What happened in the story? How do you know this?</a:t>
            </a:r>
          </a:p>
          <a:p>
            <a:r>
              <a:rPr lang="en-US" sz="3600" dirty="0"/>
              <a:t>What did the text make you think about? What makes you think that?  </a:t>
            </a:r>
          </a:p>
          <a:p>
            <a:r>
              <a:rPr lang="en-US" sz="3600" dirty="0"/>
              <a:t>What does this remind you of? Why?</a:t>
            </a:r>
          </a:p>
          <a:p>
            <a:r>
              <a:rPr lang="en-US" sz="3600" dirty="0"/>
              <a:t>Has anything like this ever happened to you? How is your experience like the character’s? </a:t>
            </a:r>
          </a:p>
          <a:p>
            <a:r>
              <a:rPr lang="en-US" sz="3600" dirty="0"/>
              <a:t>What did you read that you think is important to remember? Why do you want to remember this? </a:t>
            </a:r>
          </a:p>
          <a:p>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Evidence in Text Discussions</a:t>
            </a:r>
            <a:endParaRPr lang="en-US" dirty="0"/>
          </a:p>
        </p:txBody>
      </p:sp>
      <p:sp>
        <p:nvSpPr>
          <p:cNvPr id="3" name="Content Placeholder 2"/>
          <p:cNvSpPr>
            <a:spLocks noGrp="1"/>
          </p:cNvSpPr>
          <p:nvPr>
            <p:ph idx="1"/>
          </p:nvPr>
        </p:nvSpPr>
        <p:spPr/>
        <p:txBody>
          <a:bodyPr/>
          <a:lstStyle/>
          <a:p>
            <a:r>
              <a:rPr lang="en-US" dirty="0" smtClean="0"/>
              <a:t>How can you help your child use textual evidence to discuss literature?</a:t>
            </a:r>
          </a:p>
          <a:p>
            <a:r>
              <a:rPr lang="en-US" dirty="0" smtClean="0"/>
              <a:t>Do you have any questions?</a:t>
            </a:r>
          </a:p>
          <a:p>
            <a:endParaRPr lang="en-US" dirty="0"/>
          </a:p>
        </p:txBody>
      </p:sp>
      <p:pic>
        <p:nvPicPr>
          <p:cNvPr id="4" name="Picture 3" descr="CCC00695.png"/>
          <p:cNvPicPr>
            <a:picLocks noChangeAspect="1"/>
          </p:cNvPicPr>
          <p:nvPr/>
        </p:nvPicPr>
        <p:blipFill>
          <a:blip r:embed="rId2"/>
          <a:stretch>
            <a:fillRect/>
          </a:stretch>
        </p:blipFill>
        <p:spPr>
          <a:xfrm>
            <a:off x="3495809" y="3617288"/>
            <a:ext cx="2152381" cy="2733333"/>
          </a:xfrm>
          <a:prstGeom prst="rect">
            <a:avLst/>
          </a:prstGeom>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normAutofit lnSpcReduction="10000"/>
          </a:bodyPr>
          <a:lstStyle/>
          <a:p>
            <a:r>
              <a:rPr lang="en-US" dirty="0" smtClean="0"/>
              <a:t>By clarifying unfamiliar vocabulary, a child is making sure that he or she has a thorough understanding of a text.</a:t>
            </a:r>
          </a:p>
          <a:p>
            <a:r>
              <a:rPr lang="en-US" dirty="0" smtClean="0"/>
              <a:t>By inferring, a child is using higher level thinking to create meaning from a text.</a:t>
            </a:r>
          </a:p>
          <a:p>
            <a:r>
              <a:rPr lang="en-US" dirty="0" smtClean="0"/>
              <a:t>By using evidence to support text discussions, a child is forced to think deeply about what he or she has read.</a:t>
            </a:r>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rcRect l="-14853" r="-14853"/>
          <a:stretch>
            <a:fillRect/>
          </a:stretch>
        </p:blipFill>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nchor="t">
            <a:normAutofit lnSpcReduction="10000"/>
          </a:bodyPr>
          <a:lstStyle/>
          <a:p>
            <a:r>
              <a:rPr lang="en-US" dirty="0" smtClean="0"/>
              <a:t>Did you find this session helpful?</a:t>
            </a:r>
          </a:p>
          <a:p>
            <a:r>
              <a:rPr lang="en-US" dirty="0" smtClean="0"/>
              <a:t>Do you feel comfortable using today’s strategies and resources at home?</a:t>
            </a:r>
          </a:p>
          <a:p>
            <a:r>
              <a:rPr lang="en-US" dirty="0" smtClean="0"/>
              <a:t>What would you like more information on?</a:t>
            </a:r>
          </a:p>
          <a:p>
            <a:r>
              <a:rPr lang="en-US" dirty="0" smtClean="0"/>
              <a:t>Any questions or comments?</a:t>
            </a:r>
          </a:p>
          <a:p>
            <a:endParaRPr lang="en-US" dirty="0" smtClean="0"/>
          </a:p>
          <a:p>
            <a:pPr algn="ctr">
              <a:buNone/>
            </a:pPr>
            <a:r>
              <a:rPr lang="en-US" sz="4000" dirty="0" smtClean="0">
                <a:solidFill>
                  <a:srgbClr val="FF0000"/>
                </a:solidFill>
                <a:latin typeface="Marker Felt"/>
                <a:cs typeface="Marker Felt"/>
              </a:rPr>
              <a:t>Thank you!</a:t>
            </a:r>
            <a:endParaRPr lang="en-US" sz="4000" dirty="0">
              <a:solidFill>
                <a:srgbClr val="FF0000"/>
              </a:solidFill>
              <a:latin typeface="Marker Felt"/>
              <a:cs typeface="Marker Felt"/>
            </a:endParaRPr>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reading comprehension important?</a:t>
            </a:r>
            <a:endParaRPr lang="en-US" dirty="0"/>
          </a:p>
        </p:txBody>
      </p:sp>
      <p:sp>
        <p:nvSpPr>
          <p:cNvPr id="3" name="Content Placeholder 2"/>
          <p:cNvSpPr>
            <a:spLocks noGrp="1"/>
          </p:cNvSpPr>
          <p:nvPr>
            <p:ph idx="1"/>
          </p:nvPr>
        </p:nvSpPr>
        <p:spPr/>
        <p:txBody>
          <a:bodyPr anchor="t">
            <a:normAutofit/>
          </a:bodyPr>
          <a:lstStyle/>
          <a:p>
            <a:pPr>
              <a:buNone/>
            </a:pPr>
            <a:endParaRPr lang="en-US" dirty="0" smtClean="0">
              <a:solidFill>
                <a:srgbClr val="FF0000"/>
              </a:solidFill>
            </a:endParaRPr>
          </a:p>
          <a:p>
            <a:pPr algn="ctr">
              <a:buNone/>
            </a:pPr>
            <a:r>
              <a:rPr lang="en-US" sz="4000" dirty="0" smtClean="0">
                <a:solidFill>
                  <a:srgbClr val="FF0000"/>
                </a:solidFill>
                <a:latin typeface="Marker Felt"/>
                <a:cs typeface="Marker Felt"/>
              </a:rPr>
              <a:t>If the purpose for reading is anything other than understanding, why read at all?</a:t>
            </a:r>
          </a:p>
          <a:p>
            <a:pPr algn="ctr">
              <a:buNone/>
            </a:pPr>
            <a:endParaRPr lang="en-US" dirty="0" smtClean="0"/>
          </a:p>
          <a:p>
            <a:pPr algn="ctr">
              <a:buNone/>
            </a:pPr>
            <a:r>
              <a:rPr lang="en-US" sz="2800" dirty="0" smtClean="0"/>
              <a:t>Stephanie Harvey &amp; Anne </a:t>
            </a:r>
            <a:r>
              <a:rPr lang="en-US" sz="2800" dirty="0" err="1" smtClean="0"/>
              <a:t>Goudvis</a:t>
            </a:r>
            <a:endParaRPr lang="en-US" sz="2800" dirty="0" smtClean="0"/>
          </a:p>
          <a:p>
            <a:pPr algn="ctr">
              <a:buNone/>
            </a:pPr>
            <a:r>
              <a:rPr lang="en-US" sz="2800" i="1" dirty="0" smtClean="0"/>
              <a:t>Strategies That Work</a:t>
            </a:r>
            <a:endParaRPr lang="en-US" sz="2800" i="1"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Clarifying Unfamiliar Vocabulary	</a:t>
            </a:r>
            <a:endParaRPr lang="en-US" dirty="0"/>
          </a:p>
        </p:txBody>
      </p:sp>
      <p:sp>
        <p:nvSpPr>
          <p:cNvPr id="4" name="Content Placeholder 2"/>
          <p:cNvSpPr>
            <a:spLocks noGrp="1"/>
          </p:cNvSpPr>
          <p:nvPr>
            <p:ph idx="1"/>
          </p:nvPr>
        </p:nvSpPr>
        <p:spPr/>
        <p:txBody>
          <a:bodyPr anchor="t">
            <a:normAutofit/>
          </a:bodyPr>
          <a:lstStyle/>
          <a:p>
            <a:pPr>
              <a:buNone/>
            </a:pPr>
            <a:endParaRPr lang="en-US" dirty="0" smtClean="0">
              <a:solidFill>
                <a:srgbClr val="FF0000"/>
              </a:solidFill>
            </a:endParaRPr>
          </a:p>
          <a:p>
            <a:pPr algn="ctr">
              <a:buNone/>
            </a:pPr>
            <a:r>
              <a:rPr lang="en-US" sz="4000" dirty="0" smtClean="0">
                <a:solidFill>
                  <a:srgbClr val="FF0000"/>
                </a:solidFill>
                <a:latin typeface="Marker Felt"/>
                <a:cs typeface="Marker Felt"/>
              </a:rPr>
              <a:t>Knowledge of word meanings helps the reader to understand the text.</a:t>
            </a:r>
          </a:p>
          <a:p>
            <a:pPr algn="ctr">
              <a:buNone/>
            </a:pPr>
            <a:endParaRPr lang="en-US" dirty="0" smtClean="0"/>
          </a:p>
          <a:p>
            <a:pPr algn="ctr">
              <a:buNone/>
            </a:pPr>
            <a:r>
              <a:rPr lang="en-US" sz="2800" dirty="0" smtClean="0"/>
              <a:t>JoAnne </a:t>
            </a:r>
            <a:r>
              <a:rPr lang="en-US" sz="2800" dirty="0" err="1" smtClean="0"/>
              <a:t>Schudt</a:t>
            </a:r>
            <a:r>
              <a:rPr lang="en-US" sz="2800" dirty="0" smtClean="0"/>
              <a:t> Caldwell &amp; Lauren Leslie</a:t>
            </a:r>
          </a:p>
          <a:p>
            <a:pPr algn="ctr">
              <a:buNone/>
            </a:pPr>
            <a:r>
              <a:rPr lang="en-US" sz="2800" i="1" dirty="0" smtClean="0"/>
              <a:t>Intervention Strategies to Follow Informal Reading Inventory Assessment</a:t>
            </a:r>
            <a:endParaRPr lang="en-US" sz="2800" i="1" dirty="0"/>
          </a:p>
        </p:txBody>
      </p:sp>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lstStyle/>
          <a:p>
            <a:r>
              <a:rPr lang="en-US" dirty="0" smtClean="0"/>
              <a:t>Use context clues</a:t>
            </a:r>
          </a:p>
          <a:p>
            <a:r>
              <a:rPr lang="en-US" dirty="0" smtClean="0"/>
              <a:t>Ask an expert</a:t>
            </a:r>
          </a:p>
          <a:p>
            <a:r>
              <a:rPr lang="en-US" dirty="0" smtClean="0"/>
              <a:t>Use a dictionary</a:t>
            </a:r>
          </a:p>
          <a:p>
            <a:r>
              <a:rPr lang="en-US" dirty="0" smtClean="0"/>
              <a:t>Look at the pictures</a:t>
            </a:r>
          </a:p>
          <a:p>
            <a:r>
              <a:rPr lang="en-US" dirty="0" smtClean="0"/>
              <a:t>Use knowledge of similar words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t>Sample Passage</a:t>
            </a:r>
            <a:r>
              <a:rPr lang="en-US" sz="3200" dirty="0" smtClean="0"/>
              <a:t/>
            </a:r>
            <a:br>
              <a:rPr lang="en-US" sz="3200" dirty="0" smtClean="0"/>
            </a:br>
            <a:r>
              <a:rPr lang="en-US" sz="2400" i="1" dirty="0" smtClean="0"/>
              <a:t>Mrs. </a:t>
            </a:r>
            <a:r>
              <a:rPr lang="en-US" sz="2400" i="1" dirty="0" err="1" smtClean="0"/>
              <a:t>Piggle</a:t>
            </a:r>
            <a:r>
              <a:rPr lang="en-US" sz="2400" i="1" dirty="0" smtClean="0"/>
              <a:t>-Wiggle </a:t>
            </a:r>
            <a:r>
              <a:rPr lang="en-US" sz="2400" dirty="0" smtClean="0"/>
              <a:t>by Betty MacDonald</a:t>
            </a:r>
            <a:endParaRPr lang="en-US" sz="2400" dirty="0"/>
          </a:p>
        </p:txBody>
      </p:sp>
      <p:sp>
        <p:nvSpPr>
          <p:cNvPr id="3" name="Content Placeholder 2"/>
          <p:cNvSpPr>
            <a:spLocks noGrp="1"/>
          </p:cNvSpPr>
          <p:nvPr>
            <p:ph idx="1"/>
          </p:nvPr>
        </p:nvSpPr>
        <p:spPr>
          <a:xfrm>
            <a:off x="457200" y="1143000"/>
            <a:ext cx="8229600" cy="5509381"/>
          </a:xfrm>
        </p:spPr>
        <p:txBody>
          <a:bodyPr anchor="t">
            <a:noAutofit/>
          </a:bodyPr>
          <a:lstStyle/>
          <a:p>
            <a:pPr>
              <a:buNone/>
            </a:pPr>
            <a:r>
              <a:rPr lang="en-US" sz="2200" dirty="0" smtClean="0"/>
              <a:t>Mr. Russell peered at her over the top of his morning paper.  He said, “You know, sweetheart, I think that the children’s fighting and </a:t>
            </a:r>
            <a:r>
              <a:rPr lang="en-US" sz="2200" b="1" dirty="0" smtClean="0">
                <a:solidFill>
                  <a:srgbClr val="FF0000"/>
                </a:solidFill>
              </a:rPr>
              <a:t>quarreling </a:t>
            </a:r>
            <a:r>
              <a:rPr lang="en-US" sz="2200" dirty="0" smtClean="0"/>
              <a:t>is making you irritable.”</a:t>
            </a:r>
          </a:p>
          <a:p>
            <a:pPr>
              <a:buNone/>
            </a:pPr>
            <a:r>
              <a:rPr lang="en-US" sz="2200" dirty="0" smtClean="0"/>
              <a:t>Mrs. Russell said, “I think it is too.  In fact, it is driving me crazy.  Just listen to them.”</a:t>
            </a:r>
          </a:p>
          <a:p>
            <a:pPr>
              <a:buNone/>
            </a:pPr>
            <a:r>
              <a:rPr lang="en-US" sz="2200" dirty="0" smtClean="0"/>
              <a:t>From the upper hall they could hear, “It’s my turn to go down first, Joan!”</a:t>
            </a:r>
          </a:p>
          <a:p>
            <a:pPr>
              <a:buNone/>
            </a:pPr>
            <a:r>
              <a:rPr lang="en-US" sz="2200" dirty="0" smtClean="0"/>
              <a:t>“’</a:t>
            </a:r>
            <a:r>
              <a:rPr lang="en-US" sz="2200" dirty="0" err="1" smtClean="0"/>
              <a:t>Tis</a:t>
            </a:r>
            <a:r>
              <a:rPr lang="en-US" sz="2200" dirty="0" smtClean="0"/>
              <a:t> not, it’s my turn!”</a:t>
            </a:r>
          </a:p>
          <a:p>
            <a:pPr>
              <a:buNone/>
            </a:pPr>
            <a:r>
              <a:rPr lang="en-US" sz="2200" dirty="0" smtClean="0"/>
              <a:t>“You were first yesterday, you know you were.”</a:t>
            </a:r>
          </a:p>
          <a:p>
            <a:pPr>
              <a:buNone/>
            </a:pPr>
            <a:r>
              <a:rPr lang="en-US" sz="2200" dirty="0" smtClean="0"/>
              <a:t>“But last night you traded your first turn for my pink crayon.”</a:t>
            </a:r>
          </a:p>
          <a:p>
            <a:pPr>
              <a:buNone/>
            </a:pPr>
            <a:r>
              <a:rPr lang="en-US" sz="2200" dirty="0" smtClean="0"/>
              <a:t>“I did not!”</a:t>
            </a:r>
          </a:p>
          <a:p>
            <a:pPr>
              <a:buNone/>
            </a:pPr>
            <a:r>
              <a:rPr lang="en-US" sz="2200" dirty="0" smtClean="0"/>
              <a:t>“You did too!”</a:t>
            </a:r>
          </a:p>
          <a:p>
            <a:pPr>
              <a:buNone/>
            </a:pPr>
            <a:r>
              <a:rPr lang="en-US" sz="2200" dirty="0" smtClean="0"/>
              <a:t>“Cheater!”</a:t>
            </a:r>
          </a:p>
          <a:p>
            <a:pPr>
              <a:buNone/>
            </a:pPr>
            <a:r>
              <a:rPr lang="en-US" sz="2200" dirty="0" smtClean="0"/>
              <a:t>“Double cheater!”</a:t>
            </a:r>
          </a:p>
        </p:txBody>
      </p:sp>
      <p:sp>
        <p:nvSpPr>
          <p:cNvPr id="4" name="Footer Placeholder 3"/>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in My Life</a:t>
            </a:r>
            <a:endParaRPr lang="en-US" dirty="0"/>
          </a:p>
        </p:txBody>
      </p:sp>
      <p:pic>
        <p:nvPicPr>
          <p:cNvPr id="4" name="Content Placeholder 3" descr="WordInMyLifeCard.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1545" t="7059" r="2455" b="4706"/>
              <a:stretch>
                <a:fillRect/>
              </a:stretch>
            </p:blipFill>
          </mc:Choice>
          <mc:Fallback>
            <p:blipFill>
              <a:blip r:embed="rId3"/>
              <a:srcRect l="1545" t="7059" r="2455" b="4706"/>
              <a:stretch>
                <a:fillRect/>
              </a:stretch>
            </p:blipFill>
          </mc:Fallback>
        </mc:AlternateContent>
        <p:spPr>
          <a:xfrm>
            <a:off x="887301" y="1417637"/>
            <a:ext cx="7325365" cy="5202627"/>
          </a:xfrm>
          <a:ln w="19050">
            <a:solidFill>
              <a:schemeClr val="tx1"/>
            </a:solidFill>
          </a:ln>
        </p:spPr>
      </p:pic>
      <p:sp>
        <p:nvSpPr>
          <p:cNvPr id="5" name="Footer Placeholder 4"/>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in My Life</a:t>
            </a:r>
            <a:endParaRPr lang="en-US" dirty="0"/>
          </a:p>
        </p:txBody>
      </p:sp>
      <p:pic>
        <p:nvPicPr>
          <p:cNvPr id="4" name="Content Placeholder 3" descr="WordInMyLifeCard.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1545" t="7059" r="2455" b="4706"/>
              <a:stretch>
                <a:fillRect/>
              </a:stretch>
            </p:blipFill>
          </mc:Choice>
          <mc:Fallback>
            <p:blipFill>
              <a:blip r:embed="rId3"/>
              <a:srcRect l="1545" t="7059" r="2455" b="4706"/>
              <a:stretch>
                <a:fillRect/>
              </a:stretch>
            </p:blipFill>
          </mc:Fallback>
        </mc:AlternateContent>
        <p:spPr>
          <a:xfrm>
            <a:off x="887301" y="1417637"/>
            <a:ext cx="7325365" cy="5202627"/>
          </a:xfrm>
          <a:ln w="19050">
            <a:solidFill>
              <a:schemeClr val="tx1"/>
            </a:solidFill>
          </a:ln>
        </p:spPr>
      </p:pic>
      <p:sp>
        <p:nvSpPr>
          <p:cNvPr id="5" name="TextBox 4"/>
          <p:cNvSpPr txBox="1"/>
          <p:nvPr/>
        </p:nvSpPr>
        <p:spPr>
          <a:xfrm>
            <a:off x="2177143" y="2016666"/>
            <a:ext cx="3060095" cy="400110"/>
          </a:xfrm>
          <a:prstGeom prst="rect">
            <a:avLst/>
          </a:prstGeom>
          <a:noFill/>
        </p:spPr>
        <p:txBody>
          <a:bodyPr wrap="square" rtlCol="0">
            <a:spAutoFit/>
          </a:bodyPr>
          <a:lstStyle/>
          <a:p>
            <a:r>
              <a:rPr lang="en-US" sz="2000" dirty="0" smtClean="0">
                <a:latin typeface="Chalkboard"/>
                <a:cs typeface="Chalkboard"/>
              </a:rPr>
              <a:t>quarreling</a:t>
            </a:r>
            <a:endParaRPr lang="en-US" sz="2000" dirty="0">
              <a:latin typeface="Chalkboard"/>
              <a:cs typeface="Chalkboard"/>
            </a:endParaRPr>
          </a:p>
        </p:txBody>
      </p:sp>
      <p:sp>
        <p:nvSpPr>
          <p:cNvPr id="6" name="Footer Placeholder 5"/>
          <p:cNvSpPr>
            <a:spLocks noGrp="1"/>
          </p:cNvSpPr>
          <p:nvPr>
            <p:ph type="ftr" sz="quarter" idx="11"/>
          </p:nvPr>
        </p:nvSpPr>
        <p:spPr/>
        <p:txBody>
          <a:bodyPr/>
          <a:lstStyle/>
          <a:p>
            <a:r>
              <a:rPr lang="en-US" smtClean="0"/>
              <a:t>Created by Elisa Berhaupt and Megan Breakwell Smith</a:t>
            </a:r>
            <a:endParaRPr lang="en-US"/>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1544</TotalTime>
  <Words>1645</Words>
  <Application>Microsoft Macintosh PowerPoint</Application>
  <PresentationFormat>On-screen Show (4:3)</PresentationFormat>
  <Paragraphs>269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Supporting Reading Comprehension at Home</vt:lpstr>
      <vt:lpstr>Agenda</vt:lpstr>
      <vt:lpstr>What is reading comprehension?</vt:lpstr>
      <vt:lpstr>Why is reading comprehension important?</vt:lpstr>
      <vt:lpstr>Clarifying Unfamiliar Vocabulary </vt:lpstr>
      <vt:lpstr>Strategies</vt:lpstr>
      <vt:lpstr>Sample Passage Mrs. Piggle-Wiggle by Betty MacDonald</vt:lpstr>
      <vt:lpstr>Word in My Life</vt:lpstr>
      <vt:lpstr>Word in My Life</vt:lpstr>
      <vt:lpstr>Word in My Life</vt:lpstr>
      <vt:lpstr>Word in My Life</vt:lpstr>
      <vt:lpstr>Vocabulary Can Be Fun! Website </vt:lpstr>
      <vt:lpstr>Inferring Meaning of Words Chart</vt:lpstr>
      <vt:lpstr>Inferring Meaning of Words Chart</vt:lpstr>
      <vt:lpstr>Inferring Meaning of Words Chart</vt:lpstr>
      <vt:lpstr>Inferring Meaning of Words Chart</vt:lpstr>
      <vt:lpstr>Inferring Meaning of Words Chart</vt:lpstr>
      <vt:lpstr>Clarifying Vocabulary</vt:lpstr>
      <vt:lpstr>Importance of Inferring </vt:lpstr>
      <vt:lpstr>Importance of Inferring </vt:lpstr>
      <vt:lpstr>Inference Strategies</vt:lpstr>
      <vt:lpstr>Inferring with Text Clues</vt:lpstr>
      <vt:lpstr>Inferring with Text Clues</vt:lpstr>
      <vt:lpstr>Inferring with Text Clues</vt:lpstr>
      <vt:lpstr>Inferring with Text Clues</vt:lpstr>
      <vt:lpstr>Inferring with Text Clues</vt:lpstr>
      <vt:lpstr>Facts/Inferences Think Sheet</vt:lpstr>
      <vt:lpstr>Making Inferences</vt:lpstr>
      <vt:lpstr>Importance of Using Evidence in Text Discussions</vt:lpstr>
      <vt:lpstr>Importance of Using Evidence in Text Discussions</vt:lpstr>
      <vt:lpstr>A love of reading is shared through discussion.  </vt:lpstr>
      <vt:lpstr>Strategies</vt:lpstr>
      <vt:lpstr>TV 411 Reading Website</vt:lpstr>
      <vt:lpstr>Questions to Ask</vt:lpstr>
      <vt:lpstr>Using Evidence in Text Discussions</vt:lpstr>
      <vt:lpstr>Wrap-Up</vt:lpstr>
      <vt:lpstr>Questions?</vt:lpstr>
      <vt:lpstr>Feedback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Comprehension at Home</dc:title>
  <dc:creator>Megan Smith</dc:creator>
  <cp:lastModifiedBy>Nadine Bryce</cp:lastModifiedBy>
  <cp:revision>27</cp:revision>
  <dcterms:created xsi:type="dcterms:W3CDTF">2012-03-12T02:16:37Z</dcterms:created>
  <dcterms:modified xsi:type="dcterms:W3CDTF">2012-03-13T17:44:59Z</dcterms:modified>
</cp:coreProperties>
</file>