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56"/>
  </p:notesMasterIdLst>
  <p:handoutMasterIdLst>
    <p:handoutMasterId r:id="rId57"/>
  </p:handoutMasterIdLst>
  <p:sldIdLst>
    <p:sldId id="256" r:id="rId2"/>
    <p:sldId id="257" r:id="rId3"/>
    <p:sldId id="277" r:id="rId4"/>
    <p:sldId id="263" r:id="rId5"/>
    <p:sldId id="304" r:id="rId6"/>
    <p:sldId id="278" r:id="rId7"/>
    <p:sldId id="307" r:id="rId8"/>
    <p:sldId id="306" r:id="rId9"/>
    <p:sldId id="265" r:id="rId10"/>
    <p:sldId id="261" r:id="rId11"/>
    <p:sldId id="262" r:id="rId12"/>
    <p:sldId id="260" r:id="rId13"/>
    <p:sldId id="259" r:id="rId14"/>
    <p:sldId id="274" r:id="rId15"/>
    <p:sldId id="283" r:id="rId16"/>
    <p:sldId id="288" r:id="rId17"/>
    <p:sldId id="258" r:id="rId18"/>
    <p:sldId id="308" r:id="rId19"/>
    <p:sldId id="309" r:id="rId20"/>
    <p:sldId id="311" r:id="rId21"/>
    <p:sldId id="310" r:id="rId22"/>
    <p:sldId id="275" r:id="rId23"/>
    <p:sldId id="276" r:id="rId24"/>
    <p:sldId id="290" r:id="rId25"/>
    <p:sldId id="284" r:id="rId26"/>
    <p:sldId id="286" r:id="rId27"/>
    <p:sldId id="282" r:id="rId28"/>
    <p:sldId id="287" r:id="rId29"/>
    <p:sldId id="291" r:id="rId30"/>
    <p:sldId id="285" r:id="rId31"/>
    <p:sldId id="296" r:id="rId32"/>
    <p:sldId id="297" r:id="rId33"/>
    <p:sldId id="298" r:id="rId34"/>
    <p:sldId id="266" r:id="rId35"/>
    <p:sldId id="273" r:id="rId36"/>
    <p:sldId id="289" r:id="rId37"/>
    <p:sldId id="271" r:id="rId38"/>
    <p:sldId id="302" r:id="rId39"/>
    <p:sldId id="303" r:id="rId40"/>
    <p:sldId id="300" r:id="rId41"/>
    <p:sldId id="301" r:id="rId42"/>
    <p:sldId id="292" r:id="rId43"/>
    <p:sldId id="293" r:id="rId44"/>
    <p:sldId id="313" r:id="rId45"/>
    <p:sldId id="267" r:id="rId46"/>
    <p:sldId id="294" r:id="rId47"/>
    <p:sldId id="268" r:id="rId48"/>
    <p:sldId id="295" r:id="rId49"/>
    <p:sldId id="299" r:id="rId50"/>
    <p:sldId id="269" r:id="rId51"/>
    <p:sldId id="270" r:id="rId52"/>
    <p:sldId id="264" r:id="rId53"/>
    <p:sldId id="279" r:id="rId54"/>
    <p:sldId id="31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77513" autoAdjust="0"/>
  </p:normalViewPr>
  <p:slideViewPr>
    <p:cSldViewPr snapToGrid="0">
      <p:cViewPr varScale="1">
        <p:scale>
          <a:sx n="89" d="100"/>
          <a:sy n="89" d="100"/>
        </p:scale>
        <p:origin x="1200"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70D1F-9CB3-44AB-8523-EE46158DEE46}" type="datetimeFigureOut">
              <a:rPr lang="en-US" smtClean="0"/>
              <a:t>8/31/2018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smtClean="0"/>
              <a:t>Hunter College Nutrition Program, V. Fischer</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E55998-8FE8-4F79-BB9E-6830FAF0023F}" type="slidenum">
              <a:rPr lang="en-US" smtClean="0"/>
              <a:t>‹#›</a:t>
            </a:fld>
            <a:endParaRPr lang="en-US"/>
          </a:p>
        </p:txBody>
      </p:sp>
    </p:spTree>
    <p:extLst>
      <p:ext uri="{BB962C8B-B14F-4D97-AF65-F5344CB8AC3E}">
        <p14:creationId xmlns:p14="http://schemas.microsoft.com/office/powerpoint/2010/main" val="8285237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09BEC-0C01-45E5-BFF1-F12F6C1AED49}" type="datetimeFigureOut">
              <a:rPr lang="en-US" smtClean="0"/>
              <a:t>8/31/2018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smtClean="0"/>
              <a:t>Hunter College Nutrition Program, V. Fischer</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35ECA-15EC-4425-96DD-E7BFB2F8A01C}" type="slidenum">
              <a:rPr lang="en-US" smtClean="0"/>
              <a:t>‹#›</a:t>
            </a:fld>
            <a:endParaRPr lang="en-US"/>
          </a:p>
        </p:txBody>
      </p:sp>
    </p:spTree>
    <p:extLst>
      <p:ext uri="{BB962C8B-B14F-4D97-AF65-F5344CB8AC3E}">
        <p14:creationId xmlns:p14="http://schemas.microsoft.com/office/powerpoint/2010/main" val="332852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rcampus.com/course/view.php?id=131&amp;page=154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atrightpro.org/acend/accredited-programs/about-accredited-program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serves as an introduction to </a:t>
            </a:r>
            <a:r>
              <a:rPr lang="en-US" dirty="0" err="1" smtClean="0"/>
              <a:t>precepting</a:t>
            </a:r>
            <a:r>
              <a:rPr lang="en-US" dirty="0" smtClean="0"/>
              <a:t> Dietetic Interns. It is an</a:t>
            </a:r>
            <a:r>
              <a:rPr lang="en-US" baseline="0" dirty="0" smtClean="0"/>
              <a:t> introduction. </a:t>
            </a:r>
            <a:r>
              <a:rPr lang="en-US" baseline="0" dirty="0" err="1" smtClean="0"/>
              <a:t>Precepting</a:t>
            </a:r>
            <a:r>
              <a:rPr lang="en-US" baseline="0" dirty="0" smtClean="0"/>
              <a:t> Dietetic Interns can get as involved as you allow it to be. This presentation will only cover a few critical aspects, based on my experience as DI director and the feedback I have gathered from the Dietetic Interns. For more in-depth information, the CDR offers a free Dietetics Preceptor Training course. You do not have to be an RD to take it. If you are an RD, you can get up to 8 CEU credits.</a:t>
            </a:r>
          </a:p>
          <a:p>
            <a:r>
              <a:rPr lang="en-US" baseline="0" dirty="0" smtClean="0"/>
              <a:t>The examples used in this presentation are for the Hunter programs than include supervised practice experience.</a:t>
            </a:r>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1</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3122817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what you want the student to be able to do (competencies).</a:t>
            </a:r>
          </a:p>
          <a:p>
            <a:r>
              <a:rPr lang="en-US" dirty="0" smtClean="0"/>
              <a:t>What will the student need to start?</a:t>
            </a:r>
          </a:p>
          <a:p>
            <a:r>
              <a:rPr lang="en-US" dirty="0" smtClean="0"/>
              <a:t>Can you define a sequence of tasks (really: competencies) growing more and more complex toward each competency?</a:t>
            </a:r>
          </a:p>
          <a:p>
            <a:r>
              <a:rPr lang="en-US" dirty="0" smtClean="0"/>
              <a:t>What competencies does the student need for a specific task?</a:t>
            </a:r>
          </a:p>
          <a:p>
            <a:pPr lvl="1"/>
            <a:r>
              <a:rPr lang="en-US" dirty="0" smtClean="0"/>
              <a:t>E.g. meal rounds – must know what is allowed on the </a:t>
            </a:r>
            <a:r>
              <a:rPr lang="en-US" dirty="0" err="1" smtClean="0"/>
              <a:t>pt’s</a:t>
            </a:r>
            <a:r>
              <a:rPr lang="en-US" dirty="0" smtClean="0"/>
              <a:t> diet</a:t>
            </a:r>
          </a:p>
          <a:p>
            <a:pPr lvl="2"/>
            <a:r>
              <a:rPr lang="en-US" dirty="0" smtClean="0"/>
              <a:t>Easier task: check meal tickets (with enough time to look up every item they are unsure about)</a:t>
            </a:r>
          </a:p>
          <a:p>
            <a:pPr lvl="2"/>
            <a:r>
              <a:rPr lang="en-US" dirty="0" smtClean="0"/>
              <a:t>Preparation: Review menu, review menu item characteristics/analysis</a:t>
            </a:r>
          </a:p>
          <a:p>
            <a:pPr lvl="3"/>
            <a:r>
              <a:rPr lang="en-US" dirty="0" smtClean="0"/>
              <a:t>Guidance: e.g. task the student to identify the items highest/lowest in sat. fat/sodium/etc.</a:t>
            </a:r>
          </a:p>
          <a:p>
            <a:pPr lvl="1"/>
            <a:r>
              <a:rPr lang="en-US" dirty="0" smtClean="0"/>
              <a:t>E.g. nutrition assessment – preparation of conversation with patient: must know all diseases, interpret labs, understand all pertinent history and identify potential problems – checkpoint!</a:t>
            </a:r>
          </a:p>
          <a:p>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12</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2998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r>
              <a:rPr lang="en-US" dirty="0" err="1" smtClean="0"/>
              <a:t>Hgb</a:t>
            </a:r>
            <a:r>
              <a:rPr lang="en-US" dirty="0" smtClean="0"/>
              <a:t>/</a:t>
            </a:r>
            <a:r>
              <a:rPr lang="en-US" dirty="0" err="1" smtClean="0"/>
              <a:t>Hct</a:t>
            </a:r>
            <a:r>
              <a:rPr lang="en-US" dirty="0" smtClean="0"/>
              <a:t>:</a:t>
            </a:r>
            <a:r>
              <a:rPr lang="en-US" baseline="0" dirty="0" smtClean="0"/>
              <a:t> micronutrient deficiency Fe vs. folate, B12 vs. copper; anemia of chronic disease, anemia due to blood loss, anemia due to erythropoietin deficiency in renal disease</a:t>
            </a:r>
          </a:p>
          <a:p>
            <a:r>
              <a:rPr lang="en-US" baseline="0" dirty="0" smtClean="0"/>
              <a:t>Rx: Coumadin, MAOIs, chemotherapy; albuterol makes shaky – no broth when at home?</a:t>
            </a:r>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16</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3563901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come in with fact knowledge of separate items. Depending on factors</a:t>
            </a:r>
            <a:r>
              <a:rPr lang="en-US" baseline="0" dirty="0" smtClean="0"/>
              <a:t> like the program, and the student’s situation in the course where an item was taught, they have more or less knowledge of an item.</a:t>
            </a:r>
          </a:p>
          <a:p>
            <a:r>
              <a:rPr lang="en-US" baseline="0" dirty="0" smtClean="0"/>
              <a:t>They only know these topics in the context of academia and theoretical application in case studies. </a:t>
            </a:r>
          </a:p>
          <a:p>
            <a:r>
              <a:rPr lang="en-US" baseline="0" dirty="0" smtClean="0"/>
              <a:t>They need to</a:t>
            </a:r>
          </a:p>
          <a:p>
            <a:pPr marL="228600" indent="-228600">
              <a:buAutoNum type="alphaLcParenR"/>
            </a:pPr>
            <a:r>
              <a:rPr lang="en-US" baseline="0" dirty="0" smtClean="0"/>
              <a:t>Remember all those details, specific to the patient they are treating,</a:t>
            </a:r>
          </a:p>
          <a:p>
            <a:pPr marL="228600" indent="-228600">
              <a:buAutoNum type="alphaLcParenR"/>
            </a:pPr>
            <a:r>
              <a:rPr lang="en-US" baseline="0" dirty="0" smtClean="0"/>
              <a:t>Integrate all the details to see the nutrition problems, appropriate goals and according interventions,</a:t>
            </a:r>
          </a:p>
          <a:p>
            <a:pPr marL="228600" indent="-228600">
              <a:buAutoNum type="alphaLcParenR"/>
            </a:pPr>
            <a:r>
              <a:rPr lang="en-US" baseline="0" dirty="0" smtClean="0"/>
              <a:t>In a very limited period of time.</a:t>
            </a:r>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18</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382969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26</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273163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r>
              <a:rPr lang="en-US" dirty="0" err="1" smtClean="0"/>
              <a:t>Hgb</a:t>
            </a:r>
            <a:r>
              <a:rPr lang="en-US" dirty="0" smtClean="0"/>
              <a:t>/</a:t>
            </a:r>
            <a:r>
              <a:rPr lang="en-US" dirty="0" err="1" smtClean="0"/>
              <a:t>Hct</a:t>
            </a:r>
            <a:r>
              <a:rPr lang="en-US" dirty="0" smtClean="0"/>
              <a:t>:</a:t>
            </a:r>
            <a:r>
              <a:rPr lang="en-US" baseline="0" dirty="0" smtClean="0"/>
              <a:t> micronutrient deficiency Fe vs. folate, B12 vs. copper; anemia of chronic disease, anemia due to blood loss, anemia due to erythropoietin deficiency in renal disease</a:t>
            </a:r>
          </a:p>
          <a:p>
            <a:r>
              <a:rPr lang="en-US" baseline="0" dirty="0" smtClean="0"/>
              <a:t>Rx: Coumadin, MAOIs, chemotherapy; albuterol makes shaky – no broth when at home?</a:t>
            </a:r>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28</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362179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r>
              <a:rPr lang="en-US" dirty="0" err="1" smtClean="0"/>
              <a:t>Hgb</a:t>
            </a:r>
            <a:r>
              <a:rPr lang="en-US" dirty="0" smtClean="0"/>
              <a:t>/</a:t>
            </a:r>
            <a:r>
              <a:rPr lang="en-US" dirty="0" err="1" smtClean="0"/>
              <a:t>Hct</a:t>
            </a:r>
            <a:r>
              <a:rPr lang="en-US" dirty="0" smtClean="0"/>
              <a:t>:</a:t>
            </a:r>
            <a:r>
              <a:rPr lang="en-US" baseline="0" dirty="0" smtClean="0"/>
              <a:t> micronutrient deficiency Fe vs. folate, B12 vs. copper; anemia of chronic disease, anemia due to blood loss, anemia due to erythropoietin deficiency in renal disease</a:t>
            </a:r>
          </a:p>
          <a:p>
            <a:r>
              <a:rPr lang="en-US" baseline="0" dirty="0" smtClean="0"/>
              <a:t>Rx: Coumadin, MAOIs, chemotherapy; albuterol makes shaky – no broth when at home?</a:t>
            </a:r>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29</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2359116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Perceived motivation</a:t>
            </a:r>
          </a:p>
          <a:p>
            <a:r>
              <a:rPr lang="en-US" dirty="0" smtClean="0"/>
              <a:t>Preparation</a:t>
            </a:r>
          </a:p>
          <a:p>
            <a:r>
              <a:rPr lang="en-US" dirty="0" smtClean="0"/>
              <a:t>Questions from interns</a:t>
            </a:r>
          </a:p>
          <a:p>
            <a:r>
              <a:rPr lang="en-US" dirty="0" smtClean="0"/>
              <a:t>Professionalism</a:t>
            </a:r>
          </a:p>
          <a:p>
            <a:r>
              <a:rPr lang="en-US" dirty="0" smtClean="0"/>
              <a:t>Communication</a:t>
            </a:r>
          </a:p>
          <a:p>
            <a:endParaRPr lang="en-US" dirty="0" smtClean="0"/>
          </a:p>
        </p:txBody>
      </p:sp>
      <p:sp>
        <p:nvSpPr>
          <p:cNvPr id="4" name="Slide Number Placeholder 3"/>
          <p:cNvSpPr>
            <a:spLocks noGrp="1"/>
          </p:cNvSpPr>
          <p:nvPr>
            <p:ph type="sldNum" sz="quarter" idx="10"/>
          </p:nvPr>
        </p:nvSpPr>
        <p:spPr/>
        <p:txBody>
          <a:bodyPr/>
          <a:lstStyle/>
          <a:p>
            <a:fld id="{88C35ECA-15EC-4425-96DD-E7BFB2F8A01C}" type="slidenum">
              <a:rPr lang="en-US" smtClean="0"/>
              <a:t>34</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1547648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styles:</a:t>
            </a:r>
            <a:r>
              <a:rPr lang="en-US" baseline="0" dirty="0" smtClean="0"/>
              <a:t> visual – auditory – kinesthetic</a:t>
            </a:r>
          </a:p>
          <a:p>
            <a:r>
              <a:rPr lang="en-US" baseline="0" dirty="0" smtClean="0"/>
              <a:t>Experiential background: so far, students have achieved their goals by? Book knowledge, hard work, figuring out ahead of time what the test questions would likely be, what points are given for, </a:t>
            </a:r>
          </a:p>
          <a:p>
            <a:r>
              <a:rPr lang="en-US" baseline="0" dirty="0" smtClean="0"/>
              <a:t>Student’s emphasis is on best possible patient care, high number of assessments, just completing the requirements, pleasing you as preceptor, doing things their way, showing off what they have learned rather than being open to what they can learn (insecurity!)</a:t>
            </a:r>
          </a:p>
          <a:p>
            <a:endParaRPr lang="en-US" baseline="0" dirty="0" smtClean="0"/>
          </a:p>
          <a:p>
            <a:r>
              <a:rPr lang="en-US" baseline="0" smtClean="0"/>
              <a:t>Cultura</a:t>
            </a:r>
            <a:endParaRPr lang="en-US"/>
          </a:p>
        </p:txBody>
      </p:sp>
      <p:sp>
        <p:nvSpPr>
          <p:cNvPr id="4" name="Slide Number Placeholder 3"/>
          <p:cNvSpPr>
            <a:spLocks noGrp="1"/>
          </p:cNvSpPr>
          <p:nvPr>
            <p:ph type="sldNum" sz="quarter" idx="10"/>
          </p:nvPr>
        </p:nvSpPr>
        <p:spPr/>
        <p:txBody>
          <a:bodyPr/>
          <a:lstStyle/>
          <a:p>
            <a:fld id="{88C35ECA-15EC-4425-96DD-E7BFB2F8A01C}" type="slidenum">
              <a:rPr lang="en-US" smtClean="0"/>
              <a:t>35</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1298990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Perceived motivation and</a:t>
            </a:r>
            <a:r>
              <a:rPr lang="en-US" baseline="0" dirty="0" smtClean="0"/>
              <a:t> preparation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students seem demotivated.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List 3 reasons for being unmotivated.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Expected answers: clinical rotation for a community student, tired, overworked, distracted by other obligations</a:t>
            </a:r>
          </a:p>
          <a:p>
            <a:endParaRPr lang="en-US" baseline="0" dirty="0" smtClean="0"/>
          </a:p>
          <a:p>
            <a:r>
              <a:rPr lang="en-US" baseline="0" dirty="0" smtClean="0"/>
              <a:t>Remedy:</a:t>
            </a:r>
          </a:p>
          <a:p>
            <a:pPr marL="228600" indent="-228600">
              <a:buAutoNum type="arabicPeriod"/>
            </a:pPr>
            <a:r>
              <a:rPr lang="en-US" baseline="0" dirty="0" smtClean="0"/>
              <a:t>Ask why the student seems demotivated.</a:t>
            </a:r>
          </a:p>
          <a:p>
            <a:pPr marL="0" indent="0">
              <a:buNone/>
            </a:pPr>
            <a:r>
              <a:rPr lang="en-US" baseline="0" dirty="0" smtClean="0"/>
              <a:t>This tells the student that their current attitude is not conducive to a good experience. If they don’t correct immediately, tell them that you don’t like teaching someone who is not interested.</a:t>
            </a:r>
          </a:p>
          <a:p>
            <a:pPr marL="0" indent="0">
              <a:buNone/>
            </a:pPr>
            <a:endParaRPr lang="en-US" baseline="0" dirty="0" smtClean="0"/>
          </a:p>
          <a:p>
            <a:r>
              <a:rPr lang="en-US" baseline="0" dirty="0" smtClean="0"/>
              <a:t>Ask what interests the student about the task ahead (don’t ask if they are interested. Example; are you interested in peeling potatoes? No. But when I ask you what interests you most about peeling potatoes, what will you say? Raise your hand if you just thought about the process of peeling potatoes in your mind. I made you think about the task ahead and made you try to find something interesting about it. The answer may still be “I don’t know”, but they have thought about the task.</a:t>
            </a:r>
          </a:p>
          <a:p>
            <a:r>
              <a:rPr lang="en-US" baseline="0" dirty="0" smtClean="0"/>
              <a:t>The better you know the student, the better your question can be. 5 minutes of thinking ahead what you want the student to learn to do will increase your success exponentially, and then both you and the student are happy. The student learns faster, and then can be as productive as students can be, sooner.</a:t>
            </a:r>
          </a:p>
          <a:p>
            <a:endParaRPr lang="en-US" baseline="0" dirty="0" smtClean="0"/>
          </a:p>
          <a:p>
            <a:r>
              <a:rPr lang="en-US" baseline="0" dirty="0" smtClean="0"/>
              <a:t>Preparation</a:t>
            </a:r>
          </a:p>
          <a:p>
            <a:r>
              <a:rPr lang="en-US" baseline="0" dirty="0" smtClean="0"/>
              <a:t>You ask the student a question the answer to which you find basic. The student doesn’t know. </a:t>
            </a:r>
          </a:p>
          <a:p>
            <a:r>
              <a:rPr lang="en-US" baseline="0" dirty="0" smtClean="0"/>
              <a:t>Possible reasons:</a:t>
            </a:r>
          </a:p>
          <a:p>
            <a:pPr marL="228600" indent="-228600">
              <a:buAutoNum type="arabicPeriod"/>
            </a:pPr>
            <a:r>
              <a:rPr lang="en-US" baseline="0" dirty="0" smtClean="0"/>
              <a:t>The student did not prepare.</a:t>
            </a:r>
          </a:p>
          <a:p>
            <a:pPr marL="685800" lvl="1" indent="-228600">
              <a:buAutoNum type="arabicPeriod"/>
            </a:pPr>
            <a:r>
              <a:rPr lang="en-US" baseline="0" dirty="0" smtClean="0"/>
              <a:t>Provide resources to prepare. Provide realistic time frame to prepare. Test if prepared at the agreed time.</a:t>
            </a:r>
          </a:p>
          <a:p>
            <a:pPr marL="685800" lvl="1" indent="-228600">
              <a:buAutoNum type="arabicPeriod"/>
            </a:pPr>
            <a:endParaRPr lang="en-US" baseline="0" dirty="0" smtClean="0"/>
          </a:p>
          <a:p>
            <a:pPr marL="228600" indent="-228600">
              <a:buAutoNum type="arabicPeriod"/>
            </a:pPr>
            <a:r>
              <a:rPr lang="en-US" baseline="0" dirty="0" smtClean="0"/>
              <a:t>The answer really is specialized, you have become used to knowing this because it’s part of your work.</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88C35ECA-15EC-4425-96DD-E7BFB2F8A01C}" type="slidenum">
              <a:rPr lang="en-US" smtClean="0"/>
              <a:t>45</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139358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topics we will touch upon:</a:t>
            </a:r>
          </a:p>
          <a:p>
            <a:r>
              <a:rPr lang="en-US" dirty="0" smtClean="0"/>
              <a:t>Foundation of supervised practice experience toward the RDN credential</a:t>
            </a:r>
          </a:p>
          <a:p>
            <a:r>
              <a:rPr lang="en-US" dirty="0" smtClean="0"/>
              <a:t>Desired outcomes: Competence defined by competencies</a:t>
            </a:r>
          </a:p>
          <a:p>
            <a:r>
              <a:rPr lang="en-US" dirty="0" smtClean="0"/>
              <a:t>Planning &amp; Structuring the experience: rotations in different arrangements</a:t>
            </a:r>
          </a:p>
          <a:p>
            <a:r>
              <a:rPr lang="en-US" dirty="0" smtClean="0"/>
              <a:t>Building competence</a:t>
            </a:r>
          </a:p>
          <a:p>
            <a:pPr lvl="1"/>
            <a:r>
              <a:rPr lang="en-US" dirty="0" smtClean="0"/>
              <a:t>Basics at your facility</a:t>
            </a:r>
          </a:p>
          <a:p>
            <a:pPr lvl="1"/>
            <a:r>
              <a:rPr lang="en-US" dirty="0" smtClean="0"/>
              <a:t>Reflective practice </a:t>
            </a:r>
          </a:p>
          <a:p>
            <a:r>
              <a:rPr lang="en-US" dirty="0" smtClean="0"/>
              <a:t>Expectations</a:t>
            </a:r>
          </a:p>
          <a:p>
            <a:pPr lvl="1"/>
            <a:r>
              <a:rPr lang="en-US" dirty="0" smtClean="0"/>
              <a:t>What can interns do?</a:t>
            </a:r>
          </a:p>
          <a:p>
            <a:pPr lvl="1"/>
            <a:r>
              <a:rPr lang="en-US" dirty="0" smtClean="0"/>
              <a:t>What should interns be able to do coming in?</a:t>
            </a:r>
          </a:p>
          <a:p>
            <a:pPr lvl="1"/>
            <a:r>
              <a:rPr lang="en-US" dirty="0" smtClean="0"/>
              <a:t>How much time does </a:t>
            </a:r>
            <a:r>
              <a:rPr lang="en-US" dirty="0" err="1" smtClean="0"/>
              <a:t>precepting</a:t>
            </a:r>
            <a:r>
              <a:rPr lang="en-US" dirty="0" smtClean="0"/>
              <a:t> cost? </a:t>
            </a:r>
          </a:p>
          <a:p>
            <a:r>
              <a:rPr lang="en-US" dirty="0" smtClean="0"/>
              <a:t>Evaluations </a:t>
            </a:r>
          </a:p>
          <a:p>
            <a:r>
              <a:rPr lang="en-US" dirty="0" smtClean="0"/>
              <a:t>Facing challenges</a:t>
            </a:r>
          </a:p>
          <a:p>
            <a:pPr lvl="1"/>
            <a:r>
              <a:rPr lang="en-US" dirty="0" smtClean="0"/>
              <a:t>Perceived motivation</a:t>
            </a:r>
          </a:p>
          <a:p>
            <a:pPr lvl="1"/>
            <a:r>
              <a:rPr lang="en-US" dirty="0" smtClean="0"/>
              <a:t>Preparation </a:t>
            </a:r>
          </a:p>
          <a:p>
            <a:pPr lvl="1"/>
            <a:r>
              <a:rPr lang="en-US" dirty="0" smtClean="0"/>
              <a:t>Questions from interns </a:t>
            </a:r>
          </a:p>
          <a:p>
            <a:pPr lvl="1"/>
            <a:r>
              <a:rPr lang="en-US" dirty="0" smtClean="0"/>
              <a:t>Professionalism </a:t>
            </a:r>
          </a:p>
          <a:p>
            <a:pPr lvl="1"/>
            <a:r>
              <a:rPr lang="en-US" dirty="0" smtClean="0"/>
              <a:t>Communication </a:t>
            </a:r>
          </a:p>
          <a:p>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2</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30902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Preceptors shape future RDNs</a:t>
            </a:r>
          </a:p>
          <a:p>
            <a:endParaRPr lang="en-US" dirty="0" smtClean="0"/>
          </a:p>
          <a:p>
            <a:r>
              <a:rPr lang="en-US" dirty="0" smtClean="0"/>
              <a:t>Plan the experience</a:t>
            </a:r>
          </a:p>
          <a:p>
            <a:r>
              <a:rPr lang="en-US" dirty="0" smtClean="0"/>
              <a:t>Model RDN behavior on all levels</a:t>
            </a:r>
          </a:p>
          <a:p>
            <a:r>
              <a:rPr lang="en-US" dirty="0" smtClean="0"/>
              <a:t>Teach</a:t>
            </a:r>
          </a:p>
          <a:p>
            <a:pPr lvl="1"/>
            <a:r>
              <a:rPr lang="en-US" dirty="0" smtClean="0"/>
              <a:t>Provide information, </a:t>
            </a:r>
          </a:p>
          <a:p>
            <a:pPr lvl="1"/>
            <a:r>
              <a:rPr lang="en-US" dirty="0" smtClean="0"/>
              <a:t>facilitate learning, </a:t>
            </a:r>
          </a:p>
          <a:p>
            <a:pPr lvl="1"/>
            <a:r>
              <a:rPr lang="en-US" dirty="0" smtClean="0"/>
              <a:t>develop resources</a:t>
            </a:r>
          </a:p>
          <a:p>
            <a:r>
              <a:rPr lang="en-US" dirty="0" smtClean="0"/>
              <a:t>Assess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CDR Preceptor Training Course, Module 1, </a:t>
            </a:r>
            <a:r>
              <a:rPr lang="en-US" sz="1200" dirty="0" smtClean="0">
                <a:hlinkClick r:id="rId3"/>
              </a:rPr>
              <a:t>http://www.cdrcampus.com/course/view.php?id=131&amp;page=1545</a:t>
            </a:r>
            <a:r>
              <a:rPr lang="en-US" sz="1200" dirty="0" smtClean="0"/>
              <a:t> , 6/10/18</a:t>
            </a:r>
          </a:p>
          <a:p>
            <a:endParaRPr lang="en-US" dirty="0" smtClean="0"/>
          </a:p>
          <a:p>
            <a:endParaRPr lang="en-US" dirty="0" smtClean="0"/>
          </a:p>
          <a:p>
            <a:r>
              <a:rPr lang="en-US" dirty="0" smtClean="0"/>
              <a:t>These are hallmarks of successful preceptors:</a:t>
            </a:r>
          </a:p>
          <a:p>
            <a:r>
              <a:rPr lang="en-US" dirty="0" smtClean="0"/>
              <a:t>Are organized and focused</a:t>
            </a:r>
          </a:p>
          <a:p>
            <a:r>
              <a:rPr lang="en-US" dirty="0" smtClean="0"/>
              <a:t>Value preceptor-student interactions</a:t>
            </a:r>
          </a:p>
          <a:p>
            <a:r>
              <a:rPr lang="en-US" dirty="0" smtClean="0"/>
              <a:t>Are dynamic and enthusiastic</a:t>
            </a:r>
          </a:p>
          <a:p>
            <a:r>
              <a:rPr lang="en-US" dirty="0" smtClean="0"/>
              <a:t>Relate well to students</a:t>
            </a:r>
          </a:p>
          <a:p>
            <a:r>
              <a:rPr lang="en-US" dirty="0" smtClean="0"/>
              <a:t>Use an analytical approach</a:t>
            </a:r>
          </a:p>
          <a:p>
            <a:r>
              <a:rPr lang="en-US" dirty="0" smtClean="0"/>
              <a:t>Are competent and confident</a:t>
            </a:r>
          </a:p>
          <a:p>
            <a:r>
              <a:rPr lang="en-US" dirty="0" smtClean="0"/>
              <a:t>Model professional behavior</a:t>
            </a:r>
          </a:p>
          <a:p>
            <a:r>
              <a:rPr lang="en-US" dirty="0" smtClean="0"/>
              <a:t>(CDR Preceptor Training Course, Module</a:t>
            </a:r>
            <a:r>
              <a:rPr lang="en-US" baseline="0" dirty="0" smtClean="0"/>
              <a:t> 1, 6/10/18)</a:t>
            </a:r>
          </a:p>
          <a:p>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3</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303128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ACEND:  Accreditation Council for Education in Nutrition and Dietetic</a:t>
            </a:r>
          </a:p>
          <a:p>
            <a:r>
              <a:rPr lang="en-US" dirty="0" smtClean="0">
                <a:hlinkClick r:id="rId3"/>
              </a:rPr>
              <a:t>https://www.eatrightpro.org/acend/accredited-programs/about-accredited-programs</a:t>
            </a:r>
            <a:r>
              <a:rPr lang="en-US" dirty="0" smtClean="0"/>
              <a:t> </a:t>
            </a:r>
          </a:p>
          <a:p>
            <a:r>
              <a:rPr lang="en-US" dirty="0" smtClean="0"/>
              <a:t>Sets Standards that must be met in order to become eligible for the RD exam</a:t>
            </a:r>
          </a:p>
          <a:p>
            <a:pPr lvl="1"/>
            <a:r>
              <a:rPr lang="en-US" dirty="0" smtClean="0"/>
              <a:t>Including definition of what a student must be able to do to graduate,</a:t>
            </a:r>
          </a:p>
          <a:p>
            <a:pPr lvl="1"/>
            <a:endParaRPr lang="en-US" dirty="0" smtClean="0"/>
          </a:p>
          <a:p>
            <a:pPr lvl="1"/>
            <a:r>
              <a:rPr lang="en-US" dirty="0" smtClean="0"/>
              <a:t>Detailed into either </a:t>
            </a:r>
            <a:r>
              <a:rPr lang="en-US" b="1" dirty="0" smtClean="0"/>
              <a:t>competencies</a:t>
            </a:r>
            <a:r>
              <a:rPr lang="en-US" dirty="0" smtClean="0"/>
              <a:t> or further into </a:t>
            </a:r>
            <a:r>
              <a:rPr lang="en-US" b="1" dirty="0" smtClean="0"/>
              <a:t>performance indicators</a:t>
            </a:r>
          </a:p>
          <a:p>
            <a:endParaRPr lang="en-US" dirty="0" smtClean="0"/>
          </a:p>
          <a:p>
            <a:r>
              <a:rPr lang="en-US" dirty="0" smtClean="0"/>
              <a:t>Accredited, in turn, by the US Department of Education</a:t>
            </a:r>
          </a:p>
          <a:p>
            <a:pPr lvl="1"/>
            <a:r>
              <a:rPr lang="en-US" dirty="0" smtClean="0"/>
              <a:t>Must comply with the USDE standards</a:t>
            </a:r>
          </a:p>
          <a:p>
            <a:endParaRPr lang="en-US" dirty="0" smtClean="0"/>
          </a:p>
          <a:p>
            <a:endParaRPr lang="en-US" dirty="0" smtClean="0"/>
          </a:p>
          <a:p>
            <a:r>
              <a:rPr lang="en-US" dirty="0" smtClean="0"/>
              <a:t>For 2017 Standards: https://www.eatrightpro.org/acend/accreditation-standards-fees-and-policies/2017-standards , see appendix A of the standards document</a:t>
            </a:r>
          </a:p>
          <a:p>
            <a:r>
              <a:rPr lang="en-US" dirty="0" smtClean="0"/>
              <a:t>For FEMG Standards: https://www.eatrightpro.org/acend/accreditation-standards-fees-and-policies/future-education-model </a:t>
            </a:r>
          </a:p>
          <a:p>
            <a:r>
              <a:rPr lang="en-US" dirty="0" smtClean="0"/>
              <a:t>“</a:t>
            </a:r>
            <a:r>
              <a:rPr lang="en-US" b="1" dirty="0" smtClean="0"/>
              <a:t>ACEND Competencies Statements</a:t>
            </a:r>
            <a:r>
              <a:rPr lang="en-US" dirty="0" smtClean="0"/>
              <a:t> specify what every dietitian should be able to do at the beginning of his or her practice career. The outcome statements build on appropriate knowledge necessary for the entry-level practitioner to perform reliably as either a RD or a DTR respectively. These are usually met during a supervised practice program, either integrated with an academic degree program or as an independent program.”  CDR Preceptor Training course Module 2, 6/10/18</a:t>
            </a:r>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4</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265113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All sites: repeated</a:t>
            </a:r>
          </a:p>
          <a:p>
            <a:pPr marL="457200" indent="-457200">
              <a:buFont typeface="+mj-lt"/>
              <a:buAutoNum type="arabicPeriod"/>
            </a:pPr>
            <a:r>
              <a:rPr lang="en-US" dirty="0" smtClean="0"/>
              <a:t>Scientific and Evidence Base of Practice</a:t>
            </a:r>
          </a:p>
          <a:p>
            <a:pPr lvl="1"/>
            <a:r>
              <a:rPr lang="en-US" dirty="0" smtClean="0"/>
              <a:t>Integration of scientific information and research into practice</a:t>
            </a:r>
          </a:p>
          <a:p>
            <a:pPr lvl="1"/>
            <a:r>
              <a:rPr lang="en-US" dirty="0" smtClean="0"/>
              <a:t>Scientific evidence as basis for programs, products, services and care</a:t>
            </a:r>
          </a:p>
          <a:p>
            <a:pPr lvl="2"/>
            <a:r>
              <a:rPr lang="en-US" dirty="0" smtClean="0"/>
              <a:t>E.g. background for MNT, data supporting use of a cooking method</a:t>
            </a:r>
          </a:p>
          <a:p>
            <a:pPr lvl="2"/>
            <a:r>
              <a:rPr lang="en-US" dirty="0" smtClean="0"/>
              <a:t>Students can do a literature review to provide references &amp; a summary</a:t>
            </a:r>
          </a:p>
          <a:p>
            <a:pPr lvl="2"/>
            <a:r>
              <a:rPr lang="en-US" dirty="0" smtClean="0"/>
              <a:t>Check references for propriety</a:t>
            </a:r>
          </a:p>
          <a:p>
            <a:pPr marL="457200" indent="-457200">
              <a:buFont typeface="+mj-lt"/>
              <a:buAutoNum type="arabicPeriod"/>
            </a:pPr>
            <a:r>
              <a:rPr lang="en-US" dirty="0" smtClean="0"/>
              <a:t>Professional Practice Expectations: beliefs, values, attitudes and behaviors</a:t>
            </a:r>
          </a:p>
          <a:p>
            <a:pPr lvl="1"/>
            <a:r>
              <a:rPr lang="en-US" dirty="0" smtClean="0"/>
              <a:t>Many of them need to be reflected upon – talk about them!</a:t>
            </a:r>
          </a:p>
          <a:p>
            <a:pPr lvl="1"/>
            <a:endParaRPr lang="en-US" dirty="0" smtClean="0"/>
          </a:p>
          <a:p>
            <a:pPr lvl="1"/>
            <a:r>
              <a:rPr lang="en-US" dirty="0" smtClean="0"/>
              <a:t>Site specific – unique:</a:t>
            </a:r>
          </a:p>
          <a:p>
            <a:pPr lvl="1"/>
            <a:endParaRPr lang="en-US" dirty="0" smtClean="0"/>
          </a:p>
          <a:p>
            <a:pPr marL="457200" indent="-457200">
              <a:buFont typeface="+mj-lt"/>
              <a:buAutoNum type="arabicPeriod"/>
            </a:pPr>
            <a:r>
              <a:rPr lang="en-US" dirty="0" smtClean="0"/>
              <a:t>Clinical and Customer Services</a:t>
            </a:r>
          </a:p>
          <a:p>
            <a:pPr lvl="1"/>
            <a:r>
              <a:rPr lang="en-US" dirty="0" smtClean="0"/>
              <a:t>Development and delivery of information, products and services</a:t>
            </a:r>
          </a:p>
          <a:p>
            <a:pPr lvl="1"/>
            <a:r>
              <a:rPr lang="en-US" dirty="0" smtClean="0"/>
              <a:t>Communication skills: oral, print, visual, electronic – social media</a:t>
            </a:r>
          </a:p>
          <a:p>
            <a:pPr marL="457200" indent="-457200">
              <a:buFont typeface="+mj-lt"/>
              <a:buAutoNum type="arabicPeriod"/>
            </a:pPr>
            <a:r>
              <a:rPr lang="en-US" dirty="0" smtClean="0"/>
              <a:t>Practice Management and use of resources</a:t>
            </a:r>
          </a:p>
          <a:p>
            <a:pPr lvl="1"/>
            <a:r>
              <a:rPr lang="en-US" dirty="0" err="1" smtClean="0"/>
              <a:t>Feasability</a:t>
            </a:r>
            <a:r>
              <a:rPr lang="en-US" dirty="0" smtClean="0"/>
              <a:t> studies, Quality assurance, Quality improvement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5</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191836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Traditional Dietetic Internship</a:t>
            </a:r>
          </a:p>
          <a:p>
            <a:pPr lvl="1"/>
            <a:r>
              <a:rPr lang="en-US" dirty="0" smtClean="0"/>
              <a:t>Students have completed their academic coursework</a:t>
            </a:r>
          </a:p>
          <a:p>
            <a:pPr lvl="1"/>
            <a:r>
              <a:rPr lang="en-US" dirty="0" smtClean="0"/>
              <a:t>Expected to have the background for entry-level work</a:t>
            </a:r>
          </a:p>
          <a:p>
            <a:pPr lvl="1"/>
            <a:r>
              <a:rPr lang="en-US" dirty="0" smtClean="0"/>
              <a:t>Need to learn the practical application of the theory</a:t>
            </a:r>
          </a:p>
          <a:p>
            <a:r>
              <a:rPr lang="en-US" sz="3000" b="1" dirty="0" smtClean="0">
                <a:solidFill>
                  <a:srgbClr val="FFC000"/>
                </a:solidFill>
              </a:rPr>
              <a:t>Learning is much more efficient hands-on!</a:t>
            </a:r>
          </a:p>
          <a:p>
            <a:endParaRPr lang="en-US" dirty="0" smtClean="0"/>
          </a:p>
          <a:p>
            <a:r>
              <a:rPr lang="en-US" b="1" dirty="0" smtClean="0"/>
              <a:t>Integrated Program in Nutrition and Dietetics: IPND</a:t>
            </a:r>
          </a:p>
          <a:p>
            <a:pPr lvl="1"/>
            <a:r>
              <a:rPr lang="en-US" dirty="0" smtClean="0"/>
              <a:t>Students have completed a part of their academic coursework</a:t>
            </a:r>
          </a:p>
          <a:p>
            <a:pPr lvl="1"/>
            <a:r>
              <a:rPr lang="en-US" dirty="0" smtClean="0"/>
              <a:t>Expected to have the resources and basic background</a:t>
            </a:r>
          </a:p>
          <a:p>
            <a:pPr lvl="1"/>
            <a:r>
              <a:rPr lang="en-US" dirty="0" smtClean="0"/>
              <a:t>Need to learn in-depth theory and practical application together</a:t>
            </a:r>
          </a:p>
          <a:p>
            <a:r>
              <a:rPr lang="en-US" dirty="0" smtClean="0">
                <a:solidFill>
                  <a:srgbClr val="FFC000"/>
                </a:solidFill>
              </a:rPr>
              <a:t>Closer cooperation between facilities and program</a:t>
            </a:r>
          </a:p>
          <a:p>
            <a:pPr lvl="1"/>
            <a:r>
              <a:rPr lang="en-US" dirty="0" smtClean="0">
                <a:solidFill>
                  <a:srgbClr val="FFC000"/>
                </a:solidFill>
              </a:rPr>
              <a:t>Via students and direct communication</a:t>
            </a:r>
          </a:p>
          <a:p>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6</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394560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Traditional Dietetic Internship</a:t>
            </a:r>
          </a:p>
          <a:p>
            <a:pPr lvl="1"/>
            <a:r>
              <a:rPr lang="en-US" dirty="0" smtClean="0"/>
              <a:t>Students have completed their academic coursework</a:t>
            </a:r>
          </a:p>
          <a:p>
            <a:pPr lvl="1"/>
            <a:r>
              <a:rPr lang="en-US" dirty="0" smtClean="0"/>
              <a:t>Expected to have the background for entry-level work</a:t>
            </a:r>
          </a:p>
          <a:p>
            <a:pPr lvl="1"/>
            <a:r>
              <a:rPr lang="en-US" dirty="0" smtClean="0"/>
              <a:t>Need to learn the practical application of the theory</a:t>
            </a:r>
          </a:p>
          <a:p>
            <a:r>
              <a:rPr lang="en-US" sz="3000" b="1" dirty="0" smtClean="0">
                <a:solidFill>
                  <a:srgbClr val="FFC000"/>
                </a:solidFill>
              </a:rPr>
              <a:t>Learning is much more efficient hands-on!</a:t>
            </a:r>
          </a:p>
          <a:p>
            <a:endParaRPr lang="en-US" dirty="0" smtClean="0"/>
          </a:p>
          <a:p>
            <a:r>
              <a:rPr lang="en-US" b="1" dirty="0" smtClean="0"/>
              <a:t>Integrated Program in Nutrition and Dietetics: IPND</a:t>
            </a:r>
          </a:p>
          <a:p>
            <a:pPr lvl="1"/>
            <a:r>
              <a:rPr lang="en-US" dirty="0" smtClean="0"/>
              <a:t>Students have completed a part of their academic coursework</a:t>
            </a:r>
          </a:p>
          <a:p>
            <a:pPr lvl="1"/>
            <a:r>
              <a:rPr lang="en-US" dirty="0" smtClean="0"/>
              <a:t>Expected to have the resources and basic background</a:t>
            </a:r>
          </a:p>
          <a:p>
            <a:pPr lvl="1"/>
            <a:r>
              <a:rPr lang="en-US" dirty="0" smtClean="0"/>
              <a:t>Need to learn in-depth theory and practical application together</a:t>
            </a:r>
          </a:p>
          <a:p>
            <a:r>
              <a:rPr lang="en-US" dirty="0" smtClean="0">
                <a:solidFill>
                  <a:srgbClr val="FFC000"/>
                </a:solidFill>
              </a:rPr>
              <a:t>Closer cooperation between facilities and program</a:t>
            </a:r>
          </a:p>
          <a:p>
            <a:pPr lvl="1"/>
            <a:r>
              <a:rPr lang="en-US" dirty="0" smtClean="0">
                <a:solidFill>
                  <a:srgbClr val="FFC000"/>
                </a:solidFill>
              </a:rPr>
              <a:t>Via students and direct communication</a:t>
            </a:r>
          </a:p>
          <a:p>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7</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98431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Traditional Dietetic Internship</a:t>
            </a:r>
          </a:p>
          <a:p>
            <a:pPr lvl="1"/>
            <a:r>
              <a:rPr lang="en-US" dirty="0" smtClean="0"/>
              <a:t>Students have completed their academic coursework</a:t>
            </a:r>
          </a:p>
          <a:p>
            <a:pPr lvl="1"/>
            <a:r>
              <a:rPr lang="en-US" dirty="0" smtClean="0"/>
              <a:t>Expected to have the background for entry-level work</a:t>
            </a:r>
          </a:p>
          <a:p>
            <a:pPr lvl="1"/>
            <a:r>
              <a:rPr lang="en-US" dirty="0" smtClean="0"/>
              <a:t>Need to learn the practical application of the theory</a:t>
            </a:r>
          </a:p>
          <a:p>
            <a:r>
              <a:rPr lang="en-US" sz="3000" b="1" dirty="0" smtClean="0">
                <a:solidFill>
                  <a:srgbClr val="FFC000"/>
                </a:solidFill>
              </a:rPr>
              <a:t>Learning is much more efficient hands-on!</a:t>
            </a:r>
          </a:p>
          <a:p>
            <a:endParaRPr lang="en-US" dirty="0" smtClean="0"/>
          </a:p>
          <a:p>
            <a:r>
              <a:rPr lang="en-US" b="1" dirty="0" smtClean="0"/>
              <a:t>Integrated Program in Nutrition and Dietetics: IPND</a:t>
            </a:r>
          </a:p>
          <a:p>
            <a:pPr lvl="1"/>
            <a:r>
              <a:rPr lang="en-US" dirty="0" smtClean="0"/>
              <a:t>Students have completed a part of their academic coursework</a:t>
            </a:r>
          </a:p>
          <a:p>
            <a:pPr lvl="1"/>
            <a:r>
              <a:rPr lang="en-US" dirty="0" smtClean="0"/>
              <a:t>Expected to have the resources and basic background</a:t>
            </a:r>
          </a:p>
          <a:p>
            <a:pPr lvl="1"/>
            <a:r>
              <a:rPr lang="en-US" dirty="0" smtClean="0"/>
              <a:t>Need to learn in-depth theory and practical application together</a:t>
            </a:r>
          </a:p>
          <a:p>
            <a:r>
              <a:rPr lang="en-US" dirty="0" smtClean="0">
                <a:solidFill>
                  <a:srgbClr val="FFC000"/>
                </a:solidFill>
              </a:rPr>
              <a:t>Closer cooperation between facilities and program</a:t>
            </a:r>
          </a:p>
          <a:p>
            <a:pPr lvl="1"/>
            <a:r>
              <a:rPr lang="en-US" dirty="0" smtClean="0">
                <a:solidFill>
                  <a:srgbClr val="FFC000"/>
                </a:solidFill>
              </a:rPr>
              <a:t>Via students and direct communication</a:t>
            </a:r>
          </a:p>
          <a:p>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8</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261279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b="1" dirty="0" smtClean="0"/>
              <a:t>Develop a plan for activities / tasks / responsibilities of the intern</a:t>
            </a:r>
          </a:p>
          <a:p>
            <a:r>
              <a:rPr lang="en-US" sz="3000" b="1" dirty="0" smtClean="0"/>
              <a:t>Communicate that plan on day 1, and at least weekly thereafter.</a:t>
            </a:r>
          </a:p>
          <a:p>
            <a:r>
              <a:rPr lang="en-US" dirty="0" smtClean="0"/>
              <a:t>Communicate your expectations clearly.</a:t>
            </a:r>
          </a:p>
          <a:p>
            <a:r>
              <a:rPr lang="en-US" dirty="0" smtClean="0"/>
              <a:t>Communicate limits clearly, to all involved.</a:t>
            </a:r>
          </a:p>
          <a:p>
            <a:pPr lvl="1"/>
            <a:r>
              <a:rPr lang="en-US" dirty="0" smtClean="0"/>
              <a:t>E.g. don’t enter anything into the EHR until approved.</a:t>
            </a:r>
          </a:p>
          <a:p>
            <a:pPr lvl="1"/>
            <a:r>
              <a:rPr lang="en-US" dirty="0" smtClean="0"/>
              <a:t>E.g. communicate expectations, limits &amp; student abilities to RDs who “take” the student for the day.</a:t>
            </a:r>
          </a:p>
          <a:p>
            <a:pPr lvl="1"/>
            <a:r>
              <a:rPr lang="en-US" dirty="0" smtClean="0"/>
              <a:t>If delegating to other RDs, communicate expectations on their workload, too.</a:t>
            </a:r>
          </a:p>
          <a:p>
            <a:r>
              <a:rPr lang="en-US" dirty="0" smtClean="0"/>
              <a:t>Check in frequently if expectations are met and re-evaluate expectations and plan.</a:t>
            </a:r>
          </a:p>
          <a:p>
            <a:endParaRPr lang="en-US" dirty="0" smtClean="0"/>
          </a:p>
          <a:p>
            <a:r>
              <a:rPr lang="en-US" dirty="0" smtClean="0"/>
              <a:t>Uncertainties yield errors and decreased productivity.</a:t>
            </a:r>
          </a:p>
          <a:p>
            <a:r>
              <a:rPr lang="en-US" dirty="0" smtClean="0"/>
              <a:t>Clear expectations allow students to take initiative to excel.</a:t>
            </a:r>
          </a:p>
          <a:p>
            <a:endParaRPr lang="en-US" dirty="0"/>
          </a:p>
        </p:txBody>
      </p:sp>
      <p:sp>
        <p:nvSpPr>
          <p:cNvPr id="4" name="Slide Number Placeholder 3"/>
          <p:cNvSpPr>
            <a:spLocks noGrp="1"/>
          </p:cNvSpPr>
          <p:nvPr>
            <p:ph type="sldNum" sz="quarter" idx="10"/>
          </p:nvPr>
        </p:nvSpPr>
        <p:spPr/>
        <p:txBody>
          <a:bodyPr/>
          <a:lstStyle/>
          <a:p>
            <a:fld id="{88C35ECA-15EC-4425-96DD-E7BFB2F8A01C}" type="slidenum">
              <a:rPr lang="en-US" smtClean="0"/>
              <a:t>10</a:t>
            </a:fld>
            <a:endParaRPr lang="en-US"/>
          </a:p>
        </p:txBody>
      </p:sp>
      <p:sp>
        <p:nvSpPr>
          <p:cNvPr id="5" name="Footer Placeholder 4"/>
          <p:cNvSpPr>
            <a:spLocks noGrp="1"/>
          </p:cNvSpPr>
          <p:nvPr>
            <p:ph type="ftr" sz="quarter" idx="11"/>
          </p:nvPr>
        </p:nvSpPr>
        <p:spPr/>
        <p:txBody>
          <a:bodyPr/>
          <a:lstStyle/>
          <a:p>
            <a:r>
              <a:rPr lang="de-DE" smtClean="0"/>
              <a:t>Hunter College Nutrition Program, V. Fischer</a:t>
            </a:r>
            <a:endParaRPr lang="en-US"/>
          </a:p>
        </p:txBody>
      </p:sp>
    </p:spTree>
    <p:extLst>
      <p:ext uri="{BB962C8B-B14F-4D97-AF65-F5344CB8AC3E}">
        <p14:creationId xmlns:p14="http://schemas.microsoft.com/office/powerpoint/2010/main" val="6584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C72F36-032F-4CAA-956B-584E05D09D4A}" type="datetime1">
              <a:rPr lang="en-US" smtClean="0"/>
              <a:t>8/31/2018</a:t>
            </a:fld>
            <a:endParaRPr lang="en-US" dirty="0"/>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871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0339433-E7AA-4035-BEEE-F213987FF871}" type="datetime1">
              <a:rPr lang="en-US" smtClean="0"/>
              <a:t>8/31/2018</a:t>
            </a:fld>
            <a:endParaRPr lang="en-US" dirty="0"/>
          </a:p>
        </p:txBody>
      </p:sp>
      <p:sp>
        <p:nvSpPr>
          <p:cNvPr id="6" name="Footer Placeholder 5"/>
          <p:cNvSpPr>
            <a:spLocks noGrp="1"/>
          </p:cNvSpPr>
          <p:nvPr>
            <p:ph type="ftr" sz="quarter" idx="11"/>
          </p:nvPr>
        </p:nvSpPr>
        <p:spPr/>
        <p:txBody>
          <a:bodyPr/>
          <a:lstStyle/>
          <a:p>
            <a:r>
              <a:rPr lang="en-US" smtClean="0"/>
              <a:t>VF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602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F3002E6-826A-4EF6-8CFA-8D3B39B5A7F7}" type="datetime1">
              <a:rPr lang="en-US" smtClean="0"/>
              <a:t>8/31/2018</a:t>
            </a:fld>
            <a:endParaRPr lang="en-US" dirty="0"/>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8300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743743F-3675-4D1E-A991-729598EAE52D}" type="datetime1">
              <a:rPr lang="en-US" smtClean="0"/>
              <a:t>8/31/2018</a:t>
            </a:fld>
            <a:endParaRPr lang="en-US" dirty="0"/>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7797629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43743F-3675-4D1E-A991-729598EAE52D}" type="datetime1">
              <a:rPr lang="en-US" smtClean="0"/>
              <a:t>8/31/2018</a:t>
            </a:fld>
            <a:endParaRPr lang="en-US" dirty="0"/>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93827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1869D5-0472-4FC9-919A-3E573E431DA5}" type="datetime1">
              <a:rPr lang="en-US" smtClean="0"/>
              <a:t>8/31/2018</a:t>
            </a:fld>
            <a:endParaRPr lang="en-US" dirty="0"/>
          </a:p>
        </p:txBody>
      </p:sp>
      <p:sp>
        <p:nvSpPr>
          <p:cNvPr id="4"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1854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1B8A7A1-22EF-42AD-A15F-7BCF2EA26178}" type="datetime1">
              <a:rPr lang="en-US" smtClean="0"/>
              <a:t>8/31/2018</a:t>
            </a:fld>
            <a:endParaRPr lang="en-US" dirty="0"/>
          </a:p>
        </p:txBody>
      </p:sp>
      <p:sp>
        <p:nvSpPr>
          <p:cNvPr id="4"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21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6C1078-5FF0-4512-8965-4A0F622B5B0E}" type="datetime1">
              <a:rPr lang="en-US" smtClean="0"/>
              <a:t>8/31/2018</a:t>
            </a:fld>
            <a:endParaRPr lang="en-US" dirty="0"/>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268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B8CA4-3EBD-4C57-848E-4ABD163E60DA}" type="datetime1">
              <a:rPr lang="en-US" smtClean="0"/>
              <a:t>8/31/2018</a:t>
            </a:fld>
            <a:endParaRPr lang="en-US" dirty="0"/>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364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ABDEEC8-95A6-4271-9DF5-FA3FE177D464}" type="datetime1">
              <a:rPr lang="en-US" smtClean="0"/>
              <a:t>8/31/2018</a:t>
            </a:fld>
            <a:endParaRPr lang="en-US" dirty="0"/>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619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0E3BB9-7E86-40EC-8DE3-C56BFBC5BCC3}" type="datetime1">
              <a:rPr lang="en-US" smtClean="0"/>
              <a:t>8/31/2018</a:t>
            </a:fld>
            <a:endParaRPr lang="en-US" dirty="0"/>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64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5914B7-5C26-4C86-A807-6F709CBA30EB}" type="datetime1">
              <a:rPr lang="en-US" smtClean="0"/>
              <a:t>8/31/2018</a:t>
            </a:fld>
            <a:endParaRPr lang="en-US" dirty="0"/>
          </a:p>
        </p:txBody>
      </p:sp>
      <p:sp>
        <p:nvSpPr>
          <p:cNvPr id="6" name="Footer Placeholder 5"/>
          <p:cNvSpPr>
            <a:spLocks noGrp="1"/>
          </p:cNvSpPr>
          <p:nvPr>
            <p:ph type="ftr" sz="quarter" idx="11"/>
          </p:nvPr>
        </p:nvSpPr>
        <p:spPr/>
        <p:txBody>
          <a:bodyPr/>
          <a:lstStyle/>
          <a:p>
            <a:r>
              <a:rPr lang="en-US" smtClean="0"/>
              <a:t>VF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550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FB3CF3-9214-40C2-B6B6-D962EE286A32}" type="datetime1">
              <a:rPr lang="en-US" smtClean="0"/>
              <a:t>8/31/2018</a:t>
            </a:fld>
            <a:endParaRPr lang="en-US" dirty="0"/>
          </a:p>
        </p:txBody>
      </p:sp>
      <p:sp>
        <p:nvSpPr>
          <p:cNvPr id="8" name="Footer Placeholder 7"/>
          <p:cNvSpPr>
            <a:spLocks noGrp="1"/>
          </p:cNvSpPr>
          <p:nvPr>
            <p:ph type="ftr" sz="quarter" idx="11"/>
          </p:nvPr>
        </p:nvSpPr>
        <p:spPr/>
        <p:txBody>
          <a:bodyPr/>
          <a:lstStyle/>
          <a:p>
            <a:r>
              <a:rPr lang="en-US" smtClean="0"/>
              <a:t>VF</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55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B9B6AA6-E7E6-40A8-9D85-751B34FF9600}" type="datetime1">
              <a:rPr lang="en-US" smtClean="0"/>
              <a:t>8/31/2018</a:t>
            </a:fld>
            <a:endParaRPr lang="en-US" dirty="0"/>
          </a:p>
        </p:txBody>
      </p:sp>
      <p:sp>
        <p:nvSpPr>
          <p:cNvPr id="5" name="Footer Placeholder 3"/>
          <p:cNvSpPr>
            <a:spLocks noGrp="1"/>
          </p:cNvSpPr>
          <p:nvPr>
            <p:ph type="ftr" sz="quarter" idx="11"/>
          </p:nvPr>
        </p:nvSpPr>
        <p:spPr/>
        <p:txBody>
          <a:bodyPr/>
          <a:lstStyle/>
          <a:p>
            <a:r>
              <a:rPr lang="en-US" smtClean="0"/>
              <a:t>VF</a:t>
            </a:r>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636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1B99F48-8071-4768-AF59-ED21F76521D9}" type="datetime1">
              <a:rPr lang="en-US" smtClean="0"/>
              <a:t>8/31/2018</a:t>
            </a:fld>
            <a:endParaRPr lang="en-US" dirty="0"/>
          </a:p>
        </p:txBody>
      </p:sp>
      <p:sp>
        <p:nvSpPr>
          <p:cNvPr id="5" name="Footer Placeholder 2"/>
          <p:cNvSpPr>
            <a:spLocks noGrp="1"/>
          </p:cNvSpPr>
          <p:nvPr>
            <p:ph type="ftr" sz="quarter" idx="11"/>
          </p:nvPr>
        </p:nvSpPr>
        <p:spPr/>
        <p:txBody>
          <a:bodyPr/>
          <a:lstStyle/>
          <a:p>
            <a:r>
              <a:rPr lang="en-US" smtClean="0"/>
              <a:t>VF</a:t>
            </a:r>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612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245DBDE4-54B1-4D51-9FD5-6898C4D358FC}" type="datetime1">
              <a:rPr lang="en-US" smtClean="0"/>
              <a:t>8/31/2018</a:t>
            </a:fld>
            <a:endParaRPr lang="en-US" dirty="0"/>
          </a:p>
        </p:txBody>
      </p:sp>
      <p:sp>
        <p:nvSpPr>
          <p:cNvPr id="5" name="Footer Placeholder 5"/>
          <p:cNvSpPr>
            <a:spLocks noGrp="1"/>
          </p:cNvSpPr>
          <p:nvPr>
            <p:ph type="ftr" sz="quarter" idx="11"/>
          </p:nvPr>
        </p:nvSpPr>
        <p:spPr/>
        <p:txBody>
          <a:bodyPr/>
          <a:lstStyle/>
          <a:p>
            <a:r>
              <a:rPr lang="en-US" smtClean="0"/>
              <a:t>VF</a:t>
            </a:r>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8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38D0772-090E-4B72-B278-05BD909C0D19}" type="datetime1">
              <a:rPr lang="en-US" smtClean="0"/>
              <a:t>8/31/2018</a:t>
            </a:fld>
            <a:endParaRPr lang="en-US" dirty="0"/>
          </a:p>
        </p:txBody>
      </p:sp>
      <p:sp>
        <p:nvSpPr>
          <p:cNvPr id="6" name="Footer Placeholder 5"/>
          <p:cNvSpPr>
            <a:spLocks noGrp="1"/>
          </p:cNvSpPr>
          <p:nvPr>
            <p:ph type="ftr" sz="quarter" idx="11"/>
          </p:nvPr>
        </p:nvSpPr>
        <p:spPr/>
        <p:txBody>
          <a:bodyPr/>
          <a:lstStyle/>
          <a:p>
            <a:r>
              <a:rPr lang="en-US" smtClean="0"/>
              <a:t>VF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152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43743F-3675-4D1E-A991-729598EAE52D}" type="datetime1">
              <a:rPr lang="en-US" smtClean="0"/>
              <a:t>8/31/2018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VF</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0539686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hyperlink" Target="https://www.eatrightpro.org/acend/accredited-programs/about-accredited-progra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2" Type="http://schemas.openxmlformats.org/officeDocument/2006/relationships/hyperlink" Target="http://www.hunter.cuny.edu/nutrition/dietetic-internship/dietetic-internship-program-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anielwillingham.com/uploads/5/0/0/7/5007325/2882821_orig.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Precepting</a:t>
            </a:r>
            <a:r>
              <a:rPr lang="en-US" dirty="0" smtClean="0"/>
              <a:t> dietetic Interns</a:t>
            </a:r>
            <a:endParaRPr lang="en-US" dirty="0"/>
          </a:p>
        </p:txBody>
      </p:sp>
      <p:sp>
        <p:nvSpPr>
          <p:cNvPr id="3" name="Subtitle 2"/>
          <p:cNvSpPr>
            <a:spLocks noGrp="1"/>
          </p:cNvSpPr>
          <p:nvPr>
            <p:ph type="subTitle" idx="1"/>
          </p:nvPr>
        </p:nvSpPr>
        <p:spPr>
          <a:xfrm>
            <a:off x="1292772" y="4777381"/>
            <a:ext cx="9448800" cy="1718012"/>
          </a:xfrm>
        </p:spPr>
        <p:txBody>
          <a:bodyPr>
            <a:normAutofit/>
          </a:bodyPr>
          <a:lstStyle/>
          <a:p>
            <a:r>
              <a:rPr lang="en-US" dirty="0" smtClean="0"/>
              <a:t>From Hunter College or other programs</a:t>
            </a:r>
          </a:p>
          <a:p>
            <a:r>
              <a:rPr lang="en-US" dirty="0" smtClean="0"/>
              <a:t>V. Fischer PhD, RDN, CDN</a:t>
            </a:r>
            <a:endParaRPr lang="en-US" dirty="0"/>
          </a:p>
        </p:txBody>
      </p:sp>
    </p:spTree>
    <p:extLst>
      <p:ext uri="{BB962C8B-B14F-4D97-AF65-F5344CB8AC3E}">
        <p14:creationId xmlns:p14="http://schemas.microsoft.com/office/powerpoint/2010/main" val="4270807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 step: </a:t>
            </a:r>
            <a:br>
              <a:rPr lang="en-US" dirty="0" smtClean="0"/>
            </a:br>
            <a:r>
              <a:rPr lang="en-US" dirty="0" smtClean="0"/>
              <a:t>Planning and Structuring</a:t>
            </a:r>
            <a:endParaRPr lang="en-US" dirty="0"/>
          </a:p>
        </p:txBody>
      </p:sp>
      <p:sp>
        <p:nvSpPr>
          <p:cNvPr id="3" name="Content Placeholder 2"/>
          <p:cNvSpPr>
            <a:spLocks noGrp="1"/>
          </p:cNvSpPr>
          <p:nvPr>
            <p:ph idx="1"/>
          </p:nvPr>
        </p:nvSpPr>
        <p:spPr>
          <a:xfrm>
            <a:off x="685800" y="2194560"/>
            <a:ext cx="4311869" cy="4024125"/>
          </a:xfrm>
        </p:spPr>
        <p:txBody>
          <a:bodyPr>
            <a:normAutofit fontScale="92500" lnSpcReduction="10000"/>
          </a:bodyPr>
          <a:lstStyle/>
          <a:p>
            <a:r>
              <a:rPr lang="en-US" sz="3000" dirty="0" smtClean="0"/>
              <a:t>Develop a plan for activities / tasks / responsibilities of the intern</a:t>
            </a:r>
          </a:p>
          <a:p>
            <a:endParaRPr lang="en-US" sz="3000" dirty="0" smtClean="0"/>
          </a:p>
          <a:p>
            <a:r>
              <a:rPr lang="en-US" sz="3000" dirty="0" smtClean="0"/>
              <a:t>Communicate that plan on day 1, and at least weekly thereafter.</a:t>
            </a:r>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
        <p:nvSpPr>
          <p:cNvPr id="7" name="Vertical Scroll 6"/>
          <p:cNvSpPr/>
          <p:nvPr/>
        </p:nvSpPr>
        <p:spPr>
          <a:xfrm rot="1182286">
            <a:off x="7281075" y="2310447"/>
            <a:ext cx="3783724" cy="4146047"/>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251916">
            <a:off x="8092998" y="2798419"/>
            <a:ext cx="2159876" cy="3170099"/>
          </a:xfrm>
          <a:prstGeom prst="rect">
            <a:avLst/>
          </a:prstGeom>
          <a:noFill/>
        </p:spPr>
        <p:txBody>
          <a:bodyPr wrap="square" rtlCol="0">
            <a:spAutoFit/>
          </a:bodyPr>
          <a:lstStyle/>
          <a:p>
            <a:r>
              <a:rPr lang="en-US" sz="2800" b="1" dirty="0" smtClean="0">
                <a:solidFill>
                  <a:schemeClr val="bg1"/>
                </a:solidFill>
              </a:rPr>
              <a:t>Plan</a:t>
            </a:r>
          </a:p>
          <a:p>
            <a:r>
              <a:rPr lang="en-US" sz="2800" b="1" dirty="0" smtClean="0">
                <a:solidFill>
                  <a:schemeClr val="bg1"/>
                </a:solidFill>
              </a:rPr>
              <a:t>2/30/19</a:t>
            </a:r>
          </a:p>
          <a:p>
            <a:pPr marL="285750" indent="-285750">
              <a:buFont typeface="Arial" panose="020B0604020202020204" pitchFamily="34" charset="0"/>
              <a:buChar char="•"/>
            </a:pPr>
            <a:r>
              <a:rPr lang="en-US" dirty="0" smtClean="0">
                <a:solidFill>
                  <a:schemeClr val="bg1"/>
                </a:solidFill>
              </a:rPr>
              <a:t>Screen new admits</a:t>
            </a:r>
          </a:p>
          <a:p>
            <a:pPr marL="285750" indent="-285750">
              <a:buFont typeface="Arial" panose="020B0604020202020204" pitchFamily="34" charset="0"/>
              <a:buChar char="•"/>
            </a:pPr>
            <a:r>
              <a:rPr lang="en-US" dirty="0" smtClean="0">
                <a:solidFill>
                  <a:schemeClr val="bg1"/>
                </a:solidFill>
              </a:rPr>
              <a:t>Gather assessment data for 3</a:t>
            </a:r>
            <a:r>
              <a:rPr lang="en-US" baseline="30000" dirty="0" smtClean="0">
                <a:solidFill>
                  <a:schemeClr val="bg1"/>
                </a:solidFill>
              </a:rPr>
              <a:t>rd</a:t>
            </a:r>
            <a:r>
              <a:rPr lang="en-US" dirty="0" smtClean="0">
                <a:solidFill>
                  <a:schemeClr val="bg1"/>
                </a:solidFill>
              </a:rPr>
              <a:t> floor</a:t>
            </a:r>
          </a:p>
          <a:p>
            <a:pPr marL="285750" indent="-285750">
              <a:buFont typeface="Arial" panose="020B0604020202020204" pitchFamily="34" charset="0"/>
              <a:buChar char="•"/>
            </a:pPr>
            <a:r>
              <a:rPr lang="en-US" dirty="0" smtClean="0">
                <a:solidFill>
                  <a:schemeClr val="bg1"/>
                </a:solidFill>
              </a:rPr>
              <a:t>Redesign HTN hand-out</a:t>
            </a:r>
            <a:endParaRPr lang="en-US" dirty="0">
              <a:solidFill>
                <a:schemeClr val="bg1"/>
              </a:solidFill>
            </a:endParaRPr>
          </a:p>
        </p:txBody>
      </p:sp>
    </p:spTree>
    <p:extLst>
      <p:ext uri="{BB962C8B-B14F-4D97-AF65-F5344CB8AC3E}">
        <p14:creationId xmlns:p14="http://schemas.microsoft.com/office/powerpoint/2010/main" val="3642983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297" y="29294"/>
            <a:ext cx="8610600" cy="1293028"/>
          </a:xfrm>
        </p:spPr>
        <p:txBody>
          <a:bodyPr>
            <a:noAutofit/>
          </a:bodyPr>
          <a:lstStyle/>
          <a:p>
            <a:r>
              <a:rPr lang="en-US" sz="2800" dirty="0" smtClean="0"/>
              <a:t>If you don’t know where you are going, don’t be surprised if you don’t get there.</a:t>
            </a:r>
            <a:endParaRPr lang="en-US" sz="2800" dirty="0"/>
          </a:p>
        </p:txBody>
      </p:sp>
      <p:sp>
        <p:nvSpPr>
          <p:cNvPr id="2" name="Content Placeholder 1"/>
          <p:cNvSpPr>
            <a:spLocks noGrp="1"/>
          </p:cNvSpPr>
          <p:nvPr>
            <p:ph idx="1"/>
          </p:nvPr>
        </p:nvSpPr>
        <p:spPr>
          <a:xfrm>
            <a:off x="47297" y="2194560"/>
            <a:ext cx="4721116" cy="4526410"/>
          </a:xfrm>
        </p:spPr>
        <p:txBody>
          <a:bodyPr/>
          <a:lstStyle/>
          <a:p>
            <a:r>
              <a:rPr lang="en-US" dirty="0" smtClean="0"/>
              <a:t>Planning is key to success</a:t>
            </a:r>
          </a:p>
          <a:p>
            <a:r>
              <a:rPr lang="en-US" dirty="0" smtClean="0"/>
              <a:t>Plan with the DI / IPND program:</a:t>
            </a:r>
          </a:p>
          <a:p>
            <a:pPr lvl="1"/>
            <a:r>
              <a:rPr lang="en-US" dirty="0" smtClean="0"/>
              <a:t>Where do the students need to go?</a:t>
            </a:r>
          </a:p>
          <a:p>
            <a:pPr lvl="1"/>
            <a:r>
              <a:rPr lang="en-US" dirty="0" smtClean="0"/>
              <a:t>Where are the students coming from?</a:t>
            </a:r>
            <a:endParaRPr lang="en-US" dirty="0"/>
          </a:p>
        </p:txBody>
      </p:sp>
      <p:sp>
        <p:nvSpPr>
          <p:cNvPr id="3" name="Footer Placeholder 2"/>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
        <p:nvSpPr>
          <p:cNvPr id="6" name="Oval 5"/>
          <p:cNvSpPr/>
          <p:nvPr/>
        </p:nvSpPr>
        <p:spPr>
          <a:xfrm>
            <a:off x="8198069" y="3342290"/>
            <a:ext cx="3105807" cy="3247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a:off x="9600543" y="1771999"/>
            <a:ext cx="1755228" cy="1158765"/>
          </a:xfrm>
          <a:prstGeom prst="cloudCallout">
            <a:avLst>
              <a:gd name="adj1" fmla="val -26222"/>
              <a:gd name="adj2" fmla="val 761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Ht</a:t>
            </a:r>
            <a:r>
              <a:rPr lang="en-US" dirty="0" smtClean="0"/>
              <a:t>, </a:t>
            </a:r>
            <a:r>
              <a:rPr lang="en-US" dirty="0" err="1" smtClean="0"/>
              <a:t>Wt</a:t>
            </a:r>
            <a:r>
              <a:rPr lang="en-US" dirty="0" smtClean="0"/>
              <a:t> </a:t>
            </a:r>
            <a:r>
              <a:rPr lang="en-US" dirty="0" smtClean="0">
                <a:sym typeface="Wingdings" panose="05000000000000000000" pitchFamily="2" charset="2"/>
              </a:rPr>
              <a:t> BMI</a:t>
            </a:r>
            <a:endParaRPr lang="en-US" dirty="0"/>
          </a:p>
        </p:txBody>
      </p:sp>
      <p:sp>
        <p:nvSpPr>
          <p:cNvPr id="8" name="Cloud Callout 7"/>
          <p:cNvSpPr/>
          <p:nvPr/>
        </p:nvSpPr>
        <p:spPr>
          <a:xfrm>
            <a:off x="7200900" y="1962436"/>
            <a:ext cx="2349062" cy="1311274"/>
          </a:xfrm>
          <a:prstGeom prst="cloudCallout">
            <a:avLst>
              <a:gd name="adj1" fmla="val 17422"/>
              <a:gd name="adj2" fmla="val 781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HTN </a:t>
            </a:r>
            <a:r>
              <a:rPr lang="en-US" dirty="0" smtClean="0">
                <a:sym typeface="Wingdings" panose="05000000000000000000" pitchFamily="2" charset="2"/>
              </a:rPr>
              <a:t> DASH diet</a:t>
            </a:r>
            <a:endParaRPr lang="en-US" dirty="0"/>
          </a:p>
        </p:txBody>
      </p:sp>
      <p:sp>
        <p:nvSpPr>
          <p:cNvPr id="9" name="Cloud Callout 8"/>
          <p:cNvSpPr/>
          <p:nvPr/>
        </p:nvSpPr>
        <p:spPr>
          <a:xfrm>
            <a:off x="6385034" y="3342290"/>
            <a:ext cx="2073166" cy="1166648"/>
          </a:xfrm>
          <a:prstGeom prst="cloudCallout">
            <a:avLst>
              <a:gd name="adj1" fmla="val 36201"/>
              <a:gd name="adj2" fmla="val 59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AKI again?</a:t>
            </a:r>
            <a:endParaRPr lang="en-US" dirty="0"/>
          </a:p>
        </p:txBody>
      </p:sp>
      <p:sp>
        <p:nvSpPr>
          <p:cNvPr id="10" name="Cloud Callout 9"/>
          <p:cNvSpPr/>
          <p:nvPr/>
        </p:nvSpPr>
        <p:spPr>
          <a:xfrm>
            <a:off x="5457497" y="4646097"/>
            <a:ext cx="2538248" cy="1150883"/>
          </a:xfrm>
          <a:prstGeom prst="cloudCallout">
            <a:avLst>
              <a:gd name="adj1" fmla="val 51838"/>
              <a:gd name="adj2" fmla="val -47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person is really old!</a:t>
            </a:r>
            <a:endParaRPr lang="en-US" dirty="0"/>
          </a:p>
        </p:txBody>
      </p:sp>
      <p:sp>
        <p:nvSpPr>
          <p:cNvPr id="11" name="Cloud Callout 10"/>
          <p:cNvSpPr/>
          <p:nvPr/>
        </p:nvSpPr>
        <p:spPr>
          <a:xfrm>
            <a:off x="5076497" y="5796980"/>
            <a:ext cx="2727434" cy="1061020"/>
          </a:xfrm>
          <a:prstGeom prst="cloudCallout">
            <a:avLst>
              <a:gd name="adj1" fmla="val 67028"/>
              <a:gd name="adj2" fmla="val -77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 130mg/</a:t>
            </a:r>
            <a:r>
              <a:rPr lang="en-US" dirty="0" err="1" smtClean="0"/>
              <a:t>dL</a:t>
            </a:r>
            <a:r>
              <a:rPr lang="en-US" dirty="0" smtClean="0"/>
              <a:t> – do I need to look that up?</a:t>
            </a:r>
            <a:endParaRPr lang="en-US" dirty="0"/>
          </a:p>
        </p:txBody>
      </p:sp>
      <p:sp>
        <p:nvSpPr>
          <p:cNvPr id="12" name="Cloud Callout 11"/>
          <p:cNvSpPr/>
          <p:nvPr/>
        </p:nvSpPr>
        <p:spPr>
          <a:xfrm>
            <a:off x="10830910" y="2618073"/>
            <a:ext cx="1213945" cy="11498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Losartan? </a:t>
            </a:r>
            <a:endParaRPr lang="en-US" dirty="0"/>
          </a:p>
        </p:txBody>
      </p:sp>
      <p:sp>
        <p:nvSpPr>
          <p:cNvPr id="13" name="Cloud Callout 12"/>
          <p:cNvSpPr/>
          <p:nvPr/>
        </p:nvSpPr>
        <p:spPr>
          <a:xfrm>
            <a:off x="5023123" y="2286465"/>
            <a:ext cx="2622660" cy="1021535"/>
          </a:xfrm>
          <a:prstGeom prst="cloudCallout">
            <a:avLst>
              <a:gd name="adj1" fmla="val 92780"/>
              <a:gd name="adj2" fmla="val 933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can’t ask another question!</a:t>
            </a:r>
            <a:endParaRPr lang="en-US" dirty="0"/>
          </a:p>
        </p:txBody>
      </p:sp>
      <p:sp>
        <p:nvSpPr>
          <p:cNvPr id="14" name="Cloud Callout 13"/>
          <p:cNvSpPr/>
          <p:nvPr/>
        </p:nvSpPr>
        <p:spPr>
          <a:xfrm>
            <a:off x="8763000" y="934804"/>
            <a:ext cx="2017329" cy="1683269"/>
          </a:xfrm>
          <a:prstGeom prst="cloudCallout">
            <a:avLst>
              <a:gd name="adj1" fmla="val -3640"/>
              <a:gd name="adj2" fmla="val 90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am I going to actually say?</a:t>
            </a:r>
            <a:endParaRPr lang="en-US" dirty="0"/>
          </a:p>
        </p:txBody>
      </p:sp>
      <p:sp>
        <p:nvSpPr>
          <p:cNvPr id="15" name="Cloud Callout 14"/>
          <p:cNvSpPr/>
          <p:nvPr/>
        </p:nvSpPr>
        <p:spPr>
          <a:xfrm>
            <a:off x="6873766" y="1157652"/>
            <a:ext cx="2676196" cy="1460422"/>
          </a:xfrm>
          <a:prstGeom prst="cloudCallout">
            <a:avLst>
              <a:gd name="adj1" fmla="val 41023"/>
              <a:gd name="adj2" fmla="val 122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I’ve been reading this for 2 </a:t>
            </a:r>
            <a:r>
              <a:rPr lang="en-US" dirty="0" err="1" smtClean="0"/>
              <a:t>hrs</a:t>
            </a:r>
            <a:r>
              <a:rPr lang="en-US" dirty="0" smtClean="0"/>
              <a:t>, still don’t know…</a:t>
            </a:r>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413" y="3802249"/>
            <a:ext cx="3156733" cy="2399117"/>
          </a:xfrm>
          <a:prstGeom prst="rect">
            <a:avLst/>
          </a:prstGeom>
        </p:spPr>
      </p:pic>
      <p:sp>
        <p:nvSpPr>
          <p:cNvPr id="17" name="TextBox 16"/>
          <p:cNvSpPr txBox="1"/>
          <p:nvPr/>
        </p:nvSpPr>
        <p:spPr>
          <a:xfrm>
            <a:off x="8198069" y="6201366"/>
            <a:ext cx="3961587" cy="600164"/>
          </a:xfrm>
          <a:prstGeom prst="rect">
            <a:avLst/>
          </a:prstGeom>
          <a:noFill/>
        </p:spPr>
        <p:txBody>
          <a:bodyPr wrap="square" rtlCol="0">
            <a:spAutoFit/>
          </a:bodyPr>
          <a:lstStyle/>
          <a:p>
            <a:r>
              <a:rPr lang="en-US" sz="1100" dirty="0"/>
              <a:t>https://3dexport.com/items/2017/04/13/446502/190960/girl_head_free_3d_model_c4d_max_obj_fbx_ma_lwo_3ds_3dm_stl_2023404_o.png</a:t>
            </a:r>
          </a:p>
        </p:txBody>
      </p:sp>
    </p:spTree>
    <p:extLst>
      <p:ext uri="{BB962C8B-B14F-4D97-AF65-F5344CB8AC3E}">
        <p14:creationId xmlns:p14="http://schemas.microsoft.com/office/powerpoint/2010/main" val="58170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the experience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Onboarding: what are relevant policies at your facility</a:t>
            </a:r>
          </a:p>
          <a:p>
            <a:pPr lvl="1"/>
            <a:r>
              <a:rPr lang="en-US" dirty="0" smtClean="0"/>
              <a:t>Often takes 8 weeks plus for paperwork </a:t>
            </a:r>
          </a:p>
          <a:p>
            <a:r>
              <a:rPr lang="en-US" dirty="0" smtClean="0"/>
              <a:t>Orientation</a:t>
            </a:r>
          </a:p>
          <a:p>
            <a:pPr lvl="1"/>
            <a:r>
              <a:rPr lang="en-US" dirty="0" smtClean="0"/>
              <a:t>To the facility</a:t>
            </a:r>
          </a:p>
          <a:p>
            <a:pPr lvl="2"/>
            <a:r>
              <a:rPr lang="en-US" dirty="0" smtClean="0"/>
              <a:t>Policies and procedures – confidentiality</a:t>
            </a:r>
          </a:p>
          <a:p>
            <a:pPr lvl="2"/>
            <a:r>
              <a:rPr lang="en-US" dirty="0" smtClean="0"/>
              <a:t>Mission and goals of the program / department / facility</a:t>
            </a:r>
          </a:p>
          <a:p>
            <a:pPr lvl="2"/>
            <a:r>
              <a:rPr lang="en-US" dirty="0" smtClean="0"/>
              <a:t>Org chart / introduction to relevant personnel</a:t>
            </a:r>
          </a:p>
          <a:p>
            <a:pPr lvl="3"/>
            <a:r>
              <a:rPr lang="en-US" dirty="0" smtClean="0"/>
              <a:t>Names in writing</a:t>
            </a:r>
          </a:p>
          <a:p>
            <a:pPr lvl="2"/>
            <a:r>
              <a:rPr lang="en-US" dirty="0" smtClean="0"/>
              <a:t>Physical orientation to the facility – where are relevant rooms</a:t>
            </a:r>
          </a:p>
          <a:p>
            <a:pPr lvl="3"/>
            <a:r>
              <a:rPr lang="en-US" dirty="0" smtClean="0"/>
              <a:t>Can be overwhelming</a:t>
            </a:r>
          </a:p>
          <a:p>
            <a:pPr lvl="2"/>
            <a:r>
              <a:rPr lang="en-US" dirty="0" smtClean="0">
                <a:sym typeface="Wingdings" panose="05000000000000000000" pitchFamily="2" charset="2"/>
              </a:rPr>
              <a:t> create an atmosphere conducive to learning – away from “drama”</a:t>
            </a:r>
          </a:p>
          <a:p>
            <a:r>
              <a:rPr lang="en-US" dirty="0" smtClean="0">
                <a:sym typeface="Wingdings" panose="05000000000000000000" pitchFamily="2" charset="2"/>
              </a:rPr>
              <a:t>What (tasks) should the intern be able to perform at the end?</a:t>
            </a:r>
          </a:p>
          <a:p>
            <a:pPr lvl="1"/>
            <a:r>
              <a:rPr lang="en-US" dirty="0" smtClean="0">
                <a:sym typeface="Wingdings" panose="05000000000000000000" pitchFamily="2" charset="2"/>
              </a:rPr>
              <a:t>Entry level competency</a:t>
            </a:r>
          </a:p>
          <a:p>
            <a:pPr lvl="1"/>
            <a:r>
              <a:rPr lang="en-US" dirty="0" smtClean="0">
                <a:sym typeface="Wingdings" panose="05000000000000000000" pitchFamily="2" charset="2"/>
              </a:rPr>
              <a:t>Job description of entry-level RDN at your facility can help</a:t>
            </a:r>
          </a:p>
          <a:p>
            <a:pPr lvl="1"/>
            <a:r>
              <a:rPr lang="en-US" dirty="0" smtClean="0">
                <a:sym typeface="Wingdings" panose="05000000000000000000" pitchFamily="2" charset="2"/>
              </a:rPr>
              <a:t>Cross-check with list of competencies from the program</a:t>
            </a:r>
            <a:endParaRPr lang="en-US" dirty="0"/>
          </a:p>
        </p:txBody>
      </p:sp>
      <p:sp>
        <p:nvSpPr>
          <p:cNvPr id="9" name="Footer Placeholder 8"/>
          <p:cNvSpPr>
            <a:spLocks noGrp="1"/>
          </p:cNvSpPr>
          <p:nvPr>
            <p:ph type="ftr" sz="quarter" idx="11"/>
          </p:nvPr>
        </p:nvSpPr>
        <p:spPr/>
        <p:txBody>
          <a:bodyPr/>
          <a:lstStyle/>
          <a:p>
            <a:r>
              <a:rPr lang="en-US" smtClean="0"/>
              <a:t>VF</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12</a:t>
            </a:fld>
            <a:endParaRPr lang="en-US" dirty="0"/>
          </a:p>
        </p:txBody>
      </p:sp>
      <p:sp>
        <p:nvSpPr>
          <p:cNvPr id="4" name="Rectangle 3"/>
          <p:cNvSpPr/>
          <p:nvPr/>
        </p:nvSpPr>
        <p:spPr>
          <a:xfrm>
            <a:off x="561474" y="2057401"/>
            <a:ext cx="10186737" cy="297982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1474" y="5037221"/>
            <a:ext cx="10186737" cy="131862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77137" y="3080084"/>
            <a:ext cx="2213810" cy="369332"/>
          </a:xfrm>
          <a:prstGeom prst="rect">
            <a:avLst/>
          </a:prstGeom>
          <a:solidFill>
            <a:schemeClr val="tx1"/>
          </a:solidFill>
        </p:spPr>
        <p:txBody>
          <a:bodyPr wrap="square" rtlCol="0">
            <a:spAutoFit/>
          </a:bodyPr>
          <a:lstStyle/>
          <a:p>
            <a:r>
              <a:rPr lang="en-US" dirty="0" smtClean="0">
                <a:solidFill>
                  <a:schemeClr val="bg1"/>
                </a:solidFill>
              </a:rPr>
              <a:t>Setting the stage</a:t>
            </a:r>
            <a:endParaRPr lang="en-US" dirty="0">
              <a:solidFill>
                <a:schemeClr val="bg1"/>
              </a:solidFill>
            </a:endParaRPr>
          </a:p>
        </p:txBody>
      </p:sp>
      <p:sp>
        <p:nvSpPr>
          <p:cNvPr id="7" name="TextBox 6"/>
          <p:cNvSpPr txBox="1"/>
          <p:nvPr/>
        </p:nvSpPr>
        <p:spPr>
          <a:xfrm>
            <a:off x="9577137" y="5461791"/>
            <a:ext cx="2213810" cy="646331"/>
          </a:xfrm>
          <a:prstGeom prst="rect">
            <a:avLst/>
          </a:prstGeom>
          <a:solidFill>
            <a:schemeClr val="tx1"/>
          </a:solidFill>
        </p:spPr>
        <p:txBody>
          <a:bodyPr wrap="square" rtlCol="0">
            <a:spAutoFit/>
          </a:bodyPr>
          <a:lstStyle/>
          <a:p>
            <a:r>
              <a:rPr lang="en-US" dirty="0" smtClean="0">
                <a:solidFill>
                  <a:schemeClr val="bg1"/>
                </a:solidFill>
              </a:rPr>
              <a:t>Writing the playbook</a:t>
            </a:r>
            <a:endParaRPr lang="en-US" dirty="0">
              <a:solidFill>
                <a:schemeClr val="bg1"/>
              </a:solidFill>
            </a:endParaRPr>
          </a:p>
        </p:txBody>
      </p:sp>
      <p:sp>
        <p:nvSpPr>
          <p:cNvPr id="8" name="TextBox 7"/>
          <p:cNvSpPr txBox="1"/>
          <p:nvPr/>
        </p:nvSpPr>
        <p:spPr>
          <a:xfrm>
            <a:off x="9577137" y="3700444"/>
            <a:ext cx="2213810" cy="923330"/>
          </a:xfrm>
          <a:prstGeom prst="rect">
            <a:avLst/>
          </a:prstGeom>
          <a:solidFill>
            <a:schemeClr val="tx1"/>
          </a:solidFill>
        </p:spPr>
        <p:txBody>
          <a:bodyPr wrap="square" rtlCol="0">
            <a:spAutoFit/>
          </a:bodyPr>
          <a:lstStyle/>
          <a:p>
            <a:r>
              <a:rPr lang="en-US" dirty="0" smtClean="0">
                <a:solidFill>
                  <a:schemeClr val="bg1"/>
                </a:solidFill>
              </a:rPr>
              <a:t>Tip: CDR has a checklist (module 2 of their course)</a:t>
            </a:r>
            <a:endParaRPr lang="en-US" dirty="0">
              <a:solidFill>
                <a:schemeClr val="bg1"/>
              </a:solidFill>
            </a:endParaRPr>
          </a:p>
        </p:txBody>
      </p:sp>
    </p:spTree>
    <p:extLst>
      <p:ext uri="{BB962C8B-B14F-4D97-AF65-F5344CB8AC3E}">
        <p14:creationId xmlns:p14="http://schemas.microsoft.com/office/powerpoint/2010/main" val="1252479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Outcome: Competence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Define what you want the student to be able to do (competencies).</a:t>
            </a:r>
          </a:p>
          <a:p>
            <a:r>
              <a:rPr lang="en-US" dirty="0" smtClean="0"/>
              <a:t>What will the student need to start?</a:t>
            </a:r>
          </a:p>
          <a:p>
            <a:r>
              <a:rPr lang="en-US" dirty="0" smtClean="0"/>
              <a:t>Can you define a sequence of tasks (really: competencies) growing more and more complex toward each competency?</a:t>
            </a:r>
          </a:p>
          <a:p>
            <a:r>
              <a:rPr lang="en-US" dirty="0" smtClean="0"/>
              <a:t>What competencies does the student need for a specific task?</a:t>
            </a:r>
          </a:p>
          <a:p>
            <a:pPr lvl="1"/>
            <a:r>
              <a:rPr lang="en-US" dirty="0" smtClean="0"/>
              <a:t>E.g. meal rounds – must know what is allowed on the </a:t>
            </a:r>
            <a:r>
              <a:rPr lang="en-US" dirty="0" err="1" smtClean="0"/>
              <a:t>pt’s</a:t>
            </a:r>
            <a:r>
              <a:rPr lang="en-US" dirty="0" smtClean="0"/>
              <a:t> diet</a:t>
            </a:r>
          </a:p>
          <a:p>
            <a:pPr lvl="2"/>
            <a:r>
              <a:rPr lang="en-US" dirty="0" smtClean="0"/>
              <a:t>Easier task: check meal tickets (with enough time to look up every item they are unsure about)</a:t>
            </a:r>
          </a:p>
          <a:p>
            <a:pPr lvl="2"/>
            <a:r>
              <a:rPr lang="en-US" dirty="0" smtClean="0"/>
              <a:t>Preparation: Review menu, review menu item characteristics/analysis</a:t>
            </a:r>
          </a:p>
          <a:p>
            <a:pPr lvl="3"/>
            <a:r>
              <a:rPr lang="en-US" dirty="0" smtClean="0"/>
              <a:t>Guidance: e.g. task the student to identify the items highest/lowest in sat. fat/sodium/etc.</a:t>
            </a:r>
          </a:p>
          <a:p>
            <a:pPr lvl="1"/>
            <a:r>
              <a:rPr lang="en-US" dirty="0" smtClean="0"/>
              <a:t>E.g. nutrition assessment – preparation of conversation with patient: must know all diseases, interpret labs, understand all pertinent history and identify potential problems – checkpoint!</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49826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8478173"/>
              </p:ext>
            </p:extLst>
          </p:nvPr>
        </p:nvGraphicFramePr>
        <p:xfrm>
          <a:off x="685800" y="3329389"/>
          <a:ext cx="10820400" cy="3017520"/>
        </p:xfrm>
        <a:graphic>
          <a:graphicData uri="http://schemas.openxmlformats.org/drawingml/2006/table">
            <a:tbl>
              <a:tblPr firstRow="1" bandRow="1">
                <a:tableStyleId>{5C22544A-7EE6-4342-B048-85BDC9FD1C3A}</a:tableStyleId>
              </a:tblPr>
              <a:tblGrid>
                <a:gridCol w="2286814">
                  <a:extLst>
                    <a:ext uri="{9D8B030D-6E8A-4147-A177-3AD203B41FA5}">
                      <a16:colId xmlns:a16="http://schemas.microsoft.com/office/drawing/2014/main" val="2304525858"/>
                    </a:ext>
                  </a:extLst>
                </a:gridCol>
                <a:gridCol w="4266793">
                  <a:extLst>
                    <a:ext uri="{9D8B030D-6E8A-4147-A177-3AD203B41FA5}">
                      <a16:colId xmlns:a16="http://schemas.microsoft.com/office/drawing/2014/main" val="1653750181"/>
                    </a:ext>
                  </a:extLst>
                </a:gridCol>
                <a:gridCol w="4266793">
                  <a:extLst>
                    <a:ext uri="{9D8B030D-6E8A-4147-A177-3AD203B41FA5}">
                      <a16:colId xmlns:a16="http://schemas.microsoft.com/office/drawing/2014/main" val="56333569"/>
                    </a:ext>
                  </a:extLst>
                </a:gridCol>
              </a:tblGrid>
              <a:tr h="370840">
                <a:tc>
                  <a:txBody>
                    <a:bodyPr/>
                    <a:lstStyle/>
                    <a:p>
                      <a:r>
                        <a:rPr lang="en-US" sz="2800" dirty="0" smtClean="0"/>
                        <a:t>Tasks</a:t>
                      </a:r>
                      <a:endParaRPr lang="en-US" sz="2800" dirty="0"/>
                    </a:p>
                  </a:txBody>
                  <a:tcPr/>
                </a:tc>
                <a:tc>
                  <a:txBody>
                    <a:bodyPr/>
                    <a:lstStyle/>
                    <a:p>
                      <a:r>
                        <a:rPr lang="en-US" sz="2800" dirty="0" smtClean="0"/>
                        <a:t>Required competencies</a:t>
                      </a:r>
                      <a:endParaRPr lang="en-US" sz="2800" dirty="0"/>
                    </a:p>
                  </a:txBody>
                  <a:tcPr/>
                </a:tc>
                <a:tc>
                  <a:txBody>
                    <a:bodyPr/>
                    <a:lstStyle/>
                    <a:p>
                      <a:r>
                        <a:rPr lang="en-US" sz="2800" dirty="0" smtClean="0"/>
                        <a:t>(leave blank for now)</a:t>
                      </a:r>
                      <a:endParaRPr lang="en-US" sz="2800" dirty="0"/>
                    </a:p>
                  </a:txBody>
                  <a:tcPr/>
                </a:tc>
                <a:extLst>
                  <a:ext uri="{0D108BD9-81ED-4DB2-BD59-A6C34878D82A}">
                    <a16:rowId xmlns:a16="http://schemas.microsoft.com/office/drawing/2014/main" val="2807049995"/>
                  </a:ext>
                </a:extLst>
              </a:tr>
              <a:tr h="370840">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128570861"/>
                  </a:ext>
                </a:extLst>
              </a:tr>
              <a:tr h="370840">
                <a:tc>
                  <a:txBody>
                    <a:bodyPr/>
                    <a:lstStyle/>
                    <a:p>
                      <a:endParaRPr lang="en-US" sz="280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817141567"/>
                  </a:ext>
                </a:extLst>
              </a:tr>
              <a:tr h="370840">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774338193"/>
                  </a:ext>
                </a:extLst>
              </a:tr>
              <a:tr h="370840">
                <a:tc>
                  <a:txBody>
                    <a:bodyPr/>
                    <a:lstStyle/>
                    <a:p>
                      <a:endParaRPr lang="en-US" sz="280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4036107356"/>
                  </a:ext>
                </a:extLst>
              </a:tr>
            </a:tbl>
          </a:graphicData>
        </a:graphic>
      </p:graphicFrame>
      <p:sp>
        <p:nvSpPr>
          <p:cNvPr id="6" name="Footer Placeholder 5"/>
          <p:cNvSpPr>
            <a:spLocks noGrp="1"/>
          </p:cNvSpPr>
          <p:nvPr>
            <p:ph type="ftr" sz="quarter" idx="11"/>
          </p:nvPr>
        </p:nvSpPr>
        <p:spPr/>
        <p:txBody>
          <a:bodyPr/>
          <a:lstStyle/>
          <a:p>
            <a:r>
              <a:rPr lang="en-US" smtClean="0"/>
              <a:t>VF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14</a:t>
            </a:fld>
            <a:endParaRPr lang="en-US" dirty="0"/>
          </a:p>
        </p:txBody>
      </p:sp>
      <p:sp>
        <p:nvSpPr>
          <p:cNvPr id="5" name="TextBox 4"/>
          <p:cNvSpPr txBox="1"/>
          <p:nvPr/>
        </p:nvSpPr>
        <p:spPr>
          <a:xfrm>
            <a:off x="685800" y="2361362"/>
            <a:ext cx="10570866" cy="954107"/>
          </a:xfrm>
          <a:prstGeom prst="rect">
            <a:avLst/>
          </a:prstGeom>
          <a:noFill/>
        </p:spPr>
        <p:txBody>
          <a:bodyPr wrap="square" rtlCol="0">
            <a:spAutoFit/>
          </a:bodyPr>
          <a:lstStyle/>
          <a:p>
            <a:r>
              <a:rPr lang="en-US" sz="2800" dirty="0" smtClean="0"/>
              <a:t>Take 5 minutes to start completing the following table:</a:t>
            </a:r>
          </a:p>
          <a:p>
            <a:r>
              <a:rPr lang="en-US" sz="2800" b="1" dirty="0" smtClean="0"/>
              <a:t>What do RDs do at your facility?</a:t>
            </a:r>
            <a:endParaRPr lang="en-US" sz="2800" b="1" dirty="0"/>
          </a:p>
        </p:txBody>
      </p:sp>
    </p:spTree>
    <p:extLst>
      <p:ext uri="{BB962C8B-B14F-4D97-AF65-F5344CB8AC3E}">
        <p14:creationId xmlns:p14="http://schemas.microsoft.com/office/powerpoint/2010/main" val="3244600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38896893"/>
              </p:ext>
            </p:extLst>
          </p:nvPr>
        </p:nvGraphicFramePr>
        <p:xfrm>
          <a:off x="1103313" y="2052638"/>
          <a:ext cx="8947150" cy="2529840"/>
        </p:xfrm>
        <a:graphic>
          <a:graphicData uri="http://schemas.openxmlformats.org/drawingml/2006/table">
            <a:tbl>
              <a:tblPr firstRow="1" bandRow="1">
                <a:tableStyleId>{5C22544A-7EE6-4342-B048-85BDC9FD1C3A}</a:tableStyleId>
              </a:tblPr>
              <a:tblGrid>
                <a:gridCol w="2982383">
                  <a:extLst>
                    <a:ext uri="{9D8B030D-6E8A-4147-A177-3AD203B41FA5}">
                      <a16:colId xmlns:a16="http://schemas.microsoft.com/office/drawing/2014/main" val="677383048"/>
                    </a:ext>
                  </a:extLst>
                </a:gridCol>
                <a:gridCol w="4117635">
                  <a:extLst>
                    <a:ext uri="{9D8B030D-6E8A-4147-A177-3AD203B41FA5}">
                      <a16:colId xmlns:a16="http://schemas.microsoft.com/office/drawing/2014/main" val="1067568189"/>
                    </a:ext>
                  </a:extLst>
                </a:gridCol>
                <a:gridCol w="1847132">
                  <a:extLst>
                    <a:ext uri="{9D8B030D-6E8A-4147-A177-3AD203B41FA5}">
                      <a16:colId xmlns:a16="http://schemas.microsoft.com/office/drawing/2014/main" val="1525984593"/>
                    </a:ext>
                  </a:extLst>
                </a:gridCol>
              </a:tblGrid>
              <a:tr h="370840">
                <a:tc>
                  <a:txBody>
                    <a:bodyPr/>
                    <a:lstStyle/>
                    <a:p>
                      <a:r>
                        <a:rPr lang="en-US" sz="2800" dirty="0" smtClean="0"/>
                        <a:t>Tasks</a:t>
                      </a:r>
                      <a:endParaRPr lang="en-US" sz="2800" dirty="0"/>
                    </a:p>
                  </a:txBody>
                  <a:tcPr marL="75610" marR="75610"/>
                </a:tc>
                <a:tc>
                  <a:txBody>
                    <a:bodyPr/>
                    <a:lstStyle/>
                    <a:p>
                      <a:r>
                        <a:rPr lang="en-US" sz="2800" dirty="0" smtClean="0"/>
                        <a:t>Required competencies</a:t>
                      </a:r>
                      <a:endParaRPr lang="en-US" sz="2800" dirty="0"/>
                    </a:p>
                  </a:txBody>
                  <a:tcPr marL="75610" marR="75610"/>
                </a:tc>
                <a:tc>
                  <a:txBody>
                    <a:bodyPr/>
                    <a:lstStyle/>
                    <a:p>
                      <a:r>
                        <a:rPr lang="en-US" sz="2800" dirty="0" smtClean="0"/>
                        <a:t>(blank)</a:t>
                      </a:r>
                      <a:endParaRPr lang="en-US" sz="2800" dirty="0"/>
                    </a:p>
                  </a:txBody>
                  <a:tcPr marL="75610" marR="75610"/>
                </a:tc>
                <a:extLst>
                  <a:ext uri="{0D108BD9-81ED-4DB2-BD59-A6C34878D82A}">
                    <a16:rowId xmlns:a16="http://schemas.microsoft.com/office/drawing/2014/main" val="2419847155"/>
                  </a:ext>
                </a:extLst>
              </a:tr>
              <a:tr h="370840">
                <a:tc>
                  <a:txBody>
                    <a:bodyPr/>
                    <a:lstStyle/>
                    <a:p>
                      <a:endParaRPr lang="en-US" sz="2000"/>
                    </a:p>
                  </a:txBody>
                  <a:tcPr marL="75610" marR="75610"/>
                </a:tc>
                <a:tc>
                  <a:txBody>
                    <a:bodyPr/>
                    <a:lstStyle/>
                    <a:p>
                      <a:endParaRPr lang="en-US" sz="2000" dirty="0"/>
                    </a:p>
                  </a:txBody>
                  <a:tcPr marL="75610" marR="75610"/>
                </a:tc>
                <a:tc>
                  <a:txBody>
                    <a:bodyPr/>
                    <a:lstStyle/>
                    <a:p>
                      <a:endParaRPr lang="en-US" sz="2000" dirty="0"/>
                    </a:p>
                  </a:txBody>
                  <a:tcPr marL="75610" marR="75610"/>
                </a:tc>
                <a:extLst>
                  <a:ext uri="{0D108BD9-81ED-4DB2-BD59-A6C34878D82A}">
                    <a16:rowId xmlns:a16="http://schemas.microsoft.com/office/drawing/2014/main" val="2157366907"/>
                  </a:ext>
                </a:extLst>
              </a:tr>
              <a:tr h="370840">
                <a:tc>
                  <a:txBody>
                    <a:bodyPr/>
                    <a:lstStyle/>
                    <a:p>
                      <a:endParaRPr lang="en-US" sz="2000"/>
                    </a:p>
                  </a:txBody>
                  <a:tcPr marL="75610" marR="75610"/>
                </a:tc>
                <a:tc>
                  <a:txBody>
                    <a:bodyPr/>
                    <a:lstStyle/>
                    <a:p>
                      <a:endParaRPr lang="en-US" sz="2000"/>
                    </a:p>
                  </a:txBody>
                  <a:tcPr marL="75610" marR="75610"/>
                </a:tc>
                <a:tc>
                  <a:txBody>
                    <a:bodyPr/>
                    <a:lstStyle/>
                    <a:p>
                      <a:endParaRPr lang="en-US" sz="2000" dirty="0"/>
                    </a:p>
                  </a:txBody>
                  <a:tcPr marL="75610" marR="75610"/>
                </a:tc>
                <a:extLst>
                  <a:ext uri="{0D108BD9-81ED-4DB2-BD59-A6C34878D82A}">
                    <a16:rowId xmlns:a16="http://schemas.microsoft.com/office/drawing/2014/main" val="4145902069"/>
                  </a:ext>
                </a:extLst>
              </a:tr>
              <a:tr h="370840">
                <a:tc>
                  <a:txBody>
                    <a:bodyPr/>
                    <a:lstStyle/>
                    <a:p>
                      <a:endParaRPr lang="en-US" sz="2000"/>
                    </a:p>
                  </a:txBody>
                  <a:tcPr marL="75610" marR="75610"/>
                </a:tc>
                <a:tc>
                  <a:txBody>
                    <a:bodyPr/>
                    <a:lstStyle/>
                    <a:p>
                      <a:endParaRPr lang="en-US" sz="2000"/>
                    </a:p>
                  </a:txBody>
                  <a:tcPr marL="75610" marR="75610"/>
                </a:tc>
                <a:tc>
                  <a:txBody>
                    <a:bodyPr/>
                    <a:lstStyle/>
                    <a:p>
                      <a:endParaRPr lang="en-US" sz="2000" dirty="0"/>
                    </a:p>
                  </a:txBody>
                  <a:tcPr marL="75610" marR="75610"/>
                </a:tc>
                <a:extLst>
                  <a:ext uri="{0D108BD9-81ED-4DB2-BD59-A6C34878D82A}">
                    <a16:rowId xmlns:a16="http://schemas.microsoft.com/office/drawing/2014/main" val="1020801681"/>
                  </a:ext>
                </a:extLst>
              </a:tr>
              <a:tr h="370840">
                <a:tc>
                  <a:txBody>
                    <a:bodyPr/>
                    <a:lstStyle/>
                    <a:p>
                      <a:endParaRPr lang="en-US" sz="2000"/>
                    </a:p>
                  </a:txBody>
                  <a:tcPr marL="75610" marR="75610"/>
                </a:tc>
                <a:tc>
                  <a:txBody>
                    <a:bodyPr/>
                    <a:lstStyle/>
                    <a:p>
                      <a:endParaRPr lang="en-US" sz="2000"/>
                    </a:p>
                  </a:txBody>
                  <a:tcPr marL="75610" marR="75610"/>
                </a:tc>
                <a:tc>
                  <a:txBody>
                    <a:bodyPr/>
                    <a:lstStyle/>
                    <a:p>
                      <a:endParaRPr lang="en-US" sz="2000" dirty="0"/>
                    </a:p>
                  </a:txBody>
                  <a:tcPr marL="75610" marR="75610"/>
                </a:tc>
                <a:extLst>
                  <a:ext uri="{0D108BD9-81ED-4DB2-BD59-A6C34878D82A}">
                    <a16:rowId xmlns:a16="http://schemas.microsoft.com/office/drawing/2014/main" val="587993571"/>
                  </a:ext>
                </a:extLst>
              </a:tr>
            </a:tbl>
          </a:graphicData>
        </a:graphic>
      </p:graphicFrame>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20214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by step planning</a:t>
            </a:r>
            <a:endParaRPr lang="en-US" dirty="0"/>
          </a:p>
        </p:txBody>
      </p:sp>
      <p:sp>
        <p:nvSpPr>
          <p:cNvPr id="3" name="Content Placeholder 2"/>
          <p:cNvSpPr>
            <a:spLocks noGrp="1"/>
          </p:cNvSpPr>
          <p:nvPr>
            <p:ph idx="1"/>
          </p:nvPr>
        </p:nvSpPr>
        <p:spPr/>
        <p:txBody>
          <a:bodyPr/>
          <a:lstStyle/>
          <a:p>
            <a:r>
              <a:rPr lang="en-US" dirty="0" smtClean="0"/>
              <a:t>Tasks broken down into separate competencies:</a:t>
            </a:r>
          </a:p>
          <a:p>
            <a:endParaRPr lang="en-US" dirty="0"/>
          </a:p>
        </p:txBody>
      </p:sp>
      <p:sp>
        <p:nvSpPr>
          <p:cNvPr id="6" name="Footer Placeholder 5"/>
          <p:cNvSpPr>
            <a:spLocks noGrp="1"/>
          </p:cNvSpPr>
          <p:nvPr>
            <p:ph type="ftr" sz="quarter" idx="11"/>
          </p:nvPr>
        </p:nvSpPr>
        <p:spPr/>
        <p:txBody>
          <a:bodyPr/>
          <a:lstStyle/>
          <a:p>
            <a:r>
              <a:rPr lang="en-US" smtClean="0"/>
              <a:t>VF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16</a:t>
            </a:fld>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309557085"/>
              </p:ext>
            </p:extLst>
          </p:nvPr>
        </p:nvGraphicFramePr>
        <p:xfrm>
          <a:off x="685800" y="2864168"/>
          <a:ext cx="10527632" cy="3870960"/>
        </p:xfrm>
        <a:graphic>
          <a:graphicData uri="http://schemas.openxmlformats.org/drawingml/2006/table">
            <a:tbl>
              <a:tblPr firstRow="1" bandRow="1">
                <a:tableStyleId>{5C22544A-7EE6-4342-B048-85BDC9FD1C3A}</a:tableStyleId>
              </a:tblPr>
              <a:tblGrid>
                <a:gridCol w="3673509">
                  <a:extLst>
                    <a:ext uri="{9D8B030D-6E8A-4147-A177-3AD203B41FA5}">
                      <a16:colId xmlns:a16="http://schemas.microsoft.com/office/drawing/2014/main" val="2304525858"/>
                    </a:ext>
                  </a:extLst>
                </a:gridCol>
                <a:gridCol w="6854123">
                  <a:extLst>
                    <a:ext uri="{9D8B030D-6E8A-4147-A177-3AD203B41FA5}">
                      <a16:colId xmlns:a16="http://schemas.microsoft.com/office/drawing/2014/main" val="1653750181"/>
                    </a:ext>
                  </a:extLst>
                </a:gridCol>
              </a:tblGrid>
              <a:tr h="370840">
                <a:tc>
                  <a:txBody>
                    <a:bodyPr/>
                    <a:lstStyle/>
                    <a:p>
                      <a:r>
                        <a:rPr lang="en-US" sz="2800" dirty="0" smtClean="0"/>
                        <a:t>Tasks</a:t>
                      </a:r>
                      <a:endParaRPr lang="en-US" sz="2800" dirty="0"/>
                    </a:p>
                  </a:txBody>
                  <a:tcPr/>
                </a:tc>
                <a:tc>
                  <a:txBody>
                    <a:bodyPr/>
                    <a:lstStyle/>
                    <a:p>
                      <a:r>
                        <a:rPr lang="en-US" sz="2800" dirty="0" smtClean="0"/>
                        <a:t>Required competencies</a:t>
                      </a:r>
                      <a:endParaRPr lang="en-US" sz="2800" dirty="0"/>
                    </a:p>
                  </a:txBody>
                  <a:tcPr/>
                </a:tc>
                <a:extLst>
                  <a:ext uri="{0D108BD9-81ED-4DB2-BD59-A6C34878D82A}">
                    <a16:rowId xmlns:a16="http://schemas.microsoft.com/office/drawing/2014/main" val="2807049995"/>
                  </a:ext>
                </a:extLst>
              </a:tr>
              <a:tr h="370840">
                <a:tc>
                  <a:txBody>
                    <a:bodyPr/>
                    <a:lstStyle/>
                    <a:p>
                      <a:r>
                        <a:rPr lang="en-US" sz="2800" dirty="0" smtClean="0"/>
                        <a:t>Pt assessment</a:t>
                      </a:r>
                      <a:endParaRPr lang="en-US" sz="2800" dirty="0"/>
                    </a:p>
                  </a:txBody>
                  <a:tcPr/>
                </a:tc>
                <a:tc>
                  <a:txBody>
                    <a:bodyPr/>
                    <a:lstStyle/>
                    <a:p>
                      <a:r>
                        <a:rPr lang="en-US" sz="2800" dirty="0" smtClean="0"/>
                        <a:t>Finding information in chart</a:t>
                      </a:r>
                      <a:endParaRPr lang="en-US" sz="2800" dirty="0"/>
                    </a:p>
                  </a:txBody>
                  <a:tcPr/>
                </a:tc>
                <a:extLst>
                  <a:ext uri="{0D108BD9-81ED-4DB2-BD59-A6C34878D82A}">
                    <a16:rowId xmlns:a16="http://schemas.microsoft.com/office/drawing/2014/main" val="2128570861"/>
                  </a:ext>
                </a:extLst>
              </a:tr>
              <a:tr h="370840">
                <a:tc>
                  <a:txBody>
                    <a:bodyPr/>
                    <a:lstStyle/>
                    <a:p>
                      <a:endParaRPr lang="en-US" sz="2800"/>
                    </a:p>
                  </a:txBody>
                  <a:tcPr/>
                </a:tc>
                <a:tc>
                  <a:txBody>
                    <a:bodyPr/>
                    <a:lstStyle/>
                    <a:p>
                      <a:r>
                        <a:rPr lang="en-US" sz="2800" dirty="0" smtClean="0"/>
                        <a:t>Collecting</a:t>
                      </a:r>
                      <a:r>
                        <a:rPr lang="en-US" sz="2800" baseline="0" dirty="0" smtClean="0"/>
                        <a:t> info in meaningful form</a:t>
                      </a:r>
                      <a:endParaRPr lang="en-US" sz="2800" dirty="0"/>
                    </a:p>
                  </a:txBody>
                  <a:tcPr/>
                </a:tc>
                <a:extLst>
                  <a:ext uri="{0D108BD9-81ED-4DB2-BD59-A6C34878D82A}">
                    <a16:rowId xmlns:a16="http://schemas.microsoft.com/office/drawing/2014/main" val="2817141567"/>
                  </a:ext>
                </a:extLst>
              </a:tr>
              <a:tr h="370840">
                <a:tc>
                  <a:txBody>
                    <a:bodyPr/>
                    <a:lstStyle/>
                    <a:p>
                      <a:endParaRPr lang="en-US" sz="2800" dirty="0"/>
                    </a:p>
                  </a:txBody>
                  <a:tcPr/>
                </a:tc>
                <a:tc>
                  <a:txBody>
                    <a:bodyPr/>
                    <a:lstStyle/>
                    <a:p>
                      <a:r>
                        <a:rPr lang="en-US" sz="2800" b="1" dirty="0" smtClean="0"/>
                        <a:t>Interpreting data</a:t>
                      </a:r>
                      <a:r>
                        <a:rPr lang="en-US" sz="2800" dirty="0" smtClean="0"/>
                        <a:t>: dominating diseases, lab values – possible causes for anomalies, Rx – food-drug</a:t>
                      </a:r>
                      <a:r>
                        <a:rPr lang="en-US" sz="2800" baseline="0" dirty="0" smtClean="0"/>
                        <a:t> interactions &amp; effect on GI function</a:t>
                      </a:r>
                      <a:endParaRPr lang="en-US" sz="2800" dirty="0"/>
                    </a:p>
                  </a:txBody>
                  <a:tcPr/>
                </a:tc>
                <a:extLst>
                  <a:ext uri="{0D108BD9-81ED-4DB2-BD59-A6C34878D82A}">
                    <a16:rowId xmlns:a16="http://schemas.microsoft.com/office/drawing/2014/main" val="774338193"/>
                  </a:ext>
                </a:extLst>
              </a:tr>
              <a:tr h="370840">
                <a:tc>
                  <a:txBody>
                    <a:bodyPr/>
                    <a:lstStyle/>
                    <a:p>
                      <a:endParaRPr lang="en-US" sz="2800"/>
                    </a:p>
                  </a:txBody>
                  <a:tcPr/>
                </a:tc>
                <a:tc>
                  <a:txBody>
                    <a:bodyPr/>
                    <a:lstStyle/>
                    <a:p>
                      <a:r>
                        <a:rPr lang="en-US" sz="2800" b="1" dirty="0" smtClean="0"/>
                        <a:t>Synthesizing</a:t>
                      </a:r>
                      <a:r>
                        <a:rPr lang="en-US" sz="2800" dirty="0" smtClean="0"/>
                        <a:t> into nutrition </a:t>
                      </a:r>
                      <a:r>
                        <a:rPr lang="en-US" sz="2800" dirty="0" err="1" smtClean="0"/>
                        <a:t>Dx</a:t>
                      </a:r>
                      <a:r>
                        <a:rPr lang="en-US" sz="2800" dirty="0" smtClean="0"/>
                        <a:t>, etc.</a:t>
                      </a:r>
                      <a:endParaRPr lang="en-US" sz="2800" dirty="0"/>
                    </a:p>
                  </a:txBody>
                  <a:tcPr/>
                </a:tc>
                <a:extLst>
                  <a:ext uri="{0D108BD9-81ED-4DB2-BD59-A6C34878D82A}">
                    <a16:rowId xmlns:a16="http://schemas.microsoft.com/office/drawing/2014/main" val="4036107356"/>
                  </a:ext>
                </a:extLst>
              </a:tr>
            </a:tbl>
          </a:graphicData>
        </a:graphic>
      </p:graphicFrame>
      <p:sp>
        <p:nvSpPr>
          <p:cNvPr id="5" name="TextBox 4"/>
          <p:cNvSpPr txBox="1"/>
          <p:nvPr/>
        </p:nvSpPr>
        <p:spPr>
          <a:xfrm>
            <a:off x="2895600" y="7363326"/>
            <a:ext cx="5430253" cy="369332"/>
          </a:xfrm>
          <a:prstGeom prst="rect">
            <a:avLst/>
          </a:prstGeom>
          <a:noFill/>
        </p:spPr>
        <p:txBody>
          <a:bodyPr wrap="square" rtlCol="0">
            <a:spAutoFit/>
          </a:bodyPr>
          <a:lstStyle/>
          <a:p>
            <a:r>
              <a:rPr lang="en-US" dirty="0" smtClean="0">
                <a:solidFill>
                  <a:schemeClr val="bg1"/>
                </a:solidFill>
              </a:rPr>
              <a:t>Translate into ACEND competencies 3.1</a:t>
            </a:r>
            <a:endParaRPr lang="en-US" dirty="0">
              <a:solidFill>
                <a:schemeClr val="bg1"/>
              </a:solidFill>
            </a:endParaRPr>
          </a:p>
        </p:txBody>
      </p:sp>
    </p:spTree>
    <p:extLst>
      <p:ext uri="{BB962C8B-B14F-4D97-AF65-F5344CB8AC3E}">
        <p14:creationId xmlns:p14="http://schemas.microsoft.com/office/powerpoint/2010/main" val="125195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the experience for a specific goal</a:t>
            </a:r>
            <a:endParaRPr lang="en-US" dirty="0"/>
          </a:p>
        </p:txBody>
      </p:sp>
      <p:sp>
        <p:nvSpPr>
          <p:cNvPr id="3" name="Content Placeholder 2"/>
          <p:cNvSpPr>
            <a:spLocks noGrp="1"/>
          </p:cNvSpPr>
          <p:nvPr>
            <p:ph idx="1"/>
          </p:nvPr>
        </p:nvSpPr>
        <p:spPr>
          <a:xfrm>
            <a:off x="685800" y="2034141"/>
            <a:ext cx="10820400" cy="1479082"/>
          </a:xfrm>
        </p:spPr>
        <p:txBody>
          <a:bodyPr/>
          <a:lstStyle/>
          <a:p>
            <a:r>
              <a:rPr lang="en-US" dirty="0" smtClean="0"/>
              <a:t>Define what you want the student to be able to do.</a:t>
            </a:r>
          </a:p>
          <a:p>
            <a:pPr lvl="1"/>
            <a:endParaRPr lang="en-US" dirty="0"/>
          </a:p>
        </p:txBody>
      </p:sp>
      <p:sp>
        <p:nvSpPr>
          <p:cNvPr id="7" name="Footer Placeholder 6"/>
          <p:cNvSpPr>
            <a:spLocks noGrp="1"/>
          </p:cNvSpPr>
          <p:nvPr>
            <p:ph type="ftr" sz="quarter" idx="11"/>
          </p:nvPr>
        </p:nvSpPr>
        <p:spPr/>
        <p:txBody>
          <a:bodyPr/>
          <a:lstStyle/>
          <a:p>
            <a:r>
              <a:rPr lang="en-US" smtClean="0"/>
              <a:t>VF</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17</a:t>
            </a:fld>
            <a:endParaRPr lang="en-US" dirty="0"/>
          </a:p>
        </p:txBody>
      </p:sp>
      <p:sp>
        <p:nvSpPr>
          <p:cNvPr id="4" name="TextBox 3"/>
          <p:cNvSpPr txBox="1"/>
          <p:nvPr/>
        </p:nvSpPr>
        <p:spPr>
          <a:xfrm>
            <a:off x="866274" y="2422359"/>
            <a:ext cx="3737810" cy="1200329"/>
          </a:xfrm>
          <a:prstGeom prst="rect">
            <a:avLst/>
          </a:prstGeom>
          <a:noFill/>
        </p:spPr>
        <p:txBody>
          <a:bodyPr wrap="square" rtlCol="0">
            <a:spAutoFit/>
          </a:bodyPr>
          <a:lstStyle/>
          <a:p>
            <a:r>
              <a:rPr lang="en-US" dirty="0" smtClean="0"/>
              <a:t>What will the student need to learn (learning goals)?</a:t>
            </a:r>
          </a:p>
          <a:p>
            <a:pPr lvl="1"/>
            <a:r>
              <a:rPr lang="en-US" dirty="0" smtClean="0"/>
              <a:t>e.g. Nutrition Assessment using an ADIME format</a:t>
            </a:r>
            <a:endParaRPr lang="en-US" dirty="0"/>
          </a:p>
        </p:txBody>
      </p:sp>
      <p:sp>
        <p:nvSpPr>
          <p:cNvPr id="5" name="TextBox 4"/>
          <p:cNvSpPr txBox="1"/>
          <p:nvPr/>
        </p:nvSpPr>
        <p:spPr>
          <a:xfrm>
            <a:off x="4604084" y="2392600"/>
            <a:ext cx="3737810" cy="4524315"/>
          </a:xfrm>
          <a:prstGeom prst="rect">
            <a:avLst/>
          </a:prstGeom>
          <a:noFill/>
        </p:spPr>
        <p:txBody>
          <a:bodyPr wrap="square" rtlCol="0">
            <a:spAutoFit/>
          </a:bodyPr>
          <a:lstStyle/>
          <a:p>
            <a:r>
              <a:rPr lang="en-US" dirty="0" smtClean="0"/>
              <a:t>What will the student need to start?</a:t>
            </a:r>
          </a:p>
          <a:p>
            <a:pPr lvl="1"/>
            <a:r>
              <a:rPr lang="en-US" dirty="0"/>
              <a:t>Individualized vs. generalized plan</a:t>
            </a:r>
          </a:p>
          <a:p>
            <a:pPr lvl="1"/>
            <a:r>
              <a:rPr lang="en-US" dirty="0"/>
              <a:t>E.g. policies/procedures, knowledge/skills</a:t>
            </a:r>
          </a:p>
          <a:p>
            <a:pPr lvl="1"/>
            <a:r>
              <a:rPr lang="en-US" dirty="0"/>
              <a:t>E.g. determining which patients need assessment – student needs to know about screening, needs to know what screening tool is used / by whom/ how communicated/where to find, needs to know triage algorithm</a:t>
            </a:r>
          </a:p>
          <a:p>
            <a:endParaRPr lang="en-US" dirty="0"/>
          </a:p>
        </p:txBody>
      </p:sp>
      <p:sp>
        <p:nvSpPr>
          <p:cNvPr id="6" name="TextBox 5"/>
          <p:cNvSpPr txBox="1"/>
          <p:nvPr/>
        </p:nvSpPr>
        <p:spPr>
          <a:xfrm>
            <a:off x="8261685" y="2326108"/>
            <a:ext cx="3737810" cy="4247317"/>
          </a:xfrm>
          <a:prstGeom prst="rect">
            <a:avLst/>
          </a:prstGeom>
          <a:noFill/>
        </p:spPr>
        <p:txBody>
          <a:bodyPr wrap="square" rtlCol="0">
            <a:spAutoFit/>
          </a:bodyPr>
          <a:lstStyle/>
          <a:p>
            <a:r>
              <a:rPr lang="en-US" dirty="0"/>
              <a:t>What will you do to help the student reach this goal (teaching goals)?</a:t>
            </a:r>
          </a:p>
          <a:p>
            <a:pPr marL="285750" indent="-285750">
              <a:buFont typeface="Arial" panose="020B0604020202020204" pitchFamily="34" charset="0"/>
              <a:buChar char="•"/>
            </a:pPr>
            <a:r>
              <a:rPr lang="en-US" dirty="0"/>
              <a:t>E.g. </a:t>
            </a:r>
            <a:r>
              <a:rPr lang="en-US" dirty="0" smtClean="0"/>
              <a:t>have student review Nutrition Care Manual for cardiac diseases before going on cardiac ward</a:t>
            </a:r>
          </a:p>
          <a:p>
            <a:pPr marL="285750" indent="-285750">
              <a:buFont typeface="Arial" panose="020B0604020202020204" pitchFamily="34" charset="0"/>
              <a:buChar char="•"/>
            </a:pPr>
            <a:r>
              <a:rPr lang="en-US" dirty="0" smtClean="0"/>
              <a:t>Have student prepare assessment on paper and write out questions on the patient, with sample consequences of answers</a:t>
            </a:r>
          </a:p>
          <a:p>
            <a:pPr marL="285750" indent="-285750">
              <a:buFont typeface="Arial" panose="020B0604020202020204" pitchFamily="34" charset="0"/>
              <a:buChar char="•"/>
            </a:pPr>
            <a:r>
              <a:rPr lang="en-US" dirty="0" smtClean="0"/>
              <a:t>Review the case before &amp; after Pt interview, discuss potential interventions</a:t>
            </a:r>
            <a:endParaRPr lang="en-US" dirty="0"/>
          </a:p>
        </p:txBody>
      </p:sp>
      <p:sp>
        <p:nvSpPr>
          <p:cNvPr id="9" name="Isosceles Triangle 8"/>
          <p:cNvSpPr/>
          <p:nvPr/>
        </p:nvSpPr>
        <p:spPr>
          <a:xfrm>
            <a:off x="409902" y="3639351"/>
            <a:ext cx="4469385" cy="31342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866274" y="6059888"/>
            <a:ext cx="3453478" cy="59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82347" y="5384834"/>
            <a:ext cx="2524494" cy="2339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07737" y="4576207"/>
            <a:ext cx="1674410" cy="523220"/>
          </a:xfrm>
          <a:prstGeom prst="rect">
            <a:avLst/>
          </a:prstGeom>
          <a:noFill/>
        </p:spPr>
        <p:txBody>
          <a:bodyPr wrap="square" rtlCol="0">
            <a:spAutoFit/>
          </a:bodyPr>
          <a:lstStyle/>
          <a:p>
            <a:pPr algn="ctr"/>
            <a:r>
              <a:rPr lang="en-US" sz="2800" b="1" dirty="0" smtClean="0">
                <a:solidFill>
                  <a:srgbClr val="FFC000"/>
                </a:solidFill>
              </a:rPr>
              <a:t>Does</a:t>
            </a:r>
          </a:p>
        </p:txBody>
      </p:sp>
      <p:sp>
        <p:nvSpPr>
          <p:cNvPr id="13" name="TextBox 12"/>
          <p:cNvSpPr txBox="1"/>
          <p:nvPr/>
        </p:nvSpPr>
        <p:spPr>
          <a:xfrm>
            <a:off x="1518216" y="5536668"/>
            <a:ext cx="2015732" cy="523220"/>
          </a:xfrm>
          <a:prstGeom prst="rect">
            <a:avLst/>
          </a:prstGeom>
          <a:noFill/>
        </p:spPr>
        <p:txBody>
          <a:bodyPr wrap="square" rtlCol="0">
            <a:spAutoFit/>
          </a:bodyPr>
          <a:lstStyle/>
          <a:p>
            <a:pPr algn="ctr"/>
            <a:r>
              <a:rPr lang="en-US" sz="2800" b="1" dirty="0" smtClean="0">
                <a:solidFill>
                  <a:srgbClr val="FFC000"/>
                </a:solidFill>
              </a:rPr>
              <a:t>Shows</a:t>
            </a:r>
          </a:p>
        </p:txBody>
      </p:sp>
      <p:sp>
        <p:nvSpPr>
          <p:cNvPr id="14" name="TextBox 13"/>
          <p:cNvSpPr txBox="1"/>
          <p:nvPr/>
        </p:nvSpPr>
        <p:spPr>
          <a:xfrm>
            <a:off x="1263836" y="6200583"/>
            <a:ext cx="2524493" cy="523220"/>
          </a:xfrm>
          <a:prstGeom prst="rect">
            <a:avLst/>
          </a:prstGeom>
          <a:noFill/>
        </p:spPr>
        <p:txBody>
          <a:bodyPr wrap="square" rtlCol="0">
            <a:spAutoFit/>
          </a:bodyPr>
          <a:lstStyle/>
          <a:p>
            <a:pPr algn="ctr"/>
            <a:r>
              <a:rPr lang="en-US" sz="2800" b="1" dirty="0" smtClean="0">
                <a:solidFill>
                  <a:srgbClr val="FFC000"/>
                </a:solidFill>
              </a:rPr>
              <a:t>Knows</a:t>
            </a:r>
          </a:p>
        </p:txBody>
      </p:sp>
      <p:sp>
        <p:nvSpPr>
          <p:cNvPr id="21" name="Rectangle 20"/>
          <p:cNvSpPr/>
          <p:nvPr/>
        </p:nvSpPr>
        <p:spPr>
          <a:xfrm>
            <a:off x="866274" y="3639351"/>
            <a:ext cx="3595367" cy="1768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70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gnetic Disk 23"/>
          <p:cNvSpPr/>
          <p:nvPr/>
        </p:nvSpPr>
        <p:spPr>
          <a:xfrm>
            <a:off x="3689868" y="2585306"/>
            <a:ext cx="4587505" cy="402044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2" y="75966"/>
            <a:ext cx="9404723" cy="1400530"/>
          </a:xfrm>
        </p:spPr>
        <p:txBody>
          <a:bodyPr/>
          <a:lstStyle/>
          <a:p>
            <a:r>
              <a:rPr lang="en-US" dirty="0" smtClean="0"/>
              <a:t>Building experience</a:t>
            </a:r>
            <a:endParaRPr lang="en-US" dirty="0"/>
          </a:p>
        </p:txBody>
      </p:sp>
      <p:sp>
        <p:nvSpPr>
          <p:cNvPr id="3" name="Footer Placeholder 2"/>
          <p:cNvSpPr>
            <a:spLocks noGrp="1"/>
          </p:cNvSpPr>
          <p:nvPr>
            <p:ph type="ftr" sz="quarter" idx="11"/>
          </p:nvPr>
        </p:nvSpPr>
        <p:spPr/>
        <p:txBody>
          <a:bodyPr/>
          <a:lstStyle/>
          <a:p>
            <a:r>
              <a:rPr lang="en-US" smtClean="0"/>
              <a:t>VF</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
        <p:nvSpPr>
          <p:cNvPr id="5" name="Rectangle 4"/>
          <p:cNvSpPr/>
          <p:nvPr/>
        </p:nvSpPr>
        <p:spPr>
          <a:xfrm>
            <a:off x="472966" y="5912069"/>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Food-Medication Interactions</a:t>
            </a:r>
            <a:endParaRPr lang="en-US" dirty="0"/>
          </a:p>
        </p:txBody>
      </p:sp>
      <p:sp>
        <p:nvSpPr>
          <p:cNvPr id="6" name="Rectangle 5"/>
          <p:cNvSpPr/>
          <p:nvPr/>
        </p:nvSpPr>
        <p:spPr>
          <a:xfrm>
            <a:off x="4377559" y="4960753"/>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Interpretation of lab values</a:t>
            </a:r>
            <a:endParaRPr lang="en-US" dirty="0"/>
          </a:p>
        </p:txBody>
      </p:sp>
      <p:sp>
        <p:nvSpPr>
          <p:cNvPr id="7" name="Rectangle 6"/>
          <p:cNvSpPr/>
          <p:nvPr/>
        </p:nvSpPr>
        <p:spPr>
          <a:xfrm>
            <a:off x="4897821" y="5912068"/>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Nutrition-focused physical exam</a:t>
            </a:r>
            <a:endParaRPr lang="en-US" dirty="0"/>
          </a:p>
        </p:txBody>
      </p:sp>
      <p:sp>
        <p:nvSpPr>
          <p:cNvPr id="8" name="Rectangle 7"/>
          <p:cNvSpPr/>
          <p:nvPr/>
        </p:nvSpPr>
        <p:spPr>
          <a:xfrm>
            <a:off x="0" y="4960752"/>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Roles of other health care team members</a:t>
            </a:r>
            <a:endParaRPr lang="en-US" dirty="0"/>
          </a:p>
        </p:txBody>
      </p:sp>
      <p:sp>
        <p:nvSpPr>
          <p:cNvPr id="9" name="Rectangle 8"/>
          <p:cNvSpPr/>
          <p:nvPr/>
        </p:nvSpPr>
        <p:spPr>
          <a:xfrm>
            <a:off x="7938255" y="4009437"/>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EHR software</a:t>
            </a:r>
            <a:endParaRPr lang="en-US" dirty="0"/>
          </a:p>
        </p:txBody>
      </p:sp>
      <p:sp>
        <p:nvSpPr>
          <p:cNvPr id="10" name="Rectangle 9"/>
          <p:cNvSpPr/>
          <p:nvPr/>
        </p:nvSpPr>
        <p:spPr>
          <a:xfrm>
            <a:off x="472966" y="4009435"/>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FSM software</a:t>
            </a:r>
            <a:endParaRPr lang="en-US" dirty="0"/>
          </a:p>
        </p:txBody>
      </p:sp>
      <p:sp>
        <p:nvSpPr>
          <p:cNvPr id="11" name="Rectangle 10"/>
          <p:cNvSpPr/>
          <p:nvPr/>
        </p:nvSpPr>
        <p:spPr>
          <a:xfrm>
            <a:off x="4052215" y="3186934"/>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 &amp; options</a:t>
            </a:r>
            <a:endParaRPr lang="en-US" dirty="0"/>
          </a:p>
        </p:txBody>
      </p:sp>
      <p:sp>
        <p:nvSpPr>
          <p:cNvPr id="12" name="Rectangle 11"/>
          <p:cNvSpPr/>
          <p:nvPr/>
        </p:nvSpPr>
        <p:spPr>
          <a:xfrm>
            <a:off x="152401" y="2300025"/>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Pt’s cultural background</a:t>
            </a:r>
            <a:endParaRPr lang="en-US" dirty="0"/>
          </a:p>
        </p:txBody>
      </p:sp>
      <p:sp>
        <p:nvSpPr>
          <p:cNvPr id="13" name="Rectangle 12"/>
          <p:cNvSpPr/>
          <p:nvPr/>
        </p:nvSpPr>
        <p:spPr>
          <a:xfrm>
            <a:off x="4716677" y="1808644"/>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Medical terminology and acronyms</a:t>
            </a:r>
            <a:endParaRPr lang="en-US" dirty="0"/>
          </a:p>
        </p:txBody>
      </p:sp>
      <p:sp>
        <p:nvSpPr>
          <p:cNvPr id="14" name="Rectangle 13"/>
          <p:cNvSpPr/>
          <p:nvPr/>
        </p:nvSpPr>
        <p:spPr>
          <a:xfrm>
            <a:off x="7722874" y="2419342"/>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Current MNT recommendations</a:t>
            </a:r>
            <a:endParaRPr lang="en-US" dirty="0"/>
          </a:p>
        </p:txBody>
      </p:sp>
      <p:sp>
        <p:nvSpPr>
          <p:cNvPr id="15" name="Rectangle 14"/>
          <p:cNvSpPr/>
          <p:nvPr/>
        </p:nvSpPr>
        <p:spPr>
          <a:xfrm>
            <a:off x="7966842" y="4777029"/>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Etc. </a:t>
            </a:r>
            <a:endParaRPr lang="en-US" dirty="0"/>
          </a:p>
        </p:txBody>
      </p:sp>
      <p:sp>
        <p:nvSpPr>
          <p:cNvPr id="16" name="Rectangle 15"/>
          <p:cNvSpPr/>
          <p:nvPr/>
        </p:nvSpPr>
        <p:spPr>
          <a:xfrm>
            <a:off x="3713097" y="3871541"/>
            <a:ext cx="4225158"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Etc.</a:t>
            </a:r>
            <a:endParaRPr lang="en-US" dirty="0"/>
          </a:p>
        </p:txBody>
      </p:sp>
      <p:sp>
        <p:nvSpPr>
          <p:cNvPr id="17" name="TextBox 16"/>
          <p:cNvSpPr txBox="1"/>
          <p:nvPr/>
        </p:nvSpPr>
        <p:spPr>
          <a:xfrm>
            <a:off x="12407462" y="2235617"/>
            <a:ext cx="1078106" cy="646331"/>
          </a:xfrm>
          <a:prstGeom prst="rect">
            <a:avLst/>
          </a:prstGeom>
          <a:noFill/>
        </p:spPr>
        <p:txBody>
          <a:bodyPr wrap="square" rtlCol="0">
            <a:spAutoFit/>
          </a:bodyPr>
          <a:lstStyle/>
          <a:p>
            <a:r>
              <a:rPr lang="en-US" dirty="0" smtClean="0">
                <a:solidFill>
                  <a:schemeClr val="bg1"/>
                </a:solidFill>
              </a:rPr>
              <a:t>Puzzle pieces</a:t>
            </a:r>
            <a:endParaRPr lang="en-US" dirty="0">
              <a:solidFill>
                <a:schemeClr val="bg1"/>
              </a:solidFill>
            </a:endParaRPr>
          </a:p>
        </p:txBody>
      </p:sp>
      <p:sp>
        <p:nvSpPr>
          <p:cNvPr id="18" name="Rectangle 17"/>
          <p:cNvSpPr/>
          <p:nvPr/>
        </p:nvSpPr>
        <p:spPr>
          <a:xfrm>
            <a:off x="7409793" y="679572"/>
            <a:ext cx="2942747" cy="88121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Care plan meeting</a:t>
            </a:r>
            <a:endParaRPr lang="en-US" dirty="0"/>
          </a:p>
        </p:txBody>
      </p:sp>
      <p:sp>
        <p:nvSpPr>
          <p:cNvPr id="19" name="Rectangle 18"/>
          <p:cNvSpPr/>
          <p:nvPr/>
        </p:nvSpPr>
        <p:spPr>
          <a:xfrm>
            <a:off x="8941835" y="3091276"/>
            <a:ext cx="2942747" cy="88121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Presentation on…</a:t>
            </a:r>
            <a:endParaRPr lang="en-US" dirty="0"/>
          </a:p>
        </p:txBody>
      </p:sp>
      <p:sp>
        <p:nvSpPr>
          <p:cNvPr id="20" name="Rectangle 19"/>
          <p:cNvSpPr/>
          <p:nvPr/>
        </p:nvSpPr>
        <p:spPr>
          <a:xfrm>
            <a:off x="9288620" y="5696734"/>
            <a:ext cx="2942747" cy="88121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 changes</a:t>
            </a:r>
            <a:endParaRPr lang="en-US" dirty="0"/>
          </a:p>
        </p:txBody>
      </p:sp>
      <p:sp>
        <p:nvSpPr>
          <p:cNvPr id="21" name="Rectangle 20"/>
          <p:cNvSpPr/>
          <p:nvPr/>
        </p:nvSpPr>
        <p:spPr>
          <a:xfrm>
            <a:off x="4410674" y="906388"/>
            <a:ext cx="2942747" cy="88121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Schedule change</a:t>
            </a:r>
            <a:endParaRPr lang="en-US" dirty="0"/>
          </a:p>
        </p:txBody>
      </p:sp>
      <p:sp>
        <p:nvSpPr>
          <p:cNvPr id="22" name="Rectangle 21"/>
          <p:cNvSpPr/>
          <p:nvPr/>
        </p:nvSpPr>
        <p:spPr>
          <a:xfrm>
            <a:off x="9183961" y="1427378"/>
            <a:ext cx="2942747" cy="88121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Organize meeting with ….</a:t>
            </a:r>
            <a:endParaRPr lang="en-US" dirty="0"/>
          </a:p>
        </p:txBody>
      </p:sp>
      <p:sp>
        <p:nvSpPr>
          <p:cNvPr id="23" name="Rectangle 22"/>
          <p:cNvSpPr/>
          <p:nvPr/>
        </p:nvSpPr>
        <p:spPr>
          <a:xfrm>
            <a:off x="63062" y="3027183"/>
            <a:ext cx="2942747" cy="88121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back to </a:t>
            </a:r>
            <a:r>
              <a:rPr lang="en-US" dirty="0" err="1" smtClean="0"/>
              <a:t>pt</a:t>
            </a:r>
            <a:r>
              <a:rPr lang="en-US" dirty="0" smtClean="0"/>
              <a:t> X</a:t>
            </a:r>
            <a:endParaRPr lang="en-US" dirty="0"/>
          </a:p>
        </p:txBody>
      </p:sp>
      <p:sp>
        <p:nvSpPr>
          <p:cNvPr id="26" name="Explosion 1 25"/>
          <p:cNvSpPr/>
          <p:nvPr/>
        </p:nvSpPr>
        <p:spPr>
          <a:xfrm>
            <a:off x="4390799" y="3531883"/>
            <a:ext cx="3250699" cy="216485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410674" y="4218382"/>
            <a:ext cx="3312200" cy="584775"/>
          </a:xfrm>
          <a:prstGeom prst="rect">
            <a:avLst/>
          </a:prstGeom>
          <a:noFill/>
        </p:spPr>
        <p:txBody>
          <a:bodyPr wrap="square" rtlCol="0">
            <a:spAutoFit/>
          </a:bodyPr>
          <a:lstStyle/>
          <a:p>
            <a:pPr algn="ctr"/>
            <a:r>
              <a:rPr lang="en-US" sz="3200" b="1" dirty="0" smtClean="0"/>
              <a:t>Chart note</a:t>
            </a:r>
            <a:endParaRPr lang="en-US" sz="3200" b="1" dirty="0"/>
          </a:p>
        </p:txBody>
      </p:sp>
    </p:spTree>
    <p:extLst>
      <p:ext uri="{BB962C8B-B14F-4D97-AF65-F5344CB8AC3E}">
        <p14:creationId xmlns:p14="http://schemas.microsoft.com/office/powerpoint/2010/main" val="1784790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grpId="0" nodeType="clickEffect">
                                  <p:stCondLst>
                                    <p:cond delay="0"/>
                                  </p:stCondLst>
                                  <p:childTnLst>
                                    <p:animEffect transition="out" filter="fade">
                                      <p:cBhvr>
                                        <p:cTn id="24" dur="2000"/>
                                        <p:tgtEl>
                                          <p:spTgt spid="5"/>
                                        </p:tgtEl>
                                      </p:cBhvr>
                                    </p:animEffect>
                                    <p:anim calcmode="lin" valueType="num">
                                      <p:cBhvr>
                                        <p:cTn id="25"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5"/>
                                        </p:tgtEl>
                                        <p:attrNameLst>
                                          <p:attrName>ppt_h</p:attrName>
                                        </p:attrNameLst>
                                      </p:cBhvr>
                                      <p:tavLst>
                                        <p:tav tm="0">
                                          <p:val>
                                            <p:strVal val="ppt_h"/>
                                          </p:val>
                                        </p:tav>
                                        <p:tav tm="100000">
                                          <p:val>
                                            <p:strVal val="ppt_h"/>
                                          </p:val>
                                        </p:tav>
                                      </p:tavLst>
                                    </p:anim>
                                    <p:set>
                                      <p:cBhvr>
                                        <p:cTn id="27" dur="1" fill="hold">
                                          <p:stCondLst>
                                            <p:cond delay="1999"/>
                                          </p:stCondLst>
                                        </p:cTn>
                                        <p:tgtEl>
                                          <p:spTgt spid="5"/>
                                        </p:tgtEl>
                                        <p:attrNameLst>
                                          <p:attrName>style.visibility</p:attrName>
                                        </p:attrNameLst>
                                      </p:cBhvr>
                                      <p:to>
                                        <p:strVal val="hidden"/>
                                      </p:to>
                                    </p:set>
                                  </p:childTnLst>
                                </p:cTn>
                              </p:par>
                              <p:par>
                                <p:cTn id="28" presetID="45" presetClass="exit" presetSubtype="0" fill="hold" grpId="0" nodeType="withEffect">
                                  <p:stCondLst>
                                    <p:cond delay="0"/>
                                  </p:stCondLst>
                                  <p:childTnLst>
                                    <p:animEffect transition="out" filter="fade">
                                      <p:cBhvr>
                                        <p:cTn id="29" dur="2000"/>
                                        <p:tgtEl>
                                          <p:spTgt spid="8"/>
                                        </p:tgtEl>
                                      </p:cBhvr>
                                    </p:animEffect>
                                    <p:anim calcmode="lin" valueType="num">
                                      <p:cBhvr>
                                        <p:cTn id="30"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1" dur="2000"/>
                                        <p:tgtEl>
                                          <p:spTgt spid="8"/>
                                        </p:tgtEl>
                                        <p:attrNameLst>
                                          <p:attrName>ppt_h</p:attrName>
                                        </p:attrNameLst>
                                      </p:cBhvr>
                                      <p:tavLst>
                                        <p:tav tm="0">
                                          <p:val>
                                            <p:strVal val="ppt_h"/>
                                          </p:val>
                                        </p:tav>
                                        <p:tav tm="100000">
                                          <p:val>
                                            <p:strVal val="ppt_h"/>
                                          </p:val>
                                        </p:tav>
                                      </p:tavLst>
                                    </p:anim>
                                    <p:set>
                                      <p:cBhvr>
                                        <p:cTn id="32" dur="1" fill="hold">
                                          <p:stCondLst>
                                            <p:cond delay="1999"/>
                                          </p:stCondLst>
                                        </p:cTn>
                                        <p:tgtEl>
                                          <p:spTgt spid="8"/>
                                        </p:tgtEl>
                                        <p:attrNameLst>
                                          <p:attrName>style.visibility</p:attrName>
                                        </p:attrNameLst>
                                      </p:cBhvr>
                                      <p:to>
                                        <p:strVal val="hidden"/>
                                      </p:to>
                                    </p:set>
                                  </p:childTnLst>
                                </p:cTn>
                              </p:par>
                              <p:par>
                                <p:cTn id="33" presetID="45" presetClass="exit" presetSubtype="0" fill="hold" grpId="0" nodeType="withEffect">
                                  <p:stCondLst>
                                    <p:cond delay="0"/>
                                  </p:stCondLst>
                                  <p:childTnLst>
                                    <p:animEffect transition="out" filter="fade">
                                      <p:cBhvr>
                                        <p:cTn id="34" dur="2000"/>
                                        <p:tgtEl>
                                          <p:spTgt spid="10"/>
                                        </p:tgtEl>
                                      </p:cBhvr>
                                    </p:animEffect>
                                    <p:anim calcmode="lin" valueType="num">
                                      <p:cBhvr>
                                        <p:cTn id="35"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10"/>
                                        </p:tgtEl>
                                        <p:attrNameLst>
                                          <p:attrName>ppt_h</p:attrName>
                                        </p:attrNameLst>
                                      </p:cBhvr>
                                      <p:tavLst>
                                        <p:tav tm="0">
                                          <p:val>
                                            <p:strVal val="ppt_h"/>
                                          </p:val>
                                        </p:tav>
                                        <p:tav tm="100000">
                                          <p:val>
                                            <p:strVal val="ppt_h"/>
                                          </p:val>
                                        </p:tav>
                                      </p:tavLst>
                                    </p:anim>
                                    <p:set>
                                      <p:cBhvr>
                                        <p:cTn id="37" dur="1" fill="hold">
                                          <p:stCondLst>
                                            <p:cond delay="1999"/>
                                          </p:stCondLst>
                                        </p:cTn>
                                        <p:tgtEl>
                                          <p:spTgt spid="10"/>
                                        </p:tgtEl>
                                        <p:attrNameLst>
                                          <p:attrName>style.visibility</p:attrName>
                                        </p:attrNameLst>
                                      </p:cBhvr>
                                      <p:to>
                                        <p:strVal val="hidden"/>
                                      </p:to>
                                    </p:set>
                                  </p:childTnLst>
                                </p:cTn>
                              </p:par>
                              <p:par>
                                <p:cTn id="38" presetID="45" presetClass="exit" presetSubtype="0" fill="hold" grpId="0" nodeType="withEffect">
                                  <p:stCondLst>
                                    <p:cond delay="0"/>
                                  </p:stCondLst>
                                  <p:childTnLst>
                                    <p:animEffect transition="out" filter="fade">
                                      <p:cBhvr>
                                        <p:cTn id="39" dur="2000"/>
                                        <p:tgtEl>
                                          <p:spTgt spid="12"/>
                                        </p:tgtEl>
                                      </p:cBhvr>
                                    </p:animEffect>
                                    <p:anim calcmode="lin" valueType="num">
                                      <p:cBhvr>
                                        <p:cTn id="40"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12"/>
                                        </p:tgtEl>
                                        <p:attrNameLst>
                                          <p:attrName>ppt_h</p:attrName>
                                        </p:attrNameLst>
                                      </p:cBhvr>
                                      <p:tavLst>
                                        <p:tav tm="0">
                                          <p:val>
                                            <p:strVal val="ppt_h"/>
                                          </p:val>
                                        </p:tav>
                                        <p:tav tm="100000">
                                          <p:val>
                                            <p:strVal val="ppt_h"/>
                                          </p:val>
                                        </p:tav>
                                      </p:tavLst>
                                    </p:anim>
                                    <p:set>
                                      <p:cBhvr>
                                        <p:cTn id="42" dur="1" fill="hold">
                                          <p:stCondLst>
                                            <p:cond delay="1999"/>
                                          </p:stCondLst>
                                        </p:cTn>
                                        <p:tgtEl>
                                          <p:spTgt spid="12"/>
                                        </p:tgtEl>
                                        <p:attrNameLst>
                                          <p:attrName>style.visibility</p:attrName>
                                        </p:attrNameLst>
                                      </p:cBhvr>
                                      <p:to>
                                        <p:strVal val="hidden"/>
                                      </p:to>
                                    </p:set>
                                  </p:childTnLst>
                                </p:cTn>
                              </p:par>
                              <p:par>
                                <p:cTn id="43" presetID="45" presetClass="exit" presetSubtype="0" fill="hold" grpId="0" nodeType="withEffect">
                                  <p:stCondLst>
                                    <p:cond delay="0"/>
                                  </p:stCondLst>
                                  <p:childTnLst>
                                    <p:animEffect transition="out" filter="fade">
                                      <p:cBhvr>
                                        <p:cTn id="44" dur="2000"/>
                                        <p:tgtEl>
                                          <p:spTgt spid="13"/>
                                        </p:tgtEl>
                                      </p:cBhvr>
                                    </p:animEffect>
                                    <p:anim calcmode="lin" valueType="num">
                                      <p:cBhvr>
                                        <p:cTn id="45"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2000"/>
                                        <p:tgtEl>
                                          <p:spTgt spid="13"/>
                                        </p:tgtEl>
                                        <p:attrNameLst>
                                          <p:attrName>ppt_h</p:attrName>
                                        </p:attrNameLst>
                                      </p:cBhvr>
                                      <p:tavLst>
                                        <p:tav tm="0">
                                          <p:val>
                                            <p:strVal val="ppt_h"/>
                                          </p:val>
                                        </p:tav>
                                        <p:tav tm="100000">
                                          <p:val>
                                            <p:strVal val="ppt_h"/>
                                          </p:val>
                                        </p:tav>
                                      </p:tavLst>
                                    </p:anim>
                                    <p:set>
                                      <p:cBhvr>
                                        <p:cTn id="47" dur="1" fill="hold">
                                          <p:stCondLst>
                                            <p:cond delay="1999"/>
                                          </p:stCondLst>
                                        </p:cTn>
                                        <p:tgtEl>
                                          <p:spTgt spid="13"/>
                                        </p:tgtEl>
                                        <p:attrNameLst>
                                          <p:attrName>style.visibility</p:attrName>
                                        </p:attrNameLst>
                                      </p:cBhvr>
                                      <p:to>
                                        <p:strVal val="hidden"/>
                                      </p:to>
                                    </p:set>
                                  </p:childTnLst>
                                </p:cTn>
                              </p:par>
                              <p:par>
                                <p:cTn id="48" presetID="45" presetClass="exit" presetSubtype="0" fill="hold" grpId="0" nodeType="withEffect">
                                  <p:stCondLst>
                                    <p:cond delay="0"/>
                                  </p:stCondLst>
                                  <p:childTnLst>
                                    <p:animEffect transition="out" filter="fade">
                                      <p:cBhvr>
                                        <p:cTn id="49" dur="2000"/>
                                        <p:tgtEl>
                                          <p:spTgt spid="14"/>
                                        </p:tgtEl>
                                      </p:cBhvr>
                                    </p:animEffect>
                                    <p:anim calcmode="lin" valueType="num">
                                      <p:cBhvr>
                                        <p:cTn id="50" dur="2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2000"/>
                                        <p:tgtEl>
                                          <p:spTgt spid="14"/>
                                        </p:tgtEl>
                                        <p:attrNameLst>
                                          <p:attrName>ppt_h</p:attrName>
                                        </p:attrNameLst>
                                      </p:cBhvr>
                                      <p:tavLst>
                                        <p:tav tm="0">
                                          <p:val>
                                            <p:strVal val="ppt_h"/>
                                          </p:val>
                                        </p:tav>
                                        <p:tav tm="100000">
                                          <p:val>
                                            <p:strVal val="ppt_h"/>
                                          </p:val>
                                        </p:tav>
                                      </p:tavLst>
                                    </p:anim>
                                    <p:set>
                                      <p:cBhvr>
                                        <p:cTn id="52" dur="1" fill="hold">
                                          <p:stCondLst>
                                            <p:cond delay="1999"/>
                                          </p:stCondLst>
                                        </p:cTn>
                                        <p:tgtEl>
                                          <p:spTgt spid="14"/>
                                        </p:tgtEl>
                                        <p:attrNameLst>
                                          <p:attrName>style.visibility</p:attrName>
                                        </p:attrNameLst>
                                      </p:cBhvr>
                                      <p:to>
                                        <p:strVal val="hidden"/>
                                      </p:to>
                                    </p:set>
                                  </p:childTnLst>
                                </p:cTn>
                              </p:par>
                              <p:par>
                                <p:cTn id="53" presetID="45" presetClass="exit" presetSubtype="0" fill="hold" grpId="0" nodeType="withEffect">
                                  <p:stCondLst>
                                    <p:cond delay="0"/>
                                  </p:stCondLst>
                                  <p:childTnLst>
                                    <p:animEffect transition="out" filter="fade">
                                      <p:cBhvr>
                                        <p:cTn id="54" dur="2000"/>
                                        <p:tgtEl>
                                          <p:spTgt spid="9"/>
                                        </p:tgtEl>
                                      </p:cBhvr>
                                    </p:animEffect>
                                    <p:anim calcmode="lin" valueType="num">
                                      <p:cBhvr>
                                        <p:cTn id="55"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9"/>
                                        </p:tgtEl>
                                        <p:attrNameLst>
                                          <p:attrName>ppt_h</p:attrName>
                                        </p:attrNameLst>
                                      </p:cBhvr>
                                      <p:tavLst>
                                        <p:tav tm="0">
                                          <p:val>
                                            <p:strVal val="ppt_h"/>
                                          </p:val>
                                        </p:tav>
                                        <p:tav tm="100000">
                                          <p:val>
                                            <p:strVal val="ppt_h"/>
                                          </p:val>
                                        </p:tav>
                                      </p:tavLst>
                                    </p:anim>
                                    <p:set>
                                      <p:cBhvr>
                                        <p:cTn id="57" dur="1" fill="hold">
                                          <p:stCondLst>
                                            <p:cond delay="1999"/>
                                          </p:stCondLst>
                                        </p:cTn>
                                        <p:tgtEl>
                                          <p:spTgt spid="9"/>
                                        </p:tgtEl>
                                        <p:attrNameLst>
                                          <p:attrName>style.visibility</p:attrName>
                                        </p:attrNameLst>
                                      </p:cBhvr>
                                      <p:to>
                                        <p:strVal val="hidden"/>
                                      </p:to>
                                    </p:set>
                                  </p:childTnLst>
                                </p:cTn>
                              </p:par>
                              <p:par>
                                <p:cTn id="58" presetID="45" presetClass="exit" presetSubtype="0" fill="hold" grpId="0" nodeType="withEffect">
                                  <p:stCondLst>
                                    <p:cond delay="0"/>
                                  </p:stCondLst>
                                  <p:childTnLst>
                                    <p:animEffect transition="out" filter="fade">
                                      <p:cBhvr>
                                        <p:cTn id="59" dur="2000"/>
                                        <p:tgtEl>
                                          <p:spTgt spid="15"/>
                                        </p:tgtEl>
                                      </p:cBhvr>
                                    </p:animEffect>
                                    <p:anim calcmode="lin" valueType="num">
                                      <p:cBhvr>
                                        <p:cTn id="60" dur="20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1" dur="2000"/>
                                        <p:tgtEl>
                                          <p:spTgt spid="15"/>
                                        </p:tgtEl>
                                        <p:attrNameLst>
                                          <p:attrName>ppt_h</p:attrName>
                                        </p:attrNameLst>
                                      </p:cBhvr>
                                      <p:tavLst>
                                        <p:tav tm="0">
                                          <p:val>
                                            <p:strVal val="ppt_h"/>
                                          </p:val>
                                        </p:tav>
                                        <p:tav tm="100000">
                                          <p:val>
                                            <p:strVal val="ppt_h"/>
                                          </p:val>
                                        </p:tav>
                                      </p:tavLst>
                                    </p:anim>
                                    <p:set>
                                      <p:cBhvr>
                                        <p:cTn id="62" dur="1" fill="hold">
                                          <p:stCondLst>
                                            <p:cond delay="1999"/>
                                          </p:stCondLst>
                                        </p:cTn>
                                        <p:tgtEl>
                                          <p:spTgt spid="15"/>
                                        </p:tgtEl>
                                        <p:attrNameLst>
                                          <p:attrName>style.visibility</p:attrName>
                                        </p:attrNameLst>
                                      </p:cBhvr>
                                      <p:to>
                                        <p:strVal val="hidden"/>
                                      </p:to>
                                    </p:set>
                                  </p:childTnLst>
                                </p:cTn>
                              </p:par>
                              <p:par>
                                <p:cTn id="63" presetID="45" presetClass="exit" presetSubtype="0" fill="hold" grpId="0" nodeType="withEffect">
                                  <p:stCondLst>
                                    <p:cond delay="0"/>
                                  </p:stCondLst>
                                  <p:childTnLst>
                                    <p:animEffect transition="out" filter="fade">
                                      <p:cBhvr>
                                        <p:cTn id="64" dur="2000"/>
                                        <p:tgtEl>
                                          <p:spTgt spid="6"/>
                                        </p:tgtEl>
                                      </p:cBhvr>
                                    </p:animEffect>
                                    <p:anim calcmode="lin" valueType="num">
                                      <p:cBhvr>
                                        <p:cTn id="65"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6" dur="2000"/>
                                        <p:tgtEl>
                                          <p:spTgt spid="6"/>
                                        </p:tgtEl>
                                        <p:attrNameLst>
                                          <p:attrName>ppt_h</p:attrName>
                                        </p:attrNameLst>
                                      </p:cBhvr>
                                      <p:tavLst>
                                        <p:tav tm="0">
                                          <p:val>
                                            <p:strVal val="ppt_h"/>
                                          </p:val>
                                        </p:tav>
                                        <p:tav tm="100000">
                                          <p:val>
                                            <p:strVal val="ppt_h"/>
                                          </p:val>
                                        </p:tav>
                                      </p:tavLst>
                                    </p:anim>
                                    <p:set>
                                      <p:cBhvr>
                                        <p:cTn id="67" dur="1" fill="hold">
                                          <p:stCondLst>
                                            <p:cond delay="1999"/>
                                          </p:stCondLst>
                                        </p:cTn>
                                        <p:tgtEl>
                                          <p:spTgt spid="6"/>
                                        </p:tgtEl>
                                        <p:attrNameLst>
                                          <p:attrName>style.visibility</p:attrName>
                                        </p:attrNameLst>
                                      </p:cBhvr>
                                      <p:to>
                                        <p:strVal val="hidden"/>
                                      </p:to>
                                    </p:set>
                                  </p:childTnLst>
                                </p:cTn>
                              </p:par>
                              <p:par>
                                <p:cTn id="68" presetID="45" presetClass="exit" presetSubtype="0" fill="hold" grpId="0" nodeType="withEffect">
                                  <p:stCondLst>
                                    <p:cond delay="0"/>
                                  </p:stCondLst>
                                  <p:childTnLst>
                                    <p:animEffect transition="out" filter="fade">
                                      <p:cBhvr>
                                        <p:cTn id="69" dur="2000"/>
                                        <p:tgtEl>
                                          <p:spTgt spid="7"/>
                                        </p:tgtEl>
                                      </p:cBhvr>
                                    </p:animEffect>
                                    <p:anim calcmode="lin" valueType="num">
                                      <p:cBhvr>
                                        <p:cTn id="70"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1" dur="2000"/>
                                        <p:tgtEl>
                                          <p:spTgt spid="7"/>
                                        </p:tgtEl>
                                        <p:attrNameLst>
                                          <p:attrName>ppt_h</p:attrName>
                                        </p:attrNameLst>
                                      </p:cBhvr>
                                      <p:tavLst>
                                        <p:tav tm="0">
                                          <p:val>
                                            <p:strVal val="ppt_h"/>
                                          </p:val>
                                        </p:tav>
                                        <p:tav tm="100000">
                                          <p:val>
                                            <p:strVal val="ppt_h"/>
                                          </p:val>
                                        </p:tav>
                                      </p:tavLst>
                                    </p:anim>
                                    <p:set>
                                      <p:cBhvr>
                                        <p:cTn id="72" dur="1" fill="hold">
                                          <p:stCondLst>
                                            <p:cond delay="1999"/>
                                          </p:stCondLst>
                                        </p:cTn>
                                        <p:tgtEl>
                                          <p:spTgt spid="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6"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sequence for a clinical rotation</a:t>
            </a:r>
            <a:endParaRPr lang="en-US" dirty="0"/>
          </a:p>
        </p:txBody>
      </p:sp>
      <p:sp>
        <p:nvSpPr>
          <p:cNvPr id="3" name="Content Placeholder 2"/>
          <p:cNvSpPr>
            <a:spLocks noGrp="1"/>
          </p:cNvSpPr>
          <p:nvPr>
            <p:ph idx="1"/>
          </p:nvPr>
        </p:nvSpPr>
        <p:spPr>
          <a:xfrm>
            <a:off x="1103312" y="2052918"/>
            <a:ext cx="9249228" cy="4521303"/>
          </a:xfrm>
        </p:spPr>
        <p:txBody>
          <a:bodyPr>
            <a:normAutofit fontScale="92500" lnSpcReduction="20000"/>
          </a:bodyPr>
          <a:lstStyle/>
          <a:p>
            <a:r>
              <a:rPr lang="en-US" dirty="0" smtClean="0"/>
              <a:t>Week 1: P&amp;P manual, any available meetings, meal rounds, shadowing RD, gathering data for assessment, suggesting DIME, then completing with RD; possibly starting on a specific project if planned (e.g. CQA/CQI, preparing a presentation</a:t>
            </a:r>
          </a:p>
          <a:p>
            <a:r>
              <a:rPr lang="en-US" dirty="0" smtClean="0"/>
              <a:t>Week 2: first assessments &amp; follow-ups under close supervision: discuss before and after visit with patient, discuss draft, read before signing off. Make sure proper resources are used.</a:t>
            </a:r>
          </a:p>
          <a:p>
            <a:r>
              <a:rPr lang="en-US" dirty="0" smtClean="0"/>
              <a:t>Week 3-6: number of assessments &amp; follow-ups should increase to about 50% of normal work load, with decreasing need for guidance and correction. Different floors &amp; different RDs, as applicable, to learn different styles. Decide on project if not done. Decide on presentation.</a:t>
            </a:r>
          </a:p>
          <a:p>
            <a:r>
              <a:rPr lang="en-US" dirty="0" smtClean="0"/>
              <a:t>Weeks 7-8: further increase in work completed, Nutrition support and more complex patients. Encourage questions strongly. Keep challenging the student.</a:t>
            </a:r>
          </a:p>
          <a:p>
            <a:r>
              <a:rPr lang="en-US" dirty="0" smtClean="0"/>
              <a:t>Weeks 9-12: allow/require more independence as you see the student’s abilities grow.</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822588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103312" y="1986456"/>
            <a:ext cx="8946541" cy="4277709"/>
          </a:xfrm>
        </p:spPr>
        <p:txBody>
          <a:bodyPr>
            <a:normAutofit/>
          </a:bodyPr>
          <a:lstStyle/>
          <a:p>
            <a:pPr marL="457200" indent="-457200">
              <a:buFont typeface="+mj-lt"/>
              <a:buAutoNum type="arabicPeriod"/>
            </a:pPr>
            <a:r>
              <a:rPr lang="en-US" dirty="0" smtClean="0"/>
              <a:t>Foundation of supervised practice experience toward the RDN credential</a:t>
            </a:r>
          </a:p>
          <a:p>
            <a:pPr marL="457200" indent="-457200">
              <a:buFont typeface="+mj-lt"/>
              <a:buAutoNum type="arabicPeriod"/>
            </a:pPr>
            <a:r>
              <a:rPr lang="en-US" dirty="0" smtClean="0"/>
              <a:t>Desired outcomes: Competence defined by competencies</a:t>
            </a:r>
          </a:p>
          <a:p>
            <a:pPr marL="457200" indent="-457200">
              <a:buFont typeface="+mj-lt"/>
              <a:buAutoNum type="arabicPeriod"/>
            </a:pPr>
            <a:r>
              <a:rPr lang="en-US" dirty="0" smtClean="0"/>
              <a:t>Planning &amp; Structuring the experience: rotations in different arrangements</a:t>
            </a:r>
          </a:p>
          <a:p>
            <a:pPr marL="457200" indent="-457200">
              <a:buFont typeface="+mj-lt"/>
              <a:buAutoNum type="arabicPeriod"/>
            </a:pPr>
            <a:r>
              <a:rPr lang="en-US" dirty="0" smtClean="0"/>
              <a:t>Building competence</a:t>
            </a:r>
          </a:p>
          <a:p>
            <a:pPr marL="457200" indent="-457200">
              <a:buFont typeface="+mj-lt"/>
              <a:buAutoNum type="arabicPeriod"/>
            </a:pPr>
            <a:r>
              <a:rPr lang="en-US" dirty="0" smtClean="0"/>
              <a:t>Expectations</a:t>
            </a:r>
          </a:p>
          <a:p>
            <a:pPr marL="457200" indent="-457200">
              <a:buFont typeface="+mj-lt"/>
              <a:buAutoNum type="arabicPeriod"/>
            </a:pPr>
            <a:r>
              <a:rPr lang="en-US" dirty="0" smtClean="0"/>
              <a:t>Evaluations </a:t>
            </a:r>
            <a:endParaRPr lang="en-US" dirty="0"/>
          </a:p>
          <a:p>
            <a:pPr marL="457200" indent="-457200">
              <a:buFont typeface="+mj-lt"/>
              <a:buAutoNum type="arabicPeriod"/>
            </a:pPr>
            <a:r>
              <a:rPr lang="en-US" dirty="0" smtClean="0"/>
              <a:t>Facing challenges</a:t>
            </a:r>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513188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Disease groups*</a:t>
            </a:r>
            <a:endParaRPr lang="en-US" dirty="0"/>
          </a:p>
        </p:txBody>
      </p:sp>
      <p:sp>
        <p:nvSpPr>
          <p:cNvPr id="3" name="Content Placeholder 2"/>
          <p:cNvSpPr>
            <a:spLocks noGrp="1"/>
          </p:cNvSpPr>
          <p:nvPr>
            <p:ph sz="half" idx="1"/>
          </p:nvPr>
        </p:nvSpPr>
        <p:spPr>
          <a:xfrm>
            <a:off x="275117" y="1197546"/>
            <a:ext cx="4396339" cy="4195763"/>
          </a:xfrm>
        </p:spPr>
        <p:txBody>
          <a:bodyPr>
            <a:normAutofit lnSpcReduction="10000"/>
          </a:bodyPr>
          <a:lstStyle/>
          <a:p>
            <a:pPr marL="0" indent="0">
              <a:lnSpc>
                <a:spcPct val="120000"/>
              </a:lnSpc>
              <a:spcBef>
                <a:spcPts val="600"/>
              </a:spcBef>
              <a:buNone/>
            </a:pPr>
            <a:r>
              <a:rPr lang="en-US" sz="2400" dirty="0"/>
              <a:t>Introductory Rotations</a:t>
            </a:r>
          </a:p>
          <a:p>
            <a:pPr lvl="0">
              <a:lnSpc>
                <a:spcPct val="120000"/>
              </a:lnSpc>
              <a:spcBef>
                <a:spcPts val="600"/>
              </a:spcBef>
            </a:pPr>
            <a:r>
              <a:rPr lang="en-US" sz="2400" dirty="0"/>
              <a:t>Behavioral Health</a:t>
            </a:r>
          </a:p>
          <a:p>
            <a:pPr lvl="0">
              <a:lnSpc>
                <a:spcPct val="120000"/>
              </a:lnSpc>
              <a:spcBef>
                <a:spcPts val="600"/>
              </a:spcBef>
            </a:pPr>
            <a:r>
              <a:rPr lang="en-US" sz="2400" dirty="0"/>
              <a:t>Gastrointestinal Disorders</a:t>
            </a:r>
          </a:p>
          <a:p>
            <a:pPr lvl="0">
              <a:lnSpc>
                <a:spcPct val="120000"/>
              </a:lnSpc>
              <a:spcBef>
                <a:spcPts val="600"/>
              </a:spcBef>
            </a:pPr>
            <a:r>
              <a:rPr lang="en-US" sz="2400" dirty="0"/>
              <a:t>Cardiovascular Disease, Metabolic Syndrome and Obesity</a:t>
            </a:r>
          </a:p>
          <a:p>
            <a:pPr lvl="0">
              <a:lnSpc>
                <a:spcPct val="120000"/>
              </a:lnSpc>
              <a:spcBef>
                <a:spcPts val="600"/>
              </a:spcBef>
            </a:pPr>
            <a:r>
              <a:rPr lang="en-US" sz="2400" dirty="0"/>
              <a:t>Diabetes</a:t>
            </a:r>
          </a:p>
          <a:p>
            <a:pPr lvl="0">
              <a:lnSpc>
                <a:spcPct val="120000"/>
              </a:lnSpc>
              <a:spcBef>
                <a:spcPts val="600"/>
              </a:spcBef>
            </a:pPr>
            <a:r>
              <a:rPr lang="en-US" sz="2400" dirty="0"/>
              <a:t>Neurological Disorders / </a:t>
            </a:r>
            <a:r>
              <a:rPr lang="en-US" sz="2400" dirty="0" smtClean="0"/>
              <a:t>Dementia</a:t>
            </a:r>
            <a:endParaRPr lang="en-US" sz="2400" dirty="0"/>
          </a:p>
          <a:p>
            <a:endParaRPr lang="en-US" sz="2400" dirty="0"/>
          </a:p>
        </p:txBody>
      </p:sp>
      <p:sp>
        <p:nvSpPr>
          <p:cNvPr id="7" name="Content Placeholder 6"/>
          <p:cNvSpPr>
            <a:spLocks noGrp="1"/>
          </p:cNvSpPr>
          <p:nvPr>
            <p:ph sz="half" idx="2"/>
          </p:nvPr>
        </p:nvSpPr>
        <p:spPr>
          <a:xfrm>
            <a:off x="4722827" y="1193064"/>
            <a:ext cx="4396341" cy="4200245"/>
          </a:xfrm>
        </p:spPr>
        <p:txBody>
          <a:bodyPr>
            <a:normAutofit lnSpcReduction="10000"/>
          </a:bodyPr>
          <a:lstStyle/>
          <a:p>
            <a:pPr marL="0" indent="0">
              <a:lnSpc>
                <a:spcPct val="120000"/>
              </a:lnSpc>
              <a:spcBef>
                <a:spcPts val="600"/>
              </a:spcBef>
              <a:buNone/>
            </a:pPr>
            <a:r>
              <a:rPr lang="en-US" sz="2400" dirty="0"/>
              <a:t>Advanced Rotations</a:t>
            </a:r>
          </a:p>
          <a:p>
            <a:pPr lvl="0">
              <a:lnSpc>
                <a:spcPct val="120000"/>
              </a:lnSpc>
              <a:spcBef>
                <a:spcPts val="600"/>
              </a:spcBef>
            </a:pPr>
            <a:r>
              <a:rPr lang="en-US" sz="2400" dirty="0" smtClean="0"/>
              <a:t>Pediatrics</a:t>
            </a:r>
          </a:p>
          <a:p>
            <a:pPr lvl="0">
              <a:lnSpc>
                <a:spcPct val="120000"/>
              </a:lnSpc>
              <a:spcBef>
                <a:spcPts val="600"/>
              </a:spcBef>
            </a:pPr>
            <a:r>
              <a:rPr lang="en-US" sz="2400" dirty="0" smtClean="0"/>
              <a:t>Renal </a:t>
            </a:r>
            <a:r>
              <a:rPr lang="en-US" sz="2400" dirty="0"/>
              <a:t>Disease</a:t>
            </a:r>
          </a:p>
          <a:p>
            <a:pPr lvl="0">
              <a:lnSpc>
                <a:spcPct val="120000"/>
              </a:lnSpc>
              <a:spcBef>
                <a:spcPts val="600"/>
              </a:spcBef>
            </a:pPr>
            <a:r>
              <a:rPr lang="en-US" sz="2400" dirty="0"/>
              <a:t>Oncology</a:t>
            </a:r>
          </a:p>
          <a:p>
            <a:pPr lvl="0">
              <a:lnSpc>
                <a:spcPct val="120000"/>
              </a:lnSpc>
              <a:spcBef>
                <a:spcPts val="600"/>
              </a:spcBef>
            </a:pPr>
            <a:r>
              <a:rPr lang="en-US" sz="2400" dirty="0"/>
              <a:t>HIV/AIDS</a:t>
            </a:r>
          </a:p>
          <a:p>
            <a:pPr lvl="0">
              <a:lnSpc>
                <a:spcPct val="120000"/>
              </a:lnSpc>
              <a:spcBef>
                <a:spcPts val="600"/>
              </a:spcBef>
            </a:pPr>
            <a:r>
              <a:rPr lang="en-US" sz="2400" dirty="0"/>
              <a:t>Nutrition Support</a:t>
            </a:r>
          </a:p>
          <a:p>
            <a:endParaRPr lang="en-US" sz="2400"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sp>
        <p:nvSpPr>
          <p:cNvPr id="8" name="TextBox 7"/>
          <p:cNvSpPr txBox="1"/>
          <p:nvPr/>
        </p:nvSpPr>
        <p:spPr>
          <a:xfrm>
            <a:off x="819807" y="5704893"/>
            <a:ext cx="10214064"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Some disease groups may not occur in your facility. They can be covered differently by the program.</a:t>
            </a:r>
          </a:p>
          <a:p>
            <a:pPr marL="285750" indent="-285750">
              <a:buFont typeface="Arial" panose="020B0604020202020204" pitchFamily="34" charset="0"/>
              <a:buChar char="•"/>
            </a:pPr>
            <a:r>
              <a:rPr lang="en-US" dirty="0" smtClean="0"/>
              <a:t>** not really an age group, but definitely not a disease, either</a:t>
            </a:r>
            <a:endParaRPr lang="en-US" dirty="0"/>
          </a:p>
        </p:txBody>
      </p:sp>
      <p:sp>
        <p:nvSpPr>
          <p:cNvPr id="9" name="Content Placeholder 6"/>
          <p:cNvSpPr txBox="1">
            <a:spLocks/>
          </p:cNvSpPr>
          <p:nvPr/>
        </p:nvSpPr>
        <p:spPr>
          <a:xfrm>
            <a:off x="8082472" y="1162242"/>
            <a:ext cx="4396341" cy="42002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lnSpc>
                <a:spcPct val="120000"/>
              </a:lnSpc>
              <a:spcBef>
                <a:spcPts val="600"/>
              </a:spcBef>
              <a:buFont typeface="Wingdings 3" charset="2"/>
              <a:buNone/>
            </a:pPr>
            <a:r>
              <a:rPr lang="en-US" sz="2400" dirty="0" smtClean="0"/>
              <a:t>Age groups</a:t>
            </a:r>
          </a:p>
          <a:p>
            <a:pPr>
              <a:lnSpc>
                <a:spcPct val="120000"/>
              </a:lnSpc>
              <a:spcBef>
                <a:spcPts val="600"/>
              </a:spcBef>
            </a:pPr>
            <a:r>
              <a:rPr lang="en-US" sz="2400" dirty="0" smtClean="0"/>
              <a:t>Infants</a:t>
            </a:r>
          </a:p>
          <a:p>
            <a:pPr>
              <a:lnSpc>
                <a:spcPct val="120000"/>
              </a:lnSpc>
              <a:spcBef>
                <a:spcPts val="600"/>
              </a:spcBef>
            </a:pPr>
            <a:r>
              <a:rPr lang="en-US" sz="2400" dirty="0" smtClean="0"/>
              <a:t>Children</a:t>
            </a:r>
          </a:p>
          <a:p>
            <a:pPr>
              <a:lnSpc>
                <a:spcPct val="120000"/>
              </a:lnSpc>
              <a:spcBef>
                <a:spcPts val="600"/>
              </a:spcBef>
            </a:pPr>
            <a:r>
              <a:rPr lang="en-US" sz="2400" dirty="0" smtClean="0"/>
              <a:t>Adolescents</a:t>
            </a:r>
          </a:p>
          <a:p>
            <a:pPr>
              <a:lnSpc>
                <a:spcPct val="120000"/>
              </a:lnSpc>
              <a:spcBef>
                <a:spcPts val="600"/>
              </a:spcBef>
            </a:pPr>
            <a:r>
              <a:rPr lang="en-US" sz="2400" dirty="0" smtClean="0"/>
              <a:t>Adults</a:t>
            </a:r>
          </a:p>
          <a:p>
            <a:pPr>
              <a:lnSpc>
                <a:spcPct val="120000"/>
              </a:lnSpc>
              <a:spcBef>
                <a:spcPts val="600"/>
              </a:spcBef>
            </a:pPr>
            <a:r>
              <a:rPr lang="en-US" sz="2400" dirty="0" smtClean="0"/>
              <a:t>Older adults</a:t>
            </a:r>
          </a:p>
          <a:p>
            <a:pPr>
              <a:lnSpc>
                <a:spcPct val="120000"/>
              </a:lnSpc>
              <a:spcBef>
                <a:spcPts val="600"/>
              </a:spcBef>
            </a:pPr>
            <a:r>
              <a:rPr lang="en-US" sz="2400" dirty="0" smtClean="0"/>
              <a:t>Pregnant/lactating women**</a:t>
            </a:r>
          </a:p>
        </p:txBody>
      </p:sp>
    </p:spTree>
    <p:extLst>
      <p:ext uri="{BB962C8B-B14F-4D97-AF65-F5344CB8AC3E}">
        <p14:creationId xmlns:p14="http://schemas.microsoft.com/office/powerpoint/2010/main" val="1073482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for clinical rotation (Hunter specific)</a:t>
            </a:r>
            <a:endParaRPr lang="en-US" dirty="0"/>
          </a:p>
        </p:txBody>
      </p:sp>
      <p:sp>
        <p:nvSpPr>
          <p:cNvPr id="3" name="Content Placeholder 2"/>
          <p:cNvSpPr>
            <a:spLocks noGrp="1"/>
          </p:cNvSpPr>
          <p:nvPr>
            <p:ph idx="1"/>
          </p:nvPr>
        </p:nvSpPr>
        <p:spPr/>
        <p:txBody>
          <a:bodyPr>
            <a:normAutofit lnSpcReduction="10000"/>
          </a:bodyPr>
          <a:lstStyle/>
          <a:p>
            <a:r>
              <a:rPr lang="en-US" dirty="0" smtClean="0"/>
              <a:t>Case descriptions: at least 5; 10 disease groups must be covered</a:t>
            </a:r>
          </a:p>
          <a:p>
            <a:pPr lvl="1"/>
            <a:r>
              <a:rPr lang="en-US" dirty="0" smtClean="0"/>
              <a:t>Etiology, pathophysiology</a:t>
            </a:r>
          </a:p>
          <a:p>
            <a:pPr lvl="1"/>
            <a:r>
              <a:rPr lang="en-US" dirty="0" smtClean="0"/>
              <a:t>Current MNT recommendations</a:t>
            </a:r>
          </a:p>
          <a:p>
            <a:pPr lvl="1"/>
            <a:r>
              <a:rPr lang="en-US" dirty="0" smtClean="0"/>
              <a:t>Description of the patient (HIPAA compliant): assessment with all ADIME steps, includes PES statements</a:t>
            </a:r>
          </a:p>
          <a:p>
            <a:pPr lvl="1"/>
            <a:r>
              <a:rPr lang="en-US" dirty="0" smtClean="0"/>
              <a:t>Analysis of labs: possible causes for their anomaly</a:t>
            </a:r>
          </a:p>
          <a:p>
            <a:pPr lvl="1"/>
            <a:r>
              <a:rPr lang="en-US" dirty="0" smtClean="0"/>
              <a:t>Analysis of Rx: purpose, food-Rx interactions, effect on GI tract and absorption of nutrients</a:t>
            </a:r>
          </a:p>
          <a:p>
            <a:r>
              <a:rPr lang="en-US" dirty="0" smtClean="0"/>
              <a:t>Knowing the regulating agencies</a:t>
            </a:r>
          </a:p>
          <a:p>
            <a:r>
              <a:rPr lang="en-US" dirty="0" smtClean="0"/>
              <a:t>Optional: Service Improvement Project</a:t>
            </a:r>
          </a:p>
          <a:p>
            <a:pPr lvl="1"/>
            <a:r>
              <a:rPr lang="en-US" dirty="0" smtClean="0"/>
              <a:t>Can be CQI/CQA, must include data gathering and analysis</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354186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the intern be able to do coming in?</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116042013"/>
              </p:ext>
            </p:extLst>
          </p:nvPr>
        </p:nvGraphicFramePr>
        <p:xfrm>
          <a:off x="685800" y="3329389"/>
          <a:ext cx="10820400" cy="2499360"/>
        </p:xfrm>
        <a:graphic>
          <a:graphicData uri="http://schemas.openxmlformats.org/drawingml/2006/table">
            <a:tbl>
              <a:tblPr firstRow="1" bandRow="1">
                <a:tableStyleId>{5C22544A-7EE6-4342-B048-85BDC9FD1C3A}</a:tableStyleId>
              </a:tblPr>
              <a:tblGrid>
                <a:gridCol w="2286814">
                  <a:extLst>
                    <a:ext uri="{9D8B030D-6E8A-4147-A177-3AD203B41FA5}">
                      <a16:colId xmlns:a16="http://schemas.microsoft.com/office/drawing/2014/main" val="2304525858"/>
                    </a:ext>
                  </a:extLst>
                </a:gridCol>
                <a:gridCol w="4266793">
                  <a:extLst>
                    <a:ext uri="{9D8B030D-6E8A-4147-A177-3AD203B41FA5}">
                      <a16:colId xmlns:a16="http://schemas.microsoft.com/office/drawing/2014/main" val="1653750181"/>
                    </a:ext>
                  </a:extLst>
                </a:gridCol>
                <a:gridCol w="4266793">
                  <a:extLst>
                    <a:ext uri="{9D8B030D-6E8A-4147-A177-3AD203B41FA5}">
                      <a16:colId xmlns:a16="http://schemas.microsoft.com/office/drawing/2014/main" val="56333569"/>
                    </a:ext>
                  </a:extLst>
                </a:gridCol>
              </a:tblGrid>
              <a:tr h="370840">
                <a:tc>
                  <a:txBody>
                    <a:bodyPr/>
                    <a:lstStyle/>
                    <a:p>
                      <a:r>
                        <a:rPr lang="en-US" sz="2800" dirty="0" smtClean="0"/>
                        <a:t>Learning goal</a:t>
                      </a:r>
                      <a:endParaRPr lang="en-US" sz="2800" dirty="0"/>
                    </a:p>
                  </a:txBody>
                  <a:tcPr/>
                </a:tc>
                <a:tc>
                  <a:txBody>
                    <a:bodyPr/>
                    <a:lstStyle/>
                    <a:p>
                      <a:r>
                        <a:rPr lang="en-US" sz="2800" dirty="0" smtClean="0"/>
                        <a:t>Required competencies</a:t>
                      </a:r>
                      <a:endParaRPr lang="en-US" sz="2800" dirty="0"/>
                    </a:p>
                  </a:txBody>
                  <a:tcPr/>
                </a:tc>
                <a:tc>
                  <a:txBody>
                    <a:bodyPr/>
                    <a:lstStyle/>
                    <a:p>
                      <a:r>
                        <a:rPr lang="en-US" sz="2800" dirty="0" smtClean="0"/>
                        <a:t>Resources</a:t>
                      </a:r>
                      <a:r>
                        <a:rPr lang="en-US" sz="2800" baseline="0" dirty="0" smtClean="0"/>
                        <a:t> for review</a:t>
                      </a:r>
                      <a:endParaRPr lang="en-US" sz="2800" dirty="0"/>
                    </a:p>
                  </a:txBody>
                  <a:tcPr/>
                </a:tc>
                <a:extLst>
                  <a:ext uri="{0D108BD9-81ED-4DB2-BD59-A6C34878D82A}">
                    <a16:rowId xmlns:a16="http://schemas.microsoft.com/office/drawing/2014/main" val="2807049995"/>
                  </a:ext>
                </a:extLst>
              </a:tr>
              <a:tr h="370840">
                <a:tc>
                  <a:txBody>
                    <a:bodyPr/>
                    <a:lstStyle/>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MNT for ASCVD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NCM, textbooks?</a:t>
                      </a:r>
                    </a:p>
                  </a:txBody>
                  <a:tcPr/>
                </a:tc>
                <a:extLst>
                  <a:ext uri="{0D108BD9-81ED-4DB2-BD59-A6C34878D82A}">
                    <a16:rowId xmlns:a16="http://schemas.microsoft.com/office/drawing/2014/main" val="2128570861"/>
                  </a:ext>
                </a:extLst>
              </a:tr>
              <a:tr h="370840">
                <a:tc>
                  <a:txBody>
                    <a:bodyPr/>
                    <a:lstStyle/>
                    <a:p>
                      <a:endParaRPr lang="en-US" sz="280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817141567"/>
                  </a:ext>
                </a:extLst>
              </a:tr>
              <a:tr h="370840">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774338193"/>
                  </a:ext>
                </a:extLst>
              </a:tr>
            </a:tbl>
          </a:graphicData>
        </a:graphic>
      </p:graphicFrame>
      <p:sp>
        <p:nvSpPr>
          <p:cNvPr id="8" name="Footer Placeholder 7"/>
          <p:cNvSpPr>
            <a:spLocks noGrp="1"/>
          </p:cNvSpPr>
          <p:nvPr>
            <p:ph type="ftr" sz="quarter" idx="11"/>
          </p:nvPr>
        </p:nvSpPr>
        <p:spPr/>
        <p:txBody>
          <a:bodyPr/>
          <a:lstStyle/>
          <a:p>
            <a:r>
              <a:rPr lang="en-US" smtClean="0"/>
              <a:t>VF</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22</a:t>
            </a:fld>
            <a:endParaRPr lang="en-US" dirty="0"/>
          </a:p>
        </p:txBody>
      </p:sp>
      <p:sp>
        <p:nvSpPr>
          <p:cNvPr id="5" name="TextBox 4"/>
          <p:cNvSpPr txBox="1"/>
          <p:nvPr/>
        </p:nvSpPr>
        <p:spPr>
          <a:xfrm>
            <a:off x="685800" y="2361362"/>
            <a:ext cx="10570866" cy="954107"/>
          </a:xfrm>
          <a:prstGeom prst="rect">
            <a:avLst/>
          </a:prstGeom>
          <a:noFill/>
        </p:spPr>
        <p:txBody>
          <a:bodyPr wrap="square" rtlCol="0">
            <a:spAutoFit/>
          </a:bodyPr>
          <a:lstStyle/>
          <a:p>
            <a:r>
              <a:rPr lang="en-US" sz="2800" dirty="0" smtClean="0"/>
              <a:t>Take 5 minutes to start completing the following table:</a:t>
            </a:r>
          </a:p>
          <a:p>
            <a:r>
              <a:rPr lang="en-US" sz="2800" b="1" dirty="0" smtClean="0"/>
              <a:t>What should the intern be able to do before coming in?</a:t>
            </a:r>
            <a:endParaRPr lang="en-US" sz="2800" b="1" dirty="0"/>
          </a:p>
        </p:txBody>
      </p:sp>
      <p:sp>
        <p:nvSpPr>
          <p:cNvPr id="6" name="TextBox 5"/>
          <p:cNvSpPr txBox="1"/>
          <p:nvPr/>
        </p:nvSpPr>
        <p:spPr>
          <a:xfrm>
            <a:off x="685800" y="6079253"/>
            <a:ext cx="10820400" cy="369332"/>
          </a:xfrm>
          <a:prstGeom prst="rect">
            <a:avLst/>
          </a:prstGeom>
          <a:noFill/>
        </p:spPr>
        <p:txBody>
          <a:bodyPr wrap="square" rtlCol="0">
            <a:spAutoFit/>
          </a:bodyPr>
          <a:lstStyle/>
          <a:p>
            <a:r>
              <a:rPr lang="en-US" dirty="0" smtClean="0"/>
              <a:t>A definite list of prerequisites helps the intern prepare for the rotation with you.</a:t>
            </a:r>
          </a:p>
        </p:txBody>
      </p:sp>
    </p:spTree>
    <p:extLst>
      <p:ext uri="{BB962C8B-B14F-4D97-AF65-F5344CB8AC3E}">
        <p14:creationId xmlns:p14="http://schemas.microsoft.com/office/powerpoint/2010/main" val="2905663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315" y="555343"/>
            <a:ext cx="7210210" cy="1400530"/>
          </a:xfrm>
        </p:spPr>
        <p:txBody>
          <a:bodyPr/>
          <a:lstStyle/>
          <a:p>
            <a:r>
              <a:rPr lang="en-US" dirty="0"/>
              <a:t>What should the intern be able to do coming in?</a:t>
            </a:r>
          </a:p>
        </p:txBody>
      </p:sp>
      <p:sp>
        <p:nvSpPr>
          <p:cNvPr id="3" name="Content Placeholder 2"/>
          <p:cNvSpPr>
            <a:spLocks noGrp="1"/>
          </p:cNvSpPr>
          <p:nvPr>
            <p:ph idx="1"/>
          </p:nvPr>
        </p:nvSpPr>
        <p:spPr>
          <a:xfrm>
            <a:off x="1071781" y="2460971"/>
            <a:ext cx="8946541" cy="4195481"/>
          </a:xfrm>
        </p:spPr>
        <p:txBody>
          <a:bodyPr>
            <a:normAutofit lnSpcReduction="10000"/>
          </a:bodyPr>
          <a:lstStyle/>
          <a:p>
            <a:r>
              <a:rPr lang="en-US" dirty="0" smtClean="0"/>
              <a:t>Clear expectations help make the rotation successful and low stress for all.</a:t>
            </a:r>
          </a:p>
          <a:p>
            <a:r>
              <a:rPr lang="en-US" dirty="0" smtClean="0"/>
              <a:t>Give the intern time to review in the beginning, and possibly in-between, to prepare</a:t>
            </a:r>
          </a:p>
          <a:p>
            <a:pPr lvl="1"/>
            <a:r>
              <a:rPr lang="en-US" dirty="0" smtClean="0"/>
              <a:t>E.g. before going on a new specialized floor – review cardiac diseases before going on the cardiac floor</a:t>
            </a:r>
          </a:p>
          <a:p>
            <a:pPr lvl="1"/>
            <a:r>
              <a:rPr lang="en-US" dirty="0" smtClean="0"/>
              <a:t>E.g. before going to a Head Start program – review CACFP regulations</a:t>
            </a:r>
          </a:p>
          <a:p>
            <a:r>
              <a:rPr lang="en-US" dirty="0" smtClean="0"/>
              <a:t>Be realistic – students are still learning</a:t>
            </a:r>
          </a:p>
          <a:p>
            <a:r>
              <a:rPr lang="en-US" dirty="0" smtClean="0"/>
              <a:t>Input required!</a:t>
            </a:r>
          </a:p>
          <a:p>
            <a:pPr lvl="1"/>
            <a:r>
              <a:rPr lang="en-US" dirty="0" smtClean="0"/>
              <a:t>Nothing that is normal and goes without saying for you does so for students.</a:t>
            </a:r>
          </a:p>
          <a:p>
            <a:r>
              <a:rPr lang="en-US" dirty="0" smtClean="0"/>
              <a:t>Your input predetermines output, as one critical factor.</a:t>
            </a:r>
            <a:endParaRPr lang="en-US" dirty="0"/>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23</a:t>
            </a:fld>
            <a:endParaRPr lang="en-US" dirty="0"/>
          </a:p>
        </p:txBody>
      </p:sp>
      <p:pic>
        <p:nvPicPr>
          <p:cNvPr id="8" name="Picture 7"/>
          <p:cNvPicPr>
            <a:picLocks noChangeAspect="1"/>
          </p:cNvPicPr>
          <p:nvPr/>
        </p:nvPicPr>
        <p:blipFill>
          <a:blip r:embed="rId2"/>
          <a:stretch>
            <a:fillRect/>
          </a:stretch>
        </p:blipFill>
        <p:spPr>
          <a:xfrm>
            <a:off x="65751" y="40192"/>
            <a:ext cx="2829849" cy="2123223"/>
          </a:xfrm>
          <a:prstGeom prst="rect">
            <a:avLst/>
          </a:prstGeom>
        </p:spPr>
      </p:pic>
      <p:sp>
        <p:nvSpPr>
          <p:cNvPr id="9" name="TextBox 8"/>
          <p:cNvSpPr txBox="1"/>
          <p:nvPr/>
        </p:nvSpPr>
        <p:spPr>
          <a:xfrm>
            <a:off x="2974314" y="50245"/>
            <a:ext cx="6702251" cy="523220"/>
          </a:xfrm>
          <a:prstGeom prst="rect">
            <a:avLst/>
          </a:prstGeom>
          <a:noFill/>
        </p:spPr>
        <p:txBody>
          <a:bodyPr wrap="square" rtlCol="0">
            <a:spAutoFit/>
          </a:bodyPr>
          <a:lstStyle/>
          <a:p>
            <a:r>
              <a:rPr lang="en-US" sz="1400" dirty="0"/>
              <a:t>http://beyondrecognition.net/wp-content/uploads/2015/05/Elephant_wBlindment_Fx600.png</a:t>
            </a:r>
          </a:p>
        </p:txBody>
      </p:sp>
    </p:spTree>
    <p:extLst>
      <p:ext uri="{BB962C8B-B14F-4D97-AF65-F5344CB8AC3E}">
        <p14:creationId xmlns:p14="http://schemas.microsoft.com/office/powerpoint/2010/main" val="1573400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goals</a:t>
            </a:r>
            <a:endParaRPr lang="en-US" dirty="0"/>
          </a:p>
        </p:txBody>
      </p:sp>
      <p:sp>
        <p:nvSpPr>
          <p:cNvPr id="3" name="Content Placeholder 2"/>
          <p:cNvSpPr>
            <a:spLocks noGrp="1"/>
          </p:cNvSpPr>
          <p:nvPr>
            <p:ph idx="1"/>
          </p:nvPr>
        </p:nvSpPr>
        <p:spPr>
          <a:xfrm>
            <a:off x="685800" y="1764632"/>
            <a:ext cx="10820400" cy="4957010"/>
          </a:xfrm>
        </p:spPr>
        <p:txBody>
          <a:bodyPr>
            <a:normAutofit fontScale="77500" lnSpcReduction="20000"/>
          </a:bodyPr>
          <a:lstStyle/>
          <a:p>
            <a:r>
              <a:rPr lang="en-US" dirty="0" smtClean="0"/>
              <a:t>Phrasing goals well allows</a:t>
            </a:r>
          </a:p>
          <a:p>
            <a:pPr lvl="1"/>
            <a:r>
              <a:rPr lang="en-US" dirty="0" smtClean="0"/>
              <a:t>Structured experience</a:t>
            </a:r>
          </a:p>
          <a:p>
            <a:pPr lvl="1"/>
            <a:r>
              <a:rPr lang="en-US" dirty="0" smtClean="0"/>
              <a:t>Clear expectations and goals</a:t>
            </a:r>
          </a:p>
          <a:p>
            <a:pPr lvl="1"/>
            <a:r>
              <a:rPr lang="en-US" dirty="0" smtClean="0"/>
              <a:t>Measurable progress</a:t>
            </a:r>
          </a:p>
          <a:p>
            <a:pPr lvl="1"/>
            <a:endParaRPr lang="en-US" dirty="0"/>
          </a:p>
          <a:p>
            <a:r>
              <a:rPr lang="en-US" dirty="0" smtClean="0"/>
              <a:t>Example: </a:t>
            </a:r>
            <a:r>
              <a:rPr lang="en-US" dirty="0" err="1" smtClean="0"/>
              <a:t>pt</a:t>
            </a:r>
            <a:r>
              <a:rPr lang="en-US" dirty="0" smtClean="0"/>
              <a:t> care on cardiac floor (time frames vary with student’s prior experience)</a:t>
            </a:r>
          </a:p>
          <a:p>
            <a:r>
              <a:rPr lang="en-US" dirty="0" smtClean="0"/>
              <a:t>Within 2 weeks, the student will </a:t>
            </a:r>
          </a:p>
          <a:p>
            <a:pPr lvl="1"/>
            <a:r>
              <a:rPr lang="en-US" dirty="0" smtClean="0"/>
              <a:t>collect </a:t>
            </a:r>
            <a:r>
              <a:rPr lang="en-US" dirty="0" err="1" smtClean="0"/>
              <a:t>pt</a:t>
            </a:r>
            <a:r>
              <a:rPr lang="en-US" dirty="0" smtClean="0"/>
              <a:t> data from the chart in a structured fashion, </a:t>
            </a:r>
          </a:p>
          <a:p>
            <a:pPr lvl="1"/>
            <a:r>
              <a:rPr lang="en-US" dirty="0" smtClean="0"/>
              <a:t>Interpret lab values with respect to likely causes,</a:t>
            </a:r>
          </a:p>
          <a:p>
            <a:pPr lvl="1"/>
            <a:r>
              <a:rPr lang="en-US" dirty="0" smtClean="0"/>
              <a:t>Analyze the patient’s intake and GI status with respect to possible impact of drug regimen,</a:t>
            </a:r>
          </a:p>
          <a:p>
            <a:pPr lvl="1"/>
            <a:r>
              <a:rPr lang="en-US" dirty="0" smtClean="0"/>
              <a:t>Calculate the patient’s estimated requirements,</a:t>
            </a:r>
          </a:p>
          <a:p>
            <a:pPr lvl="1"/>
            <a:r>
              <a:rPr lang="en-US" dirty="0" smtClean="0"/>
              <a:t>Suggest a list of the patient’s nutrition problems</a:t>
            </a:r>
          </a:p>
          <a:p>
            <a:pPr lvl="1"/>
            <a:r>
              <a:rPr lang="en-US" dirty="0" smtClean="0"/>
              <a:t>for 4 patients per day.</a:t>
            </a:r>
          </a:p>
          <a:p>
            <a:r>
              <a:rPr lang="en-US" dirty="0" smtClean="0"/>
              <a:t>Within 2 weeks, the student will perform Nutrition-focused physical exams on patients per facility policies, on all patients seen.</a:t>
            </a:r>
          </a:p>
          <a:p>
            <a:r>
              <a:rPr lang="en-US" dirty="0" smtClean="0"/>
              <a:t>Within 3 weeks, the student will perform 4 assessments per day for patients with cardiac diseases as their predominant disease on non-critical floors.</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620807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Who will be responsible for which part?</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993896742"/>
              </p:ext>
            </p:extLst>
          </p:nvPr>
        </p:nvGraphicFramePr>
        <p:xfrm>
          <a:off x="685800" y="3329389"/>
          <a:ext cx="10820400" cy="2407920"/>
        </p:xfrm>
        <a:graphic>
          <a:graphicData uri="http://schemas.openxmlformats.org/drawingml/2006/table">
            <a:tbl>
              <a:tblPr firstRow="1" bandRow="1">
                <a:tableStyleId>{5C22544A-7EE6-4342-B048-85BDC9FD1C3A}</a:tableStyleId>
              </a:tblPr>
              <a:tblGrid>
                <a:gridCol w="2859505">
                  <a:extLst>
                    <a:ext uri="{9D8B030D-6E8A-4147-A177-3AD203B41FA5}">
                      <a16:colId xmlns:a16="http://schemas.microsoft.com/office/drawing/2014/main" val="2304525858"/>
                    </a:ext>
                  </a:extLst>
                </a:gridCol>
                <a:gridCol w="3694102">
                  <a:extLst>
                    <a:ext uri="{9D8B030D-6E8A-4147-A177-3AD203B41FA5}">
                      <a16:colId xmlns:a16="http://schemas.microsoft.com/office/drawing/2014/main" val="1653750181"/>
                    </a:ext>
                  </a:extLst>
                </a:gridCol>
                <a:gridCol w="4266793">
                  <a:extLst>
                    <a:ext uri="{9D8B030D-6E8A-4147-A177-3AD203B41FA5}">
                      <a16:colId xmlns:a16="http://schemas.microsoft.com/office/drawing/2014/main" val="56333569"/>
                    </a:ext>
                  </a:extLst>
                </a:gridCol>
              </a:tblGrid>
              <a:tr h="370840">
                <a:tc>
                  <a:txBody>
                    <a:bodyPr/>
                    <a:lstStyle/>
                    <a:p>
                      <a:r>
                        <a:rPr lang="en-US" sz="2800" dirty="0" smtClean="0"/>
                        <a:t>Learning</a:t>
                      </a:r>
                      <a:r>
                        <a:rPr lang="en-US" sz="2800" baseline="0" dirty="0" smtClean="0"/>
                        <a:t> goal</a:t>
                      </a:r>
                      <a:endParaRPr lang="en-US" sz="2800" dirty="0"/>
                    </a:p>
                  </a:txBody>
                  <a:tcPr/>
                </a:tc>
                <a:tc>
                  <a:txBody>
                    <a:bodyPr/>
                    <a:lstStyle/>
                    <a:p>
                      <a:r>
                        <a:rPr lang="en-US" sz="2800" dirty="0" smtClean="0"/>
                        <a:t>Experience for learning</a:t>
                      </a:r>
                      <a:endParaRPr lang="en-US" sz="2800" dirty="0"/>
                    </a:p>
                  </a:txBody>
                  <a:tcPr/>
                </a:tc>
                <a:tc>
                  <a:txBody>
                    <a:bodyPr/>
                    <a:lstStyle/>
                    <a:p>
                      <a:r>
                        <a:rPr lang="en-US" sz="2800" dirty="0" smtClean="0"/>
                        <a:t>Responsible to</a:t>
                      </a:r>
                      <a:r>
                        <a:rPr lang="en-US" sz="2800" baseline="0" dirty="0" smtClean="0"/>
                        <a:t> facilitate</a:t>
                      </a:r>
                      <a:endParaRPr lang="en-US" sz="2800" dirty="0"/>
                    </a:p>
                  </a:txBody>
                  <a:tcPr/>
                </a:tc>
                <a:extLst>
                  <a:ext uri="{0D108BD9-81ED-4DB2-BD59-A6C34878D82A}">
                    <a16:rowId xmlns:a16="http://schemas.microsoft.com/office/drawing/2014/main" val="2807049995"/>
                  </a:ext>
                </a:extLst>
              </a:tr>
              <a:tr h="370840">
                <a:tc>
                  <a:txBody>
                    <a:bodyPr/>
                    <a:lstStyle/>
                    <a:p>
                      <a:r>
                        <a:rPr lang="en-US" sz="2800" dirty="0" smtClean="0"/>
                        <a:t>Pt</a:t>
                      </a:r>
                      <a:r>
                        <a:rPr lang="en-US" sz="2800" baseline="0" dirty="0" smtClean="0"/>
                        <a:t> care Cardiac floor</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Assessments &amp; F/U cardiac floor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RDN covering cardiac floor</a:t>
                      </a:r>
                    </a:p>
                  </a:txBody>
                  <a:tcPr/>
                </a:tc>
                <a:extLst>
                  <a:ext uri="{0D108BD9-81ED-4DB2-BD59-A6C34878D82A}">
                    <a16:rowId xmlns:a16="http://schemas.microsoft.com/office/drawing/2014/main" val="2128570861"/>
                  </a:ext>
                </a:extLst>
              </a:tr>
              <a:tr h="370840">
                <a:tc>
                  <a:txBody>
                    <a:bodyPr/>
                    <a:lstStyle/>
                    <a:p>
                      <a:endParaRPr lang="en-US" sz="280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817141567"/>
                  </a:ext>
                </a:extLst>
              </a:tr>
            </a:tbl>
          </a:graphicData>
        </a:graphic>
      </p:graphicFrame>
      <p:sp>
        <p:nvSpPr>
          <p:cNvPr id="3" name="Footer Placeholder 2"/>
          <p:cNvSpPr>
            <a:spLocks noGrp="1"/>
          </p:cNvSpPr>
          <p:nvPr>
            <p:ph type="ftr" sz="quarter" idx="11"/>
          </p:nvPr>
        </p:nvSpPr>
        <p:spPr/>
        <p:txBody>
          <a:bodyPr/>
          <a:lstStyle/>
          <a:p>
            <a:r>
              <a:rPr lang="en-US" smtClean="0"/>
              <a:t>VF</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
        <p:nvSpPr>
          <p:cNvPr id="5" name="TextBox 4"/>
          <p:cNvSpPr txBox="1"/>
          <p:nvPr/>
        </p:nvSpPr>
        <p:spPr>
          <a:xfrm>
            <a:off x="685800" y="2361362"/>
            <a:ext cx="10570866" cy="954107"/>
          </a:xfrm>
          <a:prstGeom prst="rect">
            <a:avLst/>
          </a:prstGeom>
          <a:noFill/>
        </p:spPr>
        <p:txBody>
          <a:bodyPr wrap="square" rtlCol="0">
            <a:spAutoFit/>
          </a:bodyPr>
          <a:lstStyle/>
          <a:p>
            <a:r>
              <a:rPr lang="en-US" sz="2800" dirty="0" smtClean="0"/>
              <a:t>Take 5 minutes to start completing the following table:</a:t>
            </a:r>
          </a:p>
          <a:p>
            <a:r>
              <a:rPr lang="en-US" sz="2800" b="1" dirty="0" smtClean="0"/>
              <a:t>What should the intern be able to do before coming in?</a:t>
            </a:r>
            <a:endParaRPr lang="en-US" sz="2800" b="1" dirty="0"/>
          </a:p>
        </p:txBody>
      </p:sp>
      <p:sp>
        <p:nvSpPr>
          <p:cNvPr id="6" name="TextBox 5"/>
          <p:cNvSpPr txBox="1"/>
          <p:nvPr/>
        </p:nvSpPr>
        <p:spPr>
          <a:xfrm>
            <a:off x="685800" y="6079253"/>
            <a:ext cx="10820400" cy="369332"/>
          </a:xfrm>
          <a:prstGeom prst="rect">
            <a:avLst/>
          </a:prstGeom>
          <a:noFill/>
        </p:spPr>
        <p:txBody>
          <a:bodyPr wrap="square" rtlCol="0">
            <a:spAutoFit/>
          </a:bodyPr>
          <a:lstStyle/>
          <a:p>
            <a:r>
              <a:rPr lang="en-US" dirty="0" smtClean="0"/>
              <a:t>A definite list of prerequisites helps the intern prepare for the rotation with you.</a:t>
            </a:r>
          </a:p>
        </p:txBody>
      </p:sp>
    </p:spTree>
    <p:extLst>
      <p:ext uri="{BB962C8B-B14F-4D97-AF65-F5344CB8AC3E}">
        <p14:creationId xmlns:p14="http://schemas.microsoft.com/office/powerpoint/2010/main" val="3329870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Competencies</a:t>
            </a:r>
            <a:endParaRPr lang="en-US" dirty="0"/>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rabicPeriod"/>
            </a:pPr>
            <a:r>
              <a:rPr lang="en-US" dirty="0" smtClean="0"/>
              <a:t>Scientific and Evidence Base of Practice</a:t>
            </a:r>
          </a:p>
          <a:p>
            <a:pPr lvl="1"/>
            <a:r>
              <a:rPr lang="en-US" dirty="0" smtClean="0"/>
              <a:t>Integration of scientific information and research into practice</a:t>
            </a:r>
          </a:p>
          <a:p>
            <a:pPr lvl="1"/>
            <a:r>
              <a:rPr lang="en-US" dirty="0" smtClean="0"/>
              <a:t>Scientific evidence as basis for programs, products, services and care</a:t>
            </a:r>
          </a:p>
          <a:p>
            <a:pPr lvl="2"/>
            <a:r>
              <a:rPr lang="en-US" dirty="0" smtClean="0"/>
              <a:t>E.g. background for MNT, data supporting use of a cooking method</a:t>
            </a:r>
          </a:p>
          <a:p>
            <a:pPr lvl="2"/>
            <a:r>
              <a:rPr lang="en-US" dirty="0" smtClean="0"/>
              <a:t>Students can do a literature review to provide references &amp; a summary</a:t>
            </a:r>
          </a:p>
          <a:p>
            <a:pPr lvl="2"/>
            <a:r>
              <a:rPr lang="en-US" dirty="0" smtClean="0"/>
              <a:t>Check references for propriety</a:t>
            </a:r>
          </a:p>
          <a:p>
            <a:pPr marL="457200" indent="-457200">
              <a:buFont typeface="+mj-lt"/>
              <a:buAutoNum type="arabicPeriod"/>
            </a:pPr>
            <a:r>
              <a:rPr lang="en-US" dirty="0" smtClean="0"/>
              <a:t>Professional Practice Expectations: beliefs, values, attitudes and behaviors</a:t>
            </a:r>
          </a:p>
          <a:p>
            <a:pPr lvl="1"/>
            <a:r>
              <a:rPr lang="en-US" dirty="0" smtClean="0"/>
              <a:t>Many of them need to be reflected upon – talk about them!</a:t>
            </a:r>
          </a:p>
          <a:p>
            <a:pPr lvl="1"/>
            <a:endParaRPr lang="en-US" dirty="0" smtClean="0"/>
          </a:p>
          <a:p>
            <a:pPr marL="457200" indent="-457200">
              <a:buFont typeface="+mj-lt"/>
              <a:buAutoNum type="arabicPeriod"/>
            </a:pPr>
            <a:r>
              <a:rPr lang="en-US" dirty="0" smtClean="0"/>
              <a:t>Clinical and Customer Services</a:t>
            </a:r>
          </a:p>
          <a:p>
            <a:pPr lvl="1"/>
            <a:r>
              <a:rPr lang="en-US" dirty="0" smtClean="0"/>
              <a:t>Development and delivery of information, products and services</a:t>
            </a:r>
          </a:p>
          <a:p>
            <a:pPr lvl="1"/>
            <a:r>
              <a:rPr lang="en-US" dirty="0" smtClean="0"/>
              <a:t>Communication skills: oral, print, visual, electronic – social media</a:t>
            </a:r>
          </a:p>
          <a:p>
            <a:pPr marL="457200" indent="-457200">
              <a:buFont typeface="+mj-lt"/>
              <a:buAutoNum type="arabicPeriod"/>
            </a:pPr>
            <a:r>
              <a:rPr lang="en-US" dirty="0" smtClean="0"/>
              <a:t>Practice Management and use of resources</a:t>
            </a:r>
          </a:p>
          <a:p>
            <a:pPr lvl="1"/>
            <a:r>
              <a:rPr lang="en-US" dirty="0" err="1" smtClean="0"/>
              <a:t>Feasabiity</a:t>
            </a:r>
            <a:r>
              <a:rPr lang="en-US" dirty="0" smtClean="0"/>
              <a:t> studies, Quality assurance, Quality improvement</a:t>
            </a:r>
          </a:p>
          <a:p>
            <a:pPr marL="914400" lvl="1" indent="-457200">
              <a:buFont typeface="+mj-lt"/>
              <a:buAutoNum type="arabicPeriod"/>
            </a:pPr>
            <a:endParaRPr lang="en-US" dirty="0"/>
          </a:p>
        </p:txBody>
      </p:sp>
      <p:sp>
        <p:nvSpPr>
          <p:cNvPr id="8" name="Footer Placeholder 7"/>
          <p:cNvSpPr>
            <a:spLocks noGrp="1"/>
          </p:cNvSpPr>
          <p:nvPr>
            <p:ph type="ftr" sz="quarter" idx="11"/>
          </p:nvPr>
        </p:nvSpPr>
        <p:spPr/>
        <p:txBody>
          <a:bodyPr/>
          <a:lstStyle/>
          <a:p>
            <a:r>
              <a:rPr lang="en-US" smtClean="0"/>
              <a:t>VF</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26</a:t>
            </a:fld>
            <a:endParaRPr lang="en-US" dirty="0"/>
          </a:p>
        </p:txBody>
      </p:sp>
      <p:sp>
        <p:nvSpPr>
          <p:cNvPr id="4" name="Rectangle 3"/>
          <p:cNvSpPr/>
          <p:nvPr/>
        </p:nvSpPr>
        <p:spPr>
          <a:xfrm>
            <a:off x="513347" y="4566348"/>
            <a:ext cx="10844464" cy="165233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3347" y="2019263"/>
            <a:ext cx="10844464" cy="240992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54653" y="2630905"/>
            <a:ext cx="1828800" cy="1015663"/>
          </a:xfrm>
          <a:prstGeom prst="rect">
            <a:avLst/>
          </a:prstGeom>
          <a:solidFill>
            <a:schemeClr val="tx1"/>
          </a:solidFill>
        </p:spPr>
        <p:txBody>
          <a:bodyPr wrap="square" rtlCol="0">
            <a:spAutoFit/>
          </a:bodyPr>
          <a:lstStyle/>
          <a:p>
            <a:r>
              <a:rPr lang="en-US" sz="2000" dirty="0" smtClean="0">
                <a:solidFill>
                  <a:schemeClr val="bg1"/>
                </a:solidFill>
              </a:rPr>
              <a:t>All sites – repeated</a:t>
            </a:r>
          </a:p>
          <a:p>
            <a:r>
              <a:rPr lang="en-US" sz="2000" dirty="0" smtClean="0">
                <a:solidFill>
                  <a:schemeClr val="bg1"/>
                </a:solidFill>
              </a:rPr>
              <a:t>BLACK print</a:t>
            </a:r>
            <a:endParaRPr lang="en-US" sz="2000" dirty="0">
              <a:solidFill>
                <a:schemeClr val="bg1"/>
              </a:solidFill>
            </a:endParaRPr>
          </a:p>
        </p:txBody>
      </p:sp>
      <p:sp>
        <p:nvSpPr>
          <p:cNvPr id="7" name="TextBox 6"/>
          <p:cNvSpPr txBox="1"/>
          <p:nvPr/>
        </p:nvSpPr>
        <p:spPr>
          <a:xfrm>
            <a:off x="10154653" y="4984077"/>
            <a:ext cx="1828800" cy="1323439"/>
          </a:xfrm>
          <a:prstGeom prst="rect">
            <a:avLst/>
          </a:prstGeom>
          <a:solidFill>
            <a:schemeClr val="tx1"/>
          </a:solidFill>
        </p:spPr>
        <p:txBody>
          <a:bodyPr wrap="square" rtlCol="0">
            <a:spAutoFit/>
          </a:bodyPr>
          <a:lstStyle/>
          <a:p>
            <a:r>
              <a:rPr lang="en-US" sz="2000" dirty="0" smtClean="0">
                <a:solidFill>
                  <a:schemeClr val="bg1"/>
                </a:solidFill>
              </a:rPr>
              <a:t>Site specific – unique</a:t>
            </a:r>
          </a:p>
          <a:p>
            <a:r>
              <a:rPr lang="en-US" sz="2000" dirty="0" smtClean="0">
                <a:solidFill>
                  <a:schemeClr val="bg1"/>
                </a:solidFill>
              </a:rPr>
              <a:t>COLORED print</a:t>
            </a:r>
            <a:endParaRPr lang="en-US" sz="2000" dirty="0">
              <a:solidFill>
                <a:schemeClr val="bg1"/>
              </a:solidFill>
            </a:endParaRPr>
          </a:p>
        </p:txBody>
      </p:sp>
    </p:spTree>
    <p:extLst>
      <p:ext uri="{BB962C8B-B14F-4D97-AF65-F5344CB8AC3E}">
        <p14:creationId xmlns:p14="http://schemas.microsoft.com/office/powerpoint/2010/main" val="1266925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Hunter Programs: Traditional Dietetic Internship Program</a:t>
            </a:r>
            <a:endParaRPr lang="en-US" dirty="0"/>
          </a:p>
        </p:txBody>
      </p:sp>
      <p:sp>
        <p:nvSpPr>
          <p:cNvPr id="3" name="Content Placeholder 2"/>
          <p:cNvSpPr>
            <a:spLocks noGrp="1"/>
          </p:cNvSpPr>
          <p:nvPr>
            <p:ph idx="1"/>
          </p:nvPr>
        </p:nvSpPr>
        <p:spPr/>
        <p:txBody>
          <a:bodyPr/>
          <a:lstStyle/>
          <a:p>
            <a:r>
              <a:rPr lang="en-US" dirty="0" smtClean="0"/>
              <a:t>Rotation description includes </a:t>
            </a:r>
          </a:p>
          <a:p>
            <a:r>
              <a:rPr lang="en-US" dirty="0" smtClean="0"/>
              <a:t>Competencies</a:t>
            </a:r>
          </a:p>
          <a:p>
            <a:r>
              <a:rPr lang="en-US" dirty="0" smtClean="0"/>
              <a:t>Projects for the student to complete</a:t>
            </a:r>
          </a:p>
          <a:p>
            <a:r>
              <a:rPr lang="en-US" dirty="0" smtClean="0"/>
              <a:t>Color code for typical distribution (electronic file)</a:t>
            </a:r>
          </a:p>
          <a:p>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665570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by step planning</a:t>
            </a:r>
            <a:endParaRPr lang="en-US" dirty="0"/>
          </a:p>
        </p:txBody>
      </p:sp>
      <p:sp>
        <p:nvSpPr>
          <p:cNvPr id="3" name="Content Placeholder 2"/>
          <p:cNvSpPr>
            <a:spLocks noGrp="1"/>
          </p:cNvSpPr>
          <p:nvPr>
            <p:ph idx="1"/>
          </p:nvPr>
        </p:nvSpPr>
        <p:spPr/>
        <p:txBody>
          <a:bodyPr/>
          <a:lstStyle/>
          <a:p>
            <a:r>
              <a:rPr lang="en-US" dirty="0" smtClean="0"/>
              <a:t>Tasks broken down into separate competencies:</a:t>
            </a:r>
          </a:p>
          <a:p>
            <a:endParaRPr lang="en-US" dirty="0"/>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28</a:t>
            </a:fld>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270823102"/>
              </p:ext>
            </p:extLst>
          </p:nvPr>
        </p:nvGraphicFramePr>
        <p:xfrm>
          <a:off x="685800" y="2864168"/>
          <a:ext cx="10527632" cy="3870960"/>
        </p:xfrm>
        <a:graphic>
          <a:graphicData uri="http://schemas.openxmlformats.org/drawingml/2006/table">
            <a:tbl>
              <a:tblPr firstRow="1" bandRow="1">
                <a:tableStyleId>{5C22544A-7EE6-4342-B048-85BDC9FD1C3A}</a:tableStyleId>
              </a:tblPr>
              <a:tblGrid>
                <a:gridCol w="3673509">
                  <a:extLst>
                    <a:ext uri="{9D8B030D-6E8A-4147-A177-3AD203B41FA5}">
                      <a16:colId xmlns:a16="http://schemas.microsoft.com/office/drawing/2014/main" val="2304525858"/>
                    </a:ext>
                  </a:extLst>
                </a:gridCol>
                <a:gridCol w="6854123">
                  <a:extLst>
                    <a:ext uri="{9D8B030D-6E8A-4147-A177-3AD203B41FA5}">
                      <a16:colId xmlns:a16="http://schemas.microsoft.com/office/drawing/2014/main" val="1653750181"/>
                    </a:ext>
                  </a:extLst>
                </a:gridCol>
              </a:tblGrid>
              <a:tr h="370840">
                <a:tc>
                  <a:txBody>
                    <a:bodyPr/>
                    <a:lstStyle/>
                    <a:p>
                      <a:r>
                        <a:rPr lang="en-US" sz="2800" dirty="0" smtClean="0"/>
                        <a:t>Tasks</a:t>
                      </a:r>
                      <a:endParaRPr lang="en-US" sz="2800" dirty="0"/>
                    </a:p>
                  </a:txBody>
                  <a:tcPr/>
                </a:tc>
                <a:tc>
                  <a:txBody>
                    <a:bodyPr/>
                    <a:lstStyle/>
                    <a:p>
                      <a:r>
                        <a:rPr lang="en-US" sz="2800" dirty="0" smtClean="0"/>
                        <a:t>Required competencies</a:t>
                      </a:r>
                      <a:endParaRPr lang="en-US" sz="2800" dirty="0"/>
                    </a:p>
                  </a:txBody>
                  <a:tcPr/>
                </a:tc>
                <a:extLst>
                  <a:ext uri="{0D108BD9-81ED-4DB2-BD59-A6C34878D82A}">
                    <a16:rowId xmlns:a16="http://schemas.microsoft.com/office/drawing/2014/main" val="2807049995"/>
                  </a:ext>
                </a:extLst>
              </a:tr>
              <a:tr h="370840">
                <a:tc>
                  <a:txBody>
                    <a:bodyPr/>
                    <a:lstStyle/>
                    <a:p>
                      <a:r>
                        <a:rPr lang="en-US" sz="2800" dirty="0" smtClean="0"/>
                        <a:t>Pt assessment</a:t>
                      </a:r>
                      <a:endParaRPr lang="en-US" sz="2800" dirty="0"/>
                    </a:p>
                  </a:txBody>
                  <a:tcPr/>
                </a:tc>
                <a:tc>
                  <a:txBody>
                    <a:bodyPr/>
                    <a:lstStyle/>
                    <a:p>
                      <a:r>
                        <a:rPr lang="en-US" sz="2800" dirty="0" smtClean="0"/>
                        <a:t>Finding information in chart</a:t>
                      </a:r>
                      <a:endParaRPr lang="en-US" sz="2800" dirty="0"/>
                    </a:p>
                  </a:txBody>
                  <a:tcPr/>
                </a:tc>
                <a:extLst>
                  <a:ext uri="{0D108BD9-81ED-4DB2-BD59-A6C34878D82A}">
                    <a16:rowId xmlns:a16="http://schemas.microsoft.com/office/drawing/2014/main" val="2128570861"/>
                  </a:ext>
                </a:extLst>
              </a:tr>
              <a:tr h="370840">
                <a:tc>
                  <a:txBody>
                    <a:bodyPr/>
                    <a:lstStyle/>
                    <a:p>
                      <a:endParaRPr lang="en-US" sz="2800"/>
                    </a:p>
                  </a:txBody>
                  <a:tcPr/>
                </a:tc>
                <a:tc>
                  <a:txBody>
                    <a:bodyPr/>
                    <a:lstStyle/>
                    <a:p>
                      <a:r>
                        <a:rPr lang="en-US" sz="2800" dirty="0" smtClean="0"/>
                        <a:t>Collecting</a:t>
                      </a:r>
                      <a:r>
                        <a:rPr lang="en-US" sz="2800" baseline="0" dirty="0" smtClean="0"/>
                        <a:t> info in meaningful form</a:t>
                      </a:r>
                      <a:endParaRPr lang="en-US" sz="2800" dirty="0"/>
                    </a:p>
                  </a:txBody>
                  <a:tcPr/>
                </a:tc>
                <a:extLst>
                  <a:ext uri="{0D108BD9-81ED-4DB2-BD59-A6C34878D82A}">
                    <a16:rowId xmlns:a16="http://schemas.microsoft.com/office/drawing/2014/main" val="2817141567"/>
                  </a:ext>
                </a:extLst>
              </a:tr>
              <a:tr h="370840">
                <a:tc>
                  <a:txBody>
                    <a:bodyPr/>
                    <a:lstStyle/>
                    <a:p>
                      <a:endParaRPr lang="en-US" sz="2800" dirty="0"/>
                    </a:p>
                  </a:txBody>
                  <a:tcPr/>
                </a:tc>
                <a:tc>
                  <a:txBody>
                    <a:bodyPr/>
                    <a:lstStyle/>
                    <a:p>
                      <a:r>
                        <a:rPr lang="en-US" sz="2800" dirty="0" smtClean="0"/>
                        <a:t>Interpreting data: dominating diseases, lab values – possible causes for anomalies, Rx – food-drug</a:t>
                      </a:r>
                      <a:r>
                        <a:rPr lang="en-US" sz="2800" baseline="0" dirty="0" smtClean="0"/>
                        <a:t> interactions &amp; effect on GI function</a:t>
                      </a:r>
                      <a:endParaRPr lang="en-US" sz="2800" dirty="0"/>
                    </a:p>
                  </a:txBody>
                  <a:tcPr/>
                </a:tc>
                <a:extLst>
                  <a:ext uri="{0D108BD9-81ED-4DB2-BD59-A6C34878D82A}">
                    <a16:rowId xmlns:a16="http://schemas.microsoft.com/office/drawing/2014/main" val="774338193"/>
                  </a:ext>
                </a:extLst>
              </a:tr>
              <a:tr h="370840">
                <a:tc>
                  <a:txBody>
                    <a:bodyPr/>
                    <a:lstStyle/>
                    <a:p>
                      <a:endParaRPr lang="en-US" sz="2800"/>
                    </a:p>
                  </a:txBody>
                  <a:tcPr/>
                </a:tc>
                <a:tc>
                  <a:txBody>
                    <a:bodyPr/>
                    <a:lstStyle/>
                    <a:p>
                      <a:r>
                        <a:rPr lang="en-US" sz="2800" dirty="0" smtClean="0"/>
                        <a:t>Synthesizing into nutrition </a:t>
                      </a:r>
                      <a:r>
                        <a:rPr lang="en-US" sz="2800" dirty="0" err="1" smtClean="0"/>
                        <a:t>Dx</a:t>
                      </a:r>
                      <a:r>
                        <a:rPr lang="en-US" sz="2800" dirty="0" smtClean="0"/>
                        <a:t>, etc.</a:t>
                      </a:r>
                      <a:endParaRPr lang="en-US" sz="2800" dirty="0"/>
                    </a:p>
                  </a:txBody>
                  <a:tcPr/>
                </a:tc>
                <a:extLst>
                  <a:ext uri="{0D108BD9-81ED-4DB2-BD59-A6C34878D82A}">
                    <a16:rowId xmlns:a16="http://schemas.microsoft.com/office/drawing/2014/main" val="4036107356"/>
                  </a:ext>
                </a:extLst>
              </a:tr>
            </a:tbl>
          </a:graphicData>
        </a:graphic>
      </p:graphicFrame>
    </p:spTree>
    <p:extLst>
      <p:ext uri="{BB962C8B-B14F-4D97-AF65-F5344CB8AC3E}">
        <p14:creationId xmlns:p14="http://schemas.microsoft.com/office/powerpoint/2010/main" val="963168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by step planning</a:t>
            </a:r>
            <a:endParaRPr lang="en-US" dirty="0"/>
          </a:p>
        </p:txBody>
      </p:sp>
      <p:sp>
        <p:nvSpPr>
          <p:cNvPr id="3" name="Content Placeholder 2"/>
          <p:cNvSpPr>
            <a:spLocks noGrp="1"/>
          </p:cNvSpPr>
          <p:nvPr>
            <p:ph idx="1"/>
          </p:nvPr>
        </p:nvSpPr>
        <p:spPr>
          <a:xfrm>
            <a:off x="685800" y="1681212"/>
            <a:ext cx="10820400" cy="4024125"/>
          </a:xfrm>
        </p:spPr>
        <p:txBody>
          <a:bodyPr/>
          <a:lstStyle/>
          <a:p>
            <a:r>
              <a:rPr lang="en-US" dirty="0" smtClean="0"/>
              <a:t>Tasks broken down into separate competencies:</a:t>
            </a:r>
          </a:p>
          <a:p>
            <a:endParaRPr lang="en-US" dirty="0"/>
          </a:p>
        </p:txBody>
      </p:sp>
      <p:sp>
        <p:nvSpPr>
          <p:cNvPr id="6" name="Footer Placeholder 5"/>
          <p:cNvSpPr>
            <a:spLocks noGrp="1"/>
          </p:cNvSpPr>
          <p:nvPr>
            <p:ph type="ftr" sz="quarter" idx="11"/>
          </p:nvPr>
        </p:nvSpPr>
        <p:spPr/>
        <p:txBody>
          <a:bodyPr/>
          <a:lstStyle/>
          <a:p>
            <a:r>
              <a:rPr lang="en-US" smtClean="0"/>
              <a:t>VF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29</a:t>
            </a:fld>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331288647"/>
              </p:ext>
            </p:extLst>
          </p:nvPr>
        </p:nvGraphicFramePr>
        <p:xfrm>
          <a:off x="685800" y="2072694"/>
          <a:ext cx="10527632" cy="3169920"/>
        </p:xfrm>
        <a:graphic>
          <a:graphicData uri="http://schemas.openxmlformats.org/drawingml/2006/table">
            <a:tbl>
              <a:tblPr firstRow="1" bandRow="1">
                <a:tableStyleId>{5C22544A-7EE6-4342-B048-85BDC9FD1C3A}</a:tableStyleId>
              </a:tblPr>
              <a:tblGrid>
                <a:gridCol w="1243916">
                  <a:extLst>
                    <a:ext uri="{9D8B030D-6E8A-4147-A177-3AD203B41FA5}">
                      <a16:colId xmlns:a16="http://schemas.microsoft.com/office/drawing/2014/main" val="2304525858"/>
                    </a:ext>
                  </a:extLst>
                </a:gridCol>
                <a:gridCol w="2320929">
                  <a:extLst>
                    <a:ext uri="{9D8B030D-6E8A-4147-A177-3AD203B41FA5}">
                      <a16:colId xmlns:a16="http://schemas.microsoft.com/office/drawing/2014/main" val="1653750181"/>
                    </a:ext>
                  </a:extLst>
                </a:gridCol>
                <a:gridCol w="1893481">
                  <a:extLst>
                    <a:ext uri="{9D8B030D-6E8A-4147-A177-3AD203B41FA5}">
                      <a16:colId xmlns:a16="http://schemas.microsoft.com/office/drawing/2014/main" val="3656071144"/>
                    </a:ext>
                  </a:extLst>
                </a:gridCol>
                <a:gridCol w="2748377">
                  <a:extLst>
                    <a:ext uri="{9D8B030D-6E8A-4147-A177-3AD203B41FA5}">
                      <a16:colId xmlns:a16="http://schemas.microsoft.com/office/drawing/2014/main" val="3977690570"/>
                    </a:ext>
                  </a:extLst>
                </a:gridCol>
                <a:gridCol w="2320929">
                  <a:extLst>
                    <a:ext uri="{9D8B030D-6E8A-4147-A177-3AD203B41FA5}">
                      <a16:colId xmlns:a16="http://schemas.microsoft.com/office/drawing/2014/main" val="721266272"/>
                    </a:ext>
                  </a:extLst>
                </a:gridCol>
              </a:tblGrid>
              <a:tr h="370840">
                <a:tc>
                  <a:txBody>
                    <a:bodyPr/>
                    <a:lstStyle/>
                    <a:p>
                      <a:r>
                        <a:rPr lang="en-US" sz="2800" dirty="0" smtClean="0"/>
                        <a:t>Tasks</a:t>
                      </a:r>
                      <a:endParaRPr lang="en-US" sz="2800" dirty="0"/>
                    </a:p>
                  </a:txBody>
                  <a:tcPr/>
                </a:tc>
                <a:tc>
                  <a:txBody>
                    <a:bodyPr/>
                    <a:lstStyle/>
                    <a:p>
                      <a:r>
                        <a:rPr lang="en-US" sz="2800" dirty="0" smtClean="0"/>
                        <a:t>Required competencies</a:t>
                      </a:r>
                      <a:endParaRPr lang="en-US" sz="2800" dirty="0"/>
                    </a:p>
                  </a:txBody>
                  <a:tcPr/>
                </a:tc>
                <a:tc>
                  <a:txBody>
                    <a:bodyPr/>
                    <a:lstStyle/>
                    <a:p>
                      <a:r>
                        <a:rPr lang="en-US" sz="2800" dirty="0" smtClean="0"/>
                        <a:t>Preparation</a:t>
                      </a:r>
                      <a:endParaRPr lang="en-US" sz="2800" dirty="0"/>
                    </a:p>
                  </a:txBody>
                  <a:tcPr/>
                </a:tc>
                <a:tc>
                  <a:txBody>
                    <a:bodyPr/>
                    <a:lstStyle/>
                    <a:p>
                      <a:r>
                        <a:rPr lang="en-US" sz="2800" dirty="0" smtClean="0"/>
                        <a:t>Learning</a:t>
                      </a:r>
                      <a:r>
                        <a:rPr lang="en-US" sz="2800" baseline="0" dirty="0" smtClean="0"/>
                        <a:t> activity</a:t>
                      </a:r>
                      <a:endParaRPr lang="en-US" sz="2800" dirty="0"/>
                    </a:p>
                  </a:txBody>
                  <a:tcPr/>
                </a:tc>
                <a:tc>
                  <a:txBody>
                    <a:bodyPr/>
                    <a:lstStyle/>
                    <a:p>
                      <a:r>
                        <a:rPr lang="en-US" sz="2800" dirty="0" smtClean="0"/>
                        <a:t>Learning control</a:t>
                      </a:r>
                      <a:endParaRPr lang="en-US" sz="2800" dirty="0"/>
                    </a:p>
                  </a:txBody>
                  <a:tcPr/>
                </a:tc>
                <a:extLst>
                  <a:ext uri="{0D108BD9-81ED-4DB2-BD59-A6C34878D82A}">
                    <a16:rowId xmlns:a16="http://schemas.microsoft.com/office/drawing/2014/main" val="28070499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Pt assessment</a:t>
                      </a:r>
                    </a:p>
                    <a:p>
                      <a:endParaRPr lang="en-US" sz="2800" dirty="0"/>
                    </a:p>
                  </a:txBody>
                  <a:tcPr/>
                </a:tc>
                <a:tc>
                  <a:txBody>
                    <a:bodyPr/>
                    <a:lstStyle/>
                    <a:p>
                      <a:r>
                        <a:rPr lang="en-US" sz="2800" dirty="0" smtClean="0"/>
                        <a:t>Collecting</a:t>
                      </a:r>
                      <a:r>
                        <a:rPr lang="en-US" sz="2800" baseline="0" dirty="0" smtClean="0"/>
                        <a:t> info in meaningful form</a:t>
                      </a:r>
                      <a:endParaRPr lang="en-US" sz="2800" dirty="0"/>
                    </a:p>
                  </a:txBody>
                  <a:tcPr/>
                </a:tc>
                <a:tc>
                  <a:txBody>
                    <a:bodyPr/>
                    <a:lstStyle/>
                    <a:p>
                      <a:r>
                        <a:rPr lang="en-US" sz="2800" dirty="0" smtClean="0"/>
                        <a:t>Ensure student has template</a:t>
                      </a:r>
                      <a:endParaRPr lang="en-US" sz="2800" dirty="0"/>
                    </a:p>
                  </a:txBody>
                  <a:tcPr/>
                </a:tc>
                <a:tc>
                  <a:txBody>
                    <a:bodyPr/>
                    <a:lstStyle/>
                    <a:p>
                      <a:r>
                        <a:rPr lang="en-US" sz="2800" dirty="0" smtClean="0"/>
                        <a:t>Retrieve</a:t>
                      </a:r>
                      <a:r>
                        <a:rPr lang="en-US" sz="2800" baseline="0" dirty="0" smtClean="0"/>
                        <a:t> info with students, then s</a:t>
                      </a:r>
                      <a:r>
                        <a:rPr lang="en-US" sz="2800" dirty="0" smtClean="0"/>
                        <a:t>tudent</a:t>
                      </a:r>
                      <a:r>
                        <a:rPr lang="en-US" sz="2800" baseline="0" dirty="0" smtClean="0"/>
                        <a:t> collects info</a:t>
                      </a:r>
                      <a:endParaRPr lang="en-US" sz="2800" dirty="0"/>
                    </a:p>
                  </a:txBody>
                  <a:tcPr/>
                </a:tc>
                <a:tc>
                  <a:txBody>
                    <a:bodyPr/>
                    <a:lstStyle/>
                    <a:p>
                      <a:r>
                        <a:rPr lang="en-US" sz="2800" dirty="0" smtClean="0"/>
                        <a:t>Review results until results</a:t>
                      </a:r>
                      <a:r>
                        <a:rPr lang="en-US" sz="2800" baseline="0" dirty="0" smtClean="0"/>
                        <a:t> reliable</a:t>
                      </a:r>
                      <a:endParaRPr lang="en-US" sz="2800" dirty="0"/>
                    </a:p>
                  </a:txBody>
                  <a:tcPr/>
                </a:tc>
                <a:extLst>
                  <a:ext uri="{0D108BD9-81ED-4DB2-BD59-A6C34878D82A}">
                    <a16:rowId xmlns:a16="http://schemas.microsoft.com/office/drawing/2014/main" val="2817141567"/>
                  </a:ext>
                </a:extLst>
              </a:tr>
            </a:tbl>
          </a:graphicData>
        </a:graphic>
      </p:graphicFrame>
      <p:sp>
        <p:nvSpPr>
          <p:cNvPr id="5" name="TextBox 4"/>
          <p:cNvSpPr txBox="1"/>
          <p:nvPr/>
        </p:nvSpPr>
        <p:spPr>
          <a:xfrm>
            <a:off x="685800" y="5410305"/>
            <a:ext cx="10527632" cy="1200329"/>
          </a:xfrm>
          <a:prstGeom prst="rect">
            <a:avLst/>
          </a:prstGeom>
          <a:noFill/>
        </p:spPr>
        <p:txBody>
          <a:bodyPr wrap="square" rtlCol="0">
            <a:spAutoFit/>
          </a:bodyPr>
          <a:lstStyle/>
          <a:p>
            <a:r>
              <a:rPr lang="en-US" sz="2400" b="1" dirty="0" smtClean="0">
                <a:solidFill>
                  <a:srgbClr val="FFC000"/>
                </a:solidFill>
              </a:rPr>
              <a:t>De-brief: </a:t>
            </a:r>
            <a:r>
              <a:rPr lang="en-US" sz="2400" dirty="0" smtClean="0">
                <a:solidFill>
                  <a:srgbClr val="FFC000"/>
                </a:solidFill>
              </a:rPr>
              <a:t>This is where learning happens. We learn from mistakes and imperfections. </a:t>
            </a:r>
          </a:p>
          <a:p>
            <a:r>
              <a:rPr lang="en-US" sz="2400" dirty="0" smtClean="0">
                <a:solidFill>
                  <a:srgbClr val="FFC000"/>
                </a:solidFill>
              </a:rPr>
              <a:t>Stress prevents learning </a:t>
            </a:r>
            <a:r>
              <a:rPr lang="en-US" sz="2400" dirty="0" smtClean="0">
                <a:solidFill>
                  <a:srgbClr val="FFC000"/>
                </a:solidFill>
                <a:sym typeface="Wingdings" panose="05000000000000000000" pitchFamily="2" charset="2"/>
              </a:rPr>
              <a:t> positive messaging.</a:t>
            </a:r>
            <a:endParaRPr lang="en-US" sz="2400" dirty="0">
              <a:solidFill>
                <a:srgbClr val="FFC000"/>
              </a:solidFill>
            </a:endParaRPr>
          </a:p>
        </p:txBody>
      </p:sp>
    </p:spTree>
    <p:extLst>
      <p:ext uri="{BB962C8B-B14F-4D97-AF65-F5344CB8AC3E}">
        <p14:creationId xmlns:p14="http://schemas.microsoft.com/office/powerpoint/2010/main" val="3492779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490" y="146846"/>
            <a:ext cx="8610600" cy="1293028"/>
          </a:xfrm>
        </p:spPr>
        <p:txBody>
          <a:bodyPr/>
          <a:lstStyle/>
          <a:p>
            <a:r>
              <a:rPr lang="en-US" dirty="0" smtClean="0"/>
              <a:t>Foundation: supervised practice experience</a:t>
            </a:r>
            <a:endParaRPr lang="en-US" dirty="0"/>
          </a:p>
        </p:txBody>
      </p:sp>
      <p:sp>
        <p:nvSpPr>
          <p:cNvPr id="8" name="Footer Placeholder 7"/>
          <p:cNvSpPr>
            <a:spLocks noGrp="1"/>
          </p:cNvSpPr>
          <p:nvPr>
            <p:ph type="ftr" sz="quarter" idx="11"/>
          </p:nvPr>
        </p:nvSpPr>
        <p:spPr/>
        <p:txBody>
          <a:bodyPr/>
          <a:lstStyle/>
          <a:p>
            <a:r>
              <a:rPr lang="en-US" dirty="0" smtClean="0"/>
              <a:t>VF</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3</a:t>
            </a:fld>
            <a:endParaRPr lang="en-US" dirty="0"/>
          </a:p>
        </p:txBody>
      </p:sp>
      <p:sp>
        <p:nvSpPr>
          <p:cNvPr id="5" name="TextBox 4"/>
          <p:cNvSpPr txBox="1"/>
          <p:nvPr/>
        </p:nvSpPr>
        <p:spPr>
          <a:xfrm>
            <a:off x="819808" y="5557719"/>
            <a:ext cx="10313964" cy="830997"/>
          </a:xfrm>
          <a:prstGeom prst="rect">
            <a:avLst/>
          </a:prstGeom>
          <a:noFill/>
        </p:spPr>
        <p:txBody>
          <a:bodyPr wrap="square" rtlCol="0">
            <a:spAutoFit/>
          </a:bodyPr>
          <a:lstStyle/>
          <a:p>
            <a:r>
              <a:rPr lang="en-US" sz="2400" b="1" dirty="0" smtClean="0">
                <a:solidFill>
                  <a:srgbClr val="FFC000"/>
                </a:solidFill>
              </a:rPr>
              <a:t>You shape your future coworkers, and with that, the future of our profession!</a:t>
            </a:r>
            <a:endParaRPr lang="en-US" sz="2400" b="1" dirty="0">
              <a:solidFill>
                <a:srgbClr val="FFC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517891"/>
            <a:ext cx="4301267" cy="375893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550" y="1580321"/>
            <a:ext cx="4602147" cy="3696504"/>
          </a:xfrm>
          <a:prstGeom prst="rect">
            <a:avLst/>
          </a:prstGeom>
        </p:spPr>
      </p:pic>
      <p:sp>
        <p:nvSpPr>
          <p:cNvPr id="11" name="TextBox 10"/>
          <p:cNvSpPr txBox="1"/>
          <p:nvPr/>
        </p:nvSpPr>
        <p:spPr>
          <a:xfrm>
            <a:off x="931551" y="6261653"/>
            <a:ext cx="5421952" cy="523220"/>
          </a:xfrm>
          <a:prstGeom prst="rect">
            <a:avLst/>
          </a:prstGeom>
          <a:noFill/>
        </p:spPr>
        <p:txBody>
          <a:bodyPr wrap="square" rtlCol="0">
            <a:spAutoFit/>
          </a:bodyPr>
          <a:lstStyle/>
          <a:p>
            <a:r>
              <a:rPr lang="en-US" sz="1400" dirty="0"/>
              <a:t>https://vignette.wikia.nocookie.net/smurfsfanon/images/9/9b/Sculptor_Working.gif/revision/latest?cb=20120601213838</a:t>
            </a:r>
          </a:p>
        </p:txBody>
      </p:sp>
    </p:spTree>
    <p:extLst>
      <p:ext uri="{BB962C8B-B14F-4D97-AF65-F5344CB8AC3E}">
        <p14:creationId xmlns:p14="http://schemas.microsoft.com/office/powerpoint/2010/main" val="1092605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Planning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0166351"/>
              </p:ext>
            </p:extLst>
          </p:nvPr>
        </p:nvGraphicFramePr>
        <p:xfrm>
          <a:off x="1103313" y="2052638"/>
          <a:ext cx="8947150" cy="3169920"/>
        </p:xfrm>
        <a:graphic>
          <a:graphicData uri="http://schemas.openxmlformats.org/drawingml/2006/table">
            <a:tbl>
              <a:tblPr firstRow="1" bandRow="1">
                <a:tableStyleId>{5C22544A-7EE6-4342-B048-85BDC9FD1C3A}</a:tableStyleId>
              </a:tblPr>
              <a:tblGrid>
                <a:gridCol w="1789430">
                  <a:extLst>
                    <a:ext uri="{9D8B030D-6E8A-4147-A177-3AD203B41FA5}">
                      <a16:colId xmlns:a16="http://schemas.microsoft.com/office/drawing/2014/main" val="2643955773"/>
                    </a:ext>
                  </a:extLst>
                </a:gridCol>
                <a:gridCol w="1789430">
                  <a:extLst>
                    <a:ext uri="{9D8B030D-6E8A-4147-A177-3AD203B41FA5}">
                      <a16:colId xmlns:a16="http://schemas.microsoft.com/office/drawing/2014/main" val="3439440445"/>
                    </a:ext>
                  </a:extLst>
                </a:gridCol>
                <a:gridCol w="1789430">
                  <a:extLst>
                    <a:ext uri="{9D8B030D-6E8A-4147-A177-3AD203B41FA5}">
                      <a16:colId xmlns:a16="http://schemas.microsoft.com/office/drawing/2014/main" val="862281008"/>
                    </a:ext>
                  </a:extLst>
                </a:gridCol>
                <a:gridCol w="1789430">
                  <a:extLst>
                    <a:ext uri="{9D8B030D-6E8A-4147-A177-3AD203B41FA5}">
                      <a16:colId xmlns:a16="http://schemas.microsoft.com/office/drawing/2014/main" val="43185083"/>
                    </a:ext>
                  </a:extLst>
                </a:gridCol>
                <a:gridCol w="1789430">
                  <a:extLst>
                    <a:ext uri="{9D8B030D-6E8A-4147-A177-3AD203B41FA5}">
                      <a16:colId xmlns:a16="http://schemas.microsoft.com/office/drawing/2014/main" val="3444361136"/>
                    </a:ext>
                  </a:extLst>
                </a:gridCol>
              </a:tblGrid>
              <a:tr h="370840">
                <a:tc>
                  <a:txBody>
                    <a:bodyPr/>
                    <a:lstStyle/>
                    <a:p>
                      <a:r>
                        <a:rPr lang="en-US" sz="2800" dirty="0" smtClean="0"/>
                        <a:t>Tasks</a:t>
                      </a:r>
                      <a:endParaRPr lang="en-US" sz="2800" dirty="0"/>
                    </a:p>
                  </a:txBody>
                  <a:tcPr marL="75610" marR="75610"/>
                </a:tc>
                <a:tc>
                  <a:txBody>
                    <a:bodyPr/>
                    <a:lstStyle/>
                    <a:p>
                      <a:r>
                        <a:rPr lang="en-US" sz="2800" dirty="0" smtClean="0"/>
                        <a:t>Required competencies</a:t>
                      </a:r>
                      <a:endParaRPr lang="en-US" sz="2800" dirty="0"/>
                    </a:p>
                  </a:txBody>
                  <a:tcPr marL="75610" marR="75610"/>
                </a:tc>
                <a:tc>
                  <a:txBody>
                    <a:bodyPr/>
                    <a:lstStyle/>
                    <a:p>
                      <a:r>
                        <a:rPr lang="en-US" sz="2800" dirty="0" smtClean="0"/>
                        <a:t>Resources</a:t>
                      </a:r>
                      <a:r>
                        <a:rPr lang="en-US" sz="2800" baseline="0" dirty="0" smtClean="0"/>
                        <a:t> for review</a:t>
                      </a:r>
                      <a:endParaRPr lang="en-US" sz="2800" dirty="0"/>
                    </a:p>
                  </a:txBody>
                  <a:tcPr marL="75610" marR="75610"/>
                </a:tc>
                <a:tc>
                  <a:txBody>
                    <a:bodyPr/>
                    <a:lstStyle/>
                    <a:p>
                      <a:r>
                        <a:rPr lang="en-US" sz="2800" dirty="0" smtClean="0"/>
                        <a:t>Experience for learning</a:t>
                      </a:r>
                      <a:endParaRPr lang="en-US" sz="2800" dirty="0"/>
                    </a:p>
                  </a:txBody>
                  <a:tcPr marL="75610" marR="75610"/>
                </a:tc>
                <a:tc>
                  <a:txBody>
                    <a:bodyPr/>
                    <a:lstStyle/>
                    <a:p>
                      <a:r>
                        <a:rPr lang="en-US" sz="2800" dirty="0" smtClean="0"/>
                        <a:t>Responsible to</a:t>
                      </a:r>
                      <a:r>
                        <a:rPr lang="en-US" sz="2800" baseline="0" dirty="0" smtClean="0"/>
                        <a:t> facilitate</a:t>
                      </a:r>
                      <a:endParaRPr lang="en-US" sz="2800" dirty="0"/>
                    </a:p>
                  </a:txBody>
                  <a:tcPr marL="75610" marR="75610"/>
                </a:tc>
                <a:extLst>
                  <a:ext uri="{0D108BD9-81ED-4DB2-BD59-A6C34878D82A}">
                    <a16:rowId xmlns:a16="http://schemas.microsoft.com/office/drawing/2014/main" val="42199597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Pt</a:t>
                      </a:r>
                      <a:r>
                        <a:rPr lang="en-US" sz="2800" baseline="0" dirty="0" smtClean="0"/>
                        <a:t> care Cardiac floor</a:t>
                      </a:r>
                      <a:endParaRPr lang="en-US" sz="2800" dirty="0" smtClean="0"/>
                    </a:p>
                  </a:txBody>
                  <a:tcPr marL="75610" marR="756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MNT for ASCVD</a:t>
                      </a:r>
                    </a:p>
                  </a:txBody>
                  <a:tcPr marL="75610" marR="756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NCM, textbooks?</a:t>
                      </a:r>
                    </a:p>
                  </a:txBody>
                  <a:tcPr marL="75610" marR="756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Assessments &amp; F/U cardiac floor</a:t>
                      </a:r>
                    </a:p>
                  </a:txBody>
                  <a:tcPr marL="75610" marR="756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RDN covering cardiac floor</a:t>
                      </a:r>
                    </a:p>
                  </a:txBody>
                  <a:tcPr marL="75610" marR="75610"/>
                </a:tc>
                <a:extLst>
                  <a:ext uri="{0D108BD9-81ED-4DB2-BD59-A6C34878D82A}">
                    <a16:rowId xmlns:a16="http://schemas.microsoft.com/office/drawing/2014/main" val="3585356460"/>
                  </a:ext>
                </a:extLst>
              </a:tr>
            </a:tbl>
          </a:graphicData>
        </a:graphic>
      </p:graphicFrame>
      <p:sp>
        <p:nvSpPr>
          <p:cNvPr id="6" name="Footer Placeholder 5"/>
          <p:cNvSpPr>
            <a:spLocks noGrp="1"/>
          </p:cNvSpPr>
          <p:nvPr>
            <p:ph type="ftr" sz="quarter" idx="11"/>
          </p:nvPr>
        </p:nvSpPr>
        <p:spPr/>
        <p:txBody>
          <a:bodyPr/>
          <a:lstStyle/>
          <a:p>
            <a:r>
              <a:rPr lang="en-US" smtClean="0"/>
              <a:t>VF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30</a:t>
            </a:fld>
            <a:endParaRPr lang="en-US" dirty="0"/>
          </a:p>
        </p:txBody>
      </p:sp>
      <p:sp>
        <p:nvSpPr>
          <p:cNvPr id="5" name="TextBox 4"/>
          <p:cNvSpPr txBox="1"/>
          <p:nvPr/>
        </p:nvSpPr>
        <p:spPr>
          <a:xfrm>
            <a:off x="685800" y="5582653"/>
            <a:ext cx="10688053" cy="646331"/>
          </a:xfrm>
          <a:prstGeom prst="rect">
            <a:avLst/>
          </a:prstGeom>
          <a:noFill/>
        </p:spPr>
        <p:txBody>
          <a:bodyPr wrap="square" rtlCol="0">
            <a:spAutoFit/>
          </a:bodyPr>
          <a:lstStyle/>
          <a:p>
            <a:r>
              <a:rPr lang="en-US" dirty="0" smtClean="0"/>
              <a:t>Other aspects: How will you gradually increase the student’s responsibilities?</a:t>
            </a:r>
          </a:p>
          <a:p>
            <a:r>
              <a:rPr lang="en-US" dirty="0" smtClean="0"/>
              <a:t>Communication and evaluation of progress</a:t>
            </a:r>
            <a:endParaRPr lang="en-US" dirty="0"/>
          </a:p>
        </p:txBody>
      </p:sp>
    </p:spTree>
    <p:extLst>
      <p:ext uri="{BB962C8B-B14F-4D97-AF65-F5344CB8AC3E}">
        <p14:creationId xmlns:p14="http://schemas.microsoft.com/office/powerpoint/2010/main" val="3416496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Text Placeholder 2"/>
          <p:cNvSpPr>
            <a:spLocks noGrp="1"/>
          </p:cNvSpPr>
          <p:nvPr>
            <p:ph type="body" idx="1"/>
          </p:nvPr>
        </p:nvSpPr>
        <p:spPr/>
        <p:txBody>
          <a:bodyPr/>
          <a:lstStyle/>
          <a:p>
            <a:r>
              <a:rPr lang="en-US" dirty="0" smtClean="0"/>
              <a:t>What can interns do?</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898499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ultimate goal: Staff relief</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From the start</a:t>
            </a:r>
          </a:p>
          <a:p>
            <a:pPr lvl="1"/>
            <a:r>
              <a:rPr lang="en-US" dirty="0" smtClean="0"/>
              <a:t>Students should be able to find information in the literature</a:t>
            </a:r>
          </a:p>
          <a:p>
            <a:pPr lvl="2"/>
            <a:r>
              <a:rPr lang="en-US" dirty="0" smtClean="0"/>
              <a:t>Textbook is minimum and only a starting point</a:t>
            </a:r>
          </a:p>
          <a:p>
            <a:pPr lvl="2"/>
            <a:r>
              <a:rPr lang="en-US" dirty="0" smtClean="0"/>
              <a:t>AND resources should be expected</a:t>
            </a:r>
          </a:p>
          <a:p>
            <a:pPr lvl="2"/>
            <a:r>
              <a:rPr lang="en-US" dirty="0" smtClean="0"/>
              <a:t>Research literature second semester of MS and up</a:t>
            </a:r>
          </a:p>
          <a:p>
            <a:pPr lvl="2"/>
            <a:endParaRPr lang="en-US" dirty="0"/>
          </a:p>
          <a:p>
            <a:r>
              <a:rPr lang="en-US" dirty="0"/>
              <a:t>End of rotation: entry-level competence</a:t>
            </a:r>
          </a:p>
          <a:p>
            <a:pPr lvl="1"/>
            <a:r>
              <a:rPr lang="en-US" dirty="0"/>
              <a:t>Students should be able to perform all duties of an entry-level RD</a:t>
            </a:r>
          </a:p>
          <a:p>
            <a:r>
              <a:rPr lang="en-US" dirty="0" smtClean="0"/>
              <a:t>Staff relief: a balancing act</a:t>
            </a:r>
          </a:p>
          <a:p>
            <a:pPr lvl="1"/>
            <a:r>
              <a:rPr lang="en-US" dirty="0" smtClean="0"/>
              <a:t>Students shall not routinely replace employees (ACEND)</a:t>
            </a:r>
          </a:p>
          <a:p>
            <a:pPr lvl="1"/>
            <a:r>
              <a:rPr lang="en-US" dirty="0" smtClean="0"/>
              <a:t>Students should achieve entry-level competence (ultimate goal of DI and IPND programs)</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500088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dirty="0" err="1" smtClean="0"/>
              <a:t>precepting</a:t>
            </a:r>
            <a:r>
              <a:rPr lang="en-US" dirty="0" smtClean="0"/>
              <a:t> cost?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557169"/>
              </p:ext>
            </p:extLst>
          </p:nvPr>
        </p:nvGraphicFramePr>
        <p:xfrm>
          <a:off x="1103313" y="2052638"/>
          <a:ext cx="8947150" cy="411480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val="2034067508"/>
                    </a:ext>
                  </a:extLst>
                </a:gridCol>
                <a:gridCol w="4473575">
                  <a:extLst>
                    <a:ext uri="{9D8B030D-6E8A-4147-A177-3AD203B41FA5}">
                      <a16:colId xmlns:a16="http://schemas.microsoft.com/office/drawing/2014/main" val="547912205"/>
                    </a:ext>
                  </a:extLst>
                </a:gridCol>
              </a:tblGrid>
              <a:tr h="370840">
                <a:tc>
                  <a:txBody>
                    <a:bodyPr/>
                    <a:lstStyle/>
                    <a:p>
                      <a:r>
                        <a:rPr lang="en-US" sz="2400" dirty="0" smtClean="0"/>
                        <a:t>Cost</a:t>
                      </a:r>
                      <a:endParaRPr lang="en-US" sz="2400" dirty="0"/>
                    </a:p>
                  </a:txBody>
                  <a:tcPr marL="75610" marR="75610"/>
                </a:tc>
                <a:tc>
                  <a:txBody>
                    <a:bodyPr/>
                    <a:lstStyle/>
                    <a:p>
                      <a:r>
                        <a:rPr lang="en-US" sz="2400" dirty="0" smtClean="0"/>
                        <a:t>Benefit</a:t>
                      </a:r>
                      <a:endParaRPr lang="en-US" sz="2400" dirty="0"/>
                    </a:p>
                  </a:txBody>
                  <a:tcPr marL="75610" marR="75610"/>
                </a:tc>
                <a:extLst>
                  <a:ext uri="{0D108BD9-81ED-4DB2-BD59-A6C34878D82A}">
                    <a16:rowId xmlns:a16="http://schemas.microsoft.com/office/drawing/2014/main" val="2626591200"/>
                  </a:ext>
                </a:extLst>
              </a:tr>
              <a:tr h="370840">
                <a:tc>
                  <a:txBody>
                    <a:bodyPr/>
                    <a:lstStyle/>
                    <a:p>
                      <a:r>
                        <a:rPr lang="en-US" sz="2400" dirty="0" smtClean="0"/>
                        <a:t>Organization of administrative details</a:t>
                      </a:r>
                      <a:endParaRPr lang="en-US" sz="2400" dirty="0"/>
                    </a:p>
                  </a:txBody>
                  <a:tcPr marL="75610" marR="75610"/>
                </a:tc>
                <a:tc>
                  <a:txBody>
                    <a:bodyPr/>
                    <a:lstStyle/>
                    <a:p>
                      <a:r>
                        <a:rPr lang="en-US" sz="2400" dirty="0" smtClean="0"/>
                        <a:t>Personal gain of competence</a:t>
                      </a:r>
                    </a:p>
                    <a:p>
                      <a:r>
                        <a:rPr lang="en-US" sz="2400" dirty="0" smtClean="0"/>
                        <a:t>Including HR management</a:t>
                      </a:r>
                      <a:endParaRPr lang="en-US" sz="2400" dirty="0"/>
                    </a:p>
                  </a:txBody>
                  <a:tcPr marL="75610" marR="75610"/>
                </a:tc>
                <a:extLst>
                  <a:ext uri="{0D108BD9-81ED-4DB2-BD59-A6C34878D82A}">
                    <a16:rowId xmlns:a16="http://schemas.microsoft.com/office/drawing/2014/main" val="3961221910"/>
                  </a:ext>
                </a:extLst>
              </a:tr>
              <a:tr h="370840">
                <a:tc>
                  <a:txBody>
                    <a:bodyPr/>
                    <a:lstStyle/>
                    <a:p>
                      <a:r>
                        <a:rPr lang="en-US" sz="2400" dirty="0" smtClean="0"/>
                        <a:t>Planning of experience</a:t>
                      </a:r>
                      <a:endParaRPr lang="en-US" sz="2400" dirty="0"/>
                    </a:p>
                  </a:txBody>
                  <a:tcPr marL="75610" marR="75610"/>
                </a:tc>
                <a:tc>
                  <a:txBody>
                    <a:bodyPr/>
                    <a:lstStyle/>
                    <a:p>
                      <a:r>
                        <a:rPr lang="en-US" sz="2400" dirty="0" smtClean="0"/>
                        <a:t>Influence on future RDNs</a:t>
                      </a:r>
                    </a:p>
                    <a:p>
                      <a:r>
                        <a:rPr lang="en-US" sz="2400" dirty="0" smtClean="0"/>
                        <a:t>Including</a:t>
                      </a:r>
                      <a:r>
                        <a:rPr lang="en-US" sz="2400" baseline="0" dirty="0" smtClean="0"/>
                        <a:t> pre-trained new employees</a:t>
                      </a:r>
                      <a:endParaRPr lang="en-US" sz="2400" dirty="0"/>
                    </a:p>
                  </a:txBody>
                  <a:tcPr marL="75610" marR="75610"/>
                </a:tc>
                <a:extLst>
                  <a:ext uri="{0D108BD9-81ED-4DB2-BD59-A6C34878D82A}">
                    <a16:rowId xmlns:a16="http://schemas.microsoft.com/office/drawing/2014/main" val="1184756104"/>
                  </a:ext>
                </a:extLst>
              </a:tr>
              <a:tr h="370840">
                <a:tc>
                  <a:txBody>
                    <a:bodyPr/>
                    <a:lstStyle/>
                    <a:p>
                      <a:r>
                        <a:rPr lang="en-US" sz="2400" dirty="0" smtClean="0"/>
                        <a:t>Time for daily explanations and reviews</a:t>
                      </a:r>
                      <a:endParaRPr lang="en-US" sz="2400" dirty="0"/>
                    </a:p>
                  </a:txBody>
                  <a:tcPr marL="75610" marR="75610"/>
                </a:tc>
                <a:tc>
                  <a:txBody>
                    <a:bodyPr/>
                    <a:lstStyle/>
                    <a:p>
                      <a:r>
                        <a:rPr lang="en-US" sz="2400" dirty="0" smtClean="0"/>
                        <a:t>CEUs (up to 3 per year)</a:t>
                      </a:r>
                      <a:endParaRPr lang="en-US" sz="2400" dirty="0"/>
                    </a:p>
                  </a:txBody>
                  <a:tcPr marL="75610" marR="75610"/>
                </a:tc>
                <a:extLst>
                  <a:ext uri="{0D108BD9-81ED-4DB2-BD59-A6C34878D82A}">
                    <a16:rowId xmlns:a16="http://schemas.microsoft.com/office/drawing/2014/main" val="1564560099"/>
                  </a:ext>
                </a:extLst>
              </a:tr>
              <a:tr h="370840">
                <a:tc>
                  <a:txBody>
                    <a:bodyPr/>
                    <a:lstStyle/>
                    <a:p>
                      <a:endParaRPr lang="en-US" sz="2400" dirty="0"/>
                    </a:p>
                  </a:txBody>
                  <a:tcPr marL="75610" marR="75610"/>
                </a:tc>
                <a:tc>
                  <a:txBody>
                    <a:bodyPr/>
                    <a:lstStyle/>
                    <a:p>
                      <a:r>
                        <a:rPr lang="en-US" sz="2400" dirty="0" smtClean="0"/>
                        <a:t>Observation</a:t>
                      </a:r>
                      <a:r>
                        <a:rPr lang="en-US" sz="2400" baseline="0" dirty="0" smtClean="0"/>
                        <a:t> of growth</a:t>
                      </a:r>
                      <a:endParaRPr lang="en-US" sz="2400" dirty="0"/>
                    </a:p>
                  </a:txBody>
                  <a:tcPr marL="75610" marR="75610"/>
                </a:tc>
                <a:extLst>
                  <a:ext uri="{0D108BD9-81ED-4DB2-BD59-A6C34878D82A}">
                    <a16:rowId xmlns:a16="http://schemas.microsoft.com/office/drawing/2014/main" val="3433783235"/>
                  </a:ext>
                </a:extLst>
              </a:tr>
            </a:tbl>
          </a:graphicData>
        </a:graphic>
      </p:graphicFrame>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420523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Facing challenges</a:t>
            </a:r>
            <a:endParaRPr lang="en-US" dirty="0"/>
          </a:p>
        </p:txBody>
      </p:sp>
      <p:sp>
        <p:nvSpPr>
          <p:cNvPr id="4" name="Text Placeholder 3"/>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3642629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Nobody is perfect</a:t>
            </a:r>
            <a:endParaRPr lang="en-US" dirty="0"/>
          </a:p>
        </p:txBody>
      </p:sp>
      <p:sp>
        <p:nvSpPr>
          <p:cNvPr id="3" name="Content Placeholder 2"/>
          <p:cNvSpPr>
            <a:spLocks noGrp="1"/>
          </p:cNvSpPr>
          <p:nvPr>
            <p:ph idx="1"/>
          </p:nvPr>
        </p:nvSpPr>
        <p:spPr>
          <a:xfrm>
            <a:off x="685799" y="1197033"/>
            <a:ext cx="11073063" cy="5508567"/>
          </a:xfrm>
        </p:spPr>
        <p:txBody>
          <a:bodyPr>
            <a:normAutofit fontScale="92500" lnSpcReduction="20000"/>
          </a:bodyPr>
          <a:lstStyle/>
          <a:p>
            <a:r>
              <a:rPr lang="en-US" dirty="0" smtClean="0"/>
              <a:t>Expect the unexpected – in both directions!</a:t>
            </a:r>
          </a:p>
          <a:p>
            <a:pPr lvl="1"/>
            <a:r>
              <a:rPr lang="en-US" dirty="0" smtClean="0"/>
              <a:t>Many students in the DI programs have extensive volunteer experience</a:t>
            </a:r>
          </a:p>
          <a:p>
            <a:pPr lvl="1"/>
            <a:r>
              <a:rPr lang="en-US" dirty="0" smtClean="0"/>
              <a:t>Some have research experience and/or professional experience</a:t>
            </a:r>
          </a:p>
          <a:p>
            <a:pPr lvl="1"/>
            <a:r>
              <a:rPr lang="en-US" dirty="0" smtClean="0"/>
              <a:t>Use the students’ prior experience!</a:t>
            </a:r>
          </a:p>
          <a:p>
            <a:r>
              <a:rPr lang="en-US" dirty="0" smtClean="0"/>
              <a:t>Different learning styles</a:t>
            </a:r>
          </a:p>
          <a:p>
            <a:r>
              <a:rPr lang="en-US" dirty="0" smtClean="0"/>
              <a:t>Different experiential background</a:t>
            </a:r>
          </a:p>
          <a:p>
            <a:pPr lvl="1"/>
            <a:r>
              <a:rPr lang="en-US" dirty="0" smtClean="0"/>
              <a:t>Success strategies</a:t>
            </a:r>
          </a:p>
          <a:p>
            <a:pPr lvl="1"/>
            <a:r>
              <a:rPr lang="en-US" dirty="0" smtClean="0"/>
              <a:t>Professional experience – degree of </a:t>
            </a:r>
            <a:r>
              <a:rPr lang="en-US" b="1" dirty="0" smtClean="0"/>
              <a:t>independence</a:t>
            </a:r>
          </a:p>
          <a:p>
            <a:pPr lvl="1"/>
            <a:r>
              <a:rPr lang="en-US" dirty="0" smtClean="0"/>
              <a:t>Performance orientation</a:t>
            </a:r>
          </a:p>
          <a:p>
            <a:r>
              <a:rPr lang="en-US" dirty="0" smtClean="0"/>
              <a:t>Different cultural background </a:t>
            </a:r>
            <a:r>
              <a:rPr lang="en-US" dirty="0" smtClean="0">
                <a:sym typeface="Wingdings" panose="05000000000000000000" pitchFamily="2" charset="2"/>
              </a:rPr>
              <a:t> different responses</a:t>
            </a:r>
          </a:p>
          <a:p>
            <a:r>
              <a:rPr lang="en-US" dirty="0" smtClean="0">
                <a:sym typeface="Wingdings" panose="05000000000000000000" pitchFamily="2" charset="2"/>
              </a:rPr>
              <a:t>Different knowledge background</a:t>
            </a:r>
          </a:p>
          <a:p>
            <a:endParaRPr lang="en-US" dirty="0">
              <a:sym typeface="Wingdings" panose="05000000000000000000" pitchFamily="2" charset="2"/>
            </a:endParaRPr>
          </a:p>
          <a:p>
            <a:r>
              <a:rPr lang="en-US" dirty="0" smtClean="0">
                <a:sym typeface="Wingdings" panose="05000000000000000000" pitchFamily="2" charset="2"/>
              </a:rPr>
              <a:t>} Communicate!</a:t>
            </a:r>
          </a:p>
          <a:p>
            <a:r>
              <a:rPr lang="en-US" dirty="0" smtClean="0">
                <a:sym typeface="Wingdings" panose="05000000000000000000" pitchFamily="2" charset="2"/>
              </a:rPr>
              <a:t>Communicate!</a:t>
            </a:r>
          </a:p>
          <a:p>
            <a:r>
              <a:rPr lang="en-US" dirty="0" smtClean="0">
                <a:sym typeface="Wingdings" panose="05000000000000000000" pitchFamily="2" charset="2"/>
              </a:rPr>
              <a:t>Communicate!</a:t>
            </a:r>
            <a:endParaRPr lang="en-US" dirty="0"/>
          </a:p>
        </p:txBody>
      </p:sp>
      <p:sp>
        <p:nvSpPr>
          <p:cNvPr id="5" name="Footer Placeholder 4"/>
          <p:cNvSpPr>
            <a:spLocks noGrp="1"/>
          </p:cNvSpPr>
          <p:nvPr>
            <p:ph type="ftr" sz="quarter" idx="11"/>
          </p:nvPr>
        </p:nvSpPr>
        <p:spPr/>
        <p:txBody>
          <a:bodyPr/>
          <a:lstStyle/>
          <a:p>
            <a:r>
              <a:rPr lang="en-US" smtClean="0"/>
              <a:t>VF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35</a:t>
            </a:fld>
            <a:endParaRPr lang="en-US" dirty="0"/>
          </a:p>
        </p:txBody>
      </p:sp>
      <p:sp>
        <p:nvSpPr>
          <p:cNvPr id="4" name="TextBox 3"/>
          <p:cNvSpPr txBox="1"/>
          <p:nvPr/>
        </p:nvSpPr>
        <p:spPr>
          <a:xfrm>
            <a:off x="12339376" y="4069582"/>
            <a:ext cx="1899138" cy="1754326"/>
          </a:xfrm>
          <a:prstGeom prst="rect">
            <a:avLst/>
          </a:prstGeom>
          <a:noFill/>
        </p:spPr>
        <p:txBody>
          <a:bodyPr wrap="square" rtlCol="0">
            <a:spAutoFit/>
          </a:bodyPr>
          <a:lstStyle/>
          <a:p>
            <a:r>
              <a:rPr lang="en-US" dirty="0" smtClean="0">
                <a:solidFill>
                  <a:srgbClr val="FF0000"/>
                </a:solidFill>
              </a:rPr>
              <a:t>Picture of miscommunication</a:t>
            </a:r>
          </a:p>
          <a:p>
            <a:r>
              <a:rPr lang="en-US" dirty="0" smtClean="0">
                <a:solidFill>
                  <a:srgbClr val="FF0000"/>
                </a:solidFill>
              </a:rPr>
              <a:t>Or</a:t>
            </a:r>
          </a:p>
          <a:p>
            <a:r>
              <a:rPr lang="en-US" dirty="0" smtClean="0">
                <a:solidFill>
                  <a:srgbClr val="FF0000"/>
                </a:solidFill>
              </a:rPr>
              <a:t>Group of animals</a:t>
            </a:r>
            <a:endParaRPr lang="en-US" dirty="0">
              <a:solidFill>
                <a:srgbClr val="FF0000"/>
              </a:solidFill>
            </a:endParaRPr>
          </a:p>
        </p:txBody>
      </p:sp>
    </p:spTree>
    <p:extLst>
      <p:ext uri="{BB962C8B-B14F-4D97-AF65-F5344CB8AC3E}">
        <p14:creationId xmlns:p14="http://schemas.microsoft.com/office/powerpoint/2010/main" val="3596976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93" y="363320"/>
            <a:ext cx="10040007" cy="1293028"/>
          </a:xfrm>
        </p:spPr>
        <p:txBody>
          <a:bodyPr/>
          <a:lstStyle/>
          <a:p>
            <a:r>
              <a:rPr lang="en-US" dirty="0" smtClean="0"/>
              <a:t>Evaluation: Continued Assessment</a:t>
            </a:r>
            <a:endParaRPr lang="en-US" dirty="0"/>
          </a:p>
        </p:txBody>
      </p:sp>
      <p:sp>
        <p:nvSpPr>
          <p:cNvPr id="3" name="Content Placeholder 2"/>
          <p:cNvSpPr>
            <a:spLocks noGrp="1"/>
          </p:cNvSpPr>
          <p:nvPr>
            <p:ph idx="1"/>
          </p:nvPr>
        </p:nvSpPr>
        <p:spPr>
          <a:xfrm>
            <a:off x="685800" y="1395664"/>
            <a:ext cx="10820400" cy="4823022"/>
          </a:xfrm>
        </p:spPr>
        <p:txBody>
          <a:bodyPr>
            <a:normAutofit fontScale="77500" lnSpcReduction="20000"/>
          </a:bodyPr>
          <a:lstStyle/>
          <a:p>
            <a:r>
              <a:rPr lang="en-US" dirty="0" smtClean="0"/>
              <a:t>Take notes of strengths </a:t>
            </a:r>
            <a:r>
              <a:rPr lang="en-US" b="1" dirty="0" smtClean="0"/>
              <a:t>and</a:t>
            </a:r>
            <a:r>
              <a:rPr lang="en-US" dirty="0" smtClean="0"/>
              <a:t> weaknesses</a:t>
            </a:r>
          </a:p>
          <a:p>
            <a:r>
              <a:rPr lang="en-US" dirty="0" smtClean="0"/>
              <a:t>Communicate weaknesses – focus on what you want the student to do differently:</a:t>
            </a:r>
          </a:p>
          <a:p>
            <a:pPr lvl="1"/>
            <a:r>
              <a:rPr lang="en-US" dirty="0" smtClean="0"/>
              <a:t>How could you get this information in a more orderly/structured fashion?</a:t>
            </a:r>
          </a:p>
          <a:p>
            <a:pPr lvl="1"/>
            <a:r>
              <a:rPr lang="en-US" dirty="0" smtClean="0"/>
              <a:t>To keep the information more structured, I usually … / I used to … in the beginning</a:t>
            </a:r>
          </a:p>
          <a:p>
            <a:pPr lvl="1"/>
            <a:r>
              <a:rPr lang="en-US" dirty="0" smtClean="0"/>
              <a:t>I suggest you do it this way next time: ...</a:t>
            </a:r>
          </a:p>
          <a:p>
            <a:r>
              <a:rPr lang="en-US" dirty="0" smtClean="0"/>
              <a:t>Summarize at the end of the day</a:t>
            </a:r>
          </a:p>
          <a:p>
            <a:pPr lvl="1"/>
            <a:r>
              <a:rPr lang="en-US" dirty="0" smtClean="0"/>
              <a:t>Let the student to that work</a:t>
            </a:r>
          </a:p>
          <a:p>
            <a:pPr lvl="2"/>
            <a:r>
              <a:rPr lang="en-US" dirty="0" smtClean="0"/>
              <a:t>Control that your messages arrived</a:t>
            </a:r>
          </a:p>
          <a:p>
            <a:pPr lvl="1"/>
            <a:r>
              <a:rPr lang="en-US" dirty="0" smtClean="0"/>
              <a:t>Cross-check with your notes</a:t>
            </a:r>
          </a:p>
          <a:p>
            <a:pPr lvl="1"/>
            <a:r>
              <a:rPr lang="en-US" dirty="0" smtClean="0"/>
              <a:t>Be specific in examples</a:t>
            </a:r>
          </a:p>
          <a:p>
            <a:pPr lvl="2"/>
            <a:r>
              <a:rPr lang="en-US" dirty="0" smtClean="0"/>
              <a:t>“always” and “never” are hurtful.</a:t>
            </a:r>
          </a:p>
          <a:p>
            <a:pPr lvl="2"/>
            <a:r>
              <a:rPr lang="en-US" dirty="0" smtClean="0"/>
              <a:t>Positive messages yield better results</a:t>
            </a:r>
          </a:p>
          <a:p>
            <a:pPr lvl="1"/>
            <a:r>
              <a:rPr lang="en-US" dirty="0" smtClean="0"/>
              <a:t>Spend a few minutes thinking about the best way to move forward.</a:t>
            </a:r>
          </a:p>
          <a:p>
            <a:r>
              <a:rPr lang="en-US" dirty="0" smtClean="0"/>
              <a:t>Collect your notes </a:t>
            </a:r>
          </a:p>
          <a:p>
            <a:pPr lvl="1"/>
            <a:r>
              <a:rPr lang="en-US" dirty="0" smtClean="0"/>
              <a:t>to remind yourself of progress</a:t>
            </a:r>
          </a:p>
          <a:p>
            <a:pPr lvl="1"/>
            <a:r>
              <a:rPr lang="en-US" dirty="0" smtClean="0"/>
              <a:t>To communicate with others involved with the student</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2461078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37</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577060480"/>
              </p:ext>
            </p:extLst>
          </p:nvPr>
        </p:nvGraphicFramePr>
        <p:xfrm>
          <a:off x="-1034980" y="764373"/>
          <a:ext cx="7543800" cy="5829300"/>
        </p:xfrm>
        <a:graphic>
          <a:graphicData uri="http://schemas.openxmlformats.org/presentationml/2006/ole">
            <mc:AlternateContent xmlns:mc="http://schemas.openxmlformats.org/markup-compatibility/2006">
              <mc:Choice xmlns:v="urn:schemas-microsoft-com:vml" Requires="v">
                <p:oleObj spid="_x0000_s1070" name="Acrobat Document" r:id="rId3" imgW="7543540" imgH="5829184" progId="Acrobat.Document.11">
                  <p:embed/>
                </p:oleObj>
              </mc:Choice>
              <mc:Fallback>
                <p:oleObj name="Acrobat Document" r:id="rId3" imgW="7543540" imgH="5829184" progId="Acrobat.Document.11">
                  <p:embed/>
                  <p:pic>
                    <p:nvPicPr>
                      <p:cNvPr id="0" name=""/>
                      <p:cNvPicPr/>
                      <p:nvPr/>
                    </p:nvPicPr>
                    <p:blipFill>
                      <a:blip r:embed="rId4"/>
                      <a:stretch>
                        <a:fillRect/>
                      </a:stretch>
                    </p:blipFill>
                    <p:spPr>
                      <a:xfrm>
                        <a:off x="-1034980" y="764373"/>
                        <a:ext cx="7543800" cy="5829300"/>
                      </a:xfrm>
                      <a:prstGeom prst="rect">
                        <a:avLst/>
                      </a:prstGeom>
                    </p:spPr>
                  </p:pic>
                </p:oleObj>
              </mc:Fallback>
            </mc:AlternateContent>
          </a:graphicData>
        </a:graphic>
      </p:graphicFrame>
      <p:sp>
        <p:nvSpPr>
          <p:cNvPr id="3" name="Content Placeholder 2"/>
          <p:cNvSpPr>
            <a:spLocks noGrp="1"/>
          </p:cNvSpPr>
          <p:nvPr>
            <p:ph idx="1"/>
          </p:nvPr>
        </p:nvSpPr>
        <p:spPr>
          <a:xfrm>
            <a:off x="5034224" y="2194560"/>
            <a:ext cx="7053943" cy="4024125"/>
          </a:xfrm>
          <a:solidFill>
            <a:schemeClr val="bg1"/>
          </a:solidFill>
        </p:spPr>
        <p:txBody>
          <a:bodyPr>
            <a:normAutofit/>
          </a:bodyPr>
          <a:lstStyle/>
          <a:p>
            <a:r>
              <a:rPr lang="en-US" dirty="0" smtClean="0"/>
              <a:t>Assessment of competency</a:t>
            </a:r>
          </a:p>
          <a:p>
            <a:pPr lvl="1"/>
            <a:r>
              <a:rPr lang="en-US" dirty="0" smtClean="0"/>
              <a:t>Along the way to allow the student to focus their efforts</a:t>
            </a:r>
          </a:p>
          <a:p>
            <a:pPr lvl="1"/>
            <a:r>
              <a:rPr lang="en-US" dirty="0" smtClean="0"/>
              <a:t>Comprehensive mid-rotation evaluation</a:t>
            </a:r>
          </a:p>
          <a:p>
            <a:pPr lvl="2"/>
            <a:r>
              <a:rPr lang="en-US" dirty="0" smtClean="0"/>
              <a:t>All </a:t>
            </a:r>
            <a:r>
              <a:rPr lang="en-US" b="1" dirty="0" smtClean="0"/>
              <a:t>applicable</a:t>
            </a:r>
            <a:r>
              <a:rPr lang="en-US" dirty="0" smtClean="0"/>
              <a:t> competencies</a:t>
            </a:r>
          </a:p>
          <a:p>
            <a:pPr lvl="2"/>
            <a:r>
              <a:rPr lang="en-US" dirty="0" smtClean="0"/>
              <a:t>1= appropriate progress, 0=insufficient progress</a:t>
            </a:r>
          </a:p>
          <a:p>
            <a:pPr lvl="2"/>
            <a:r>
              <a:rPr lang="en-US" dirty="0" smtClean="0"/>
              <a:t>Discussed with the student</a:t>
            </a:r>
          </a:p>
          <a:p>
            <a:pPr lvl="2"/>
            <a:r>
              <a:rPr lang="en-US" dirty="0" smtClean="0"/>
              <a:t>Submitted to the program</a:t>
            </a:r>
          </a:p>
          <a:p>
            <a:pPr lvl="1"/>
            <a:r>
              <a:rPr lang="en-US" dirty="0" smtClean="0"/>
              <a:t>Comprehensive end-rotation evaluation</a:t>
            </a:r>
          </a:p>
          <a:p>
            <a:pPr lvl="2"/>
            <a:r>
              <a:rPr lang="en-US" dirty="0" smtClean="0"/>
              <a:t>Defines pass/fail of student: minimum “pass”: 3 = Beginner</a:t>
            </a:r>
          </a:p>
          <a:p>
            <a:pPr lvl="2"/>
            <a:r>
              <a:rPr lang="en-US" dirty="0" smtClean="0"/>
              <a:t>Desired level: 4: competent</a:t>
            </a:r>
          </a:p>
          <a:p>
            <a:endParaRPr lang="en-US" dirty="0" smtClean="0"/>
          </a:p>
        </p:txBody>
      </p:sp>
      <p:sp>
        <p:nvSpPr>
          <p:cNvPr id="2" name="Title 1"/>
          <p:cNvSpPr>
            <a:spLocks noGrp="1"/>
          </p:cNvSpPr>
          <p:nvPr>
            <p:ph type="title"/>
          </p:nvPr>
        </p:nvSpPr>
        <p:spPr>
          <a:xfrm>
            <a:off x="598815" y="47270"/>
            <a:ext cx="9404723" cy="1400530"/>
          </a:xfrm>
        </p:spPr>
        <p:txBody>
          <a:bodyPr/>
          <a:lstStyle/>
          <a:p>
            <a:r>
              <a:rPr lang="en-US" dirty="0" smtClean="0"/>
              <a:t>Evaluations</a:t>
            </a:r>
            <a:endParaRPr lang="en-US" dirty="0"/>
          </a:p>
        </p:txBody>
      </p:sp>
    </p:spTree>
    <p:extLst>
      <p:ext uri="{BB962C8B-B14F-4D97-AF65-F5344CB8AC3E}">
        <p14:creationId xmlns:p14="http://schemas.microsoft.com/office/powerpoint/2010/main" val="2582127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 Levels of performance</a:t>
            </a:r>
            <a:endParaRPr lang="en-US" dirty="0"/>
          </a:p>
        </p:txBody>
      </p:sp>
      <p:sp>
        <p:nvSpPr>
          <p:cNvPr id="3" name="Content Placeholder 2"/>
          <p:cNvSpPr>
            <a:spLocks noGrp="1"/>
          </p:cNvSpPr>
          <p:nvPr>
            <p:ph idx="1"/>
          </p:nvPr>
        </p:nvSpPr>
        <p:spPr/>
        <p:txBody>
          <a:bodyPr>
            <a:normAutofit/>
          </a:bodyPr>
          <a:lstStyle/>
          <a:p>
            <a:r>
              <a:rPr lang="en-US" dirty="0"/>
              <a:t>1: Unprepared. Unable to complete assignments, and/or Fund of knowledge inadequate</a:t>
            </a:r>
          </a:p>
          <a:p>
            <a:r>
              <a:rPr lang="en-US" dirty="0"/>
              <a:t>2: Novice. Requires considerable support and oversight. Skills need significant development.</a:t>
            </a:r>
          </a:p>
          <a:p>
            <a:r>
              <a:rPr lang="en-US" dirty="0"/>
              <a:t>3: Beginner: Applies knowledge appropriately with some support and oversight. Developing skills are evident.</a:t>
            </a:r>
          </a:p>
          <a:p>
            <a:r>
              <a:rPr lang="en-US" dirty="0"/>
              <a:t>4: Competent: Requires minimal oversight. Demonstrates sound knowledge and application skills.</a:t>
            </a:r>
          </a:p>
          <a:p>
            <a:r>
              <a:rPr lang="en-US" dirty="0"/>
              <a:t>5: Expert: Functions independently in staff relief capacity. Demonstrates advanced level knowledge and skills.</a:t>
            </a:r>
          </a:p>
          <a:p>
            <a:r>
              <a:rPr lang="en-US" dirty="0"/>
              <a:t>N/A: Not applicable, no opportunity to evaluate</a:t>
            </a:r>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3710407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Evaluations</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39</a:t>
            </a:fld>
            <a:endParaRPr lang="en-US" dirty="0"/>
          </a:p>
        </p:txBody>
      </p:sp>
      <p:pic>
        <p:nvPicPr>
          <p:cNvPr id="8" name="Picture 7"/>
          <p:cNvPicPr>
            <a:picLocks noChangeAspect="1"/>
          </p:cNvPicPr>
          <p:nvPr/>
        </p:nvPicPr>
        <p:blipFill>
          <a:blip r:embed="rId2"/>
          <a:stretch>
            <a:fillRect/>
          </a:stretch>
        </p:blipFill>
        <p:spPr>
          <a:xfrm>
            <a:off x="558555" y="50242"/>
            <a:ext cx="7035451" cy="1825334"/>
          </a:xfrm>
          <a:prstGeom prst="rect">
            <a:avLst/>
          </a:prstGeom>
        </p:spPr>
      </p:pic>
      <p:pic>
        <p:nvPicPr>
          <p:cNvPr id="9" name="Picture 8"/>
          <p:cNvPicPr>
            <a:picLocks noChangeAspect="1"/>
          </p:cNvPicPr>
          <p:nvPr/>
        </p:nvPicPr>
        <p:blipFill>
          <a:blip r:embed="rId3"/>
          <a:stretch>
            <a:fillRect/>
          </a:stretch>
        </p:blipFill>
        <p:spPr>
          <a:xfrm>
            <a:off x="558555" y="2075649"/>
            <a:ext cx="7351651" cy="1114933"/>
          </a:xfrm>
          <a:prstGeom prst="rect">
            <a:avLst/>
          </a:prstGeom>
        </p:spPr>
      </p:pic>
      <p:sp>
        <p:nvSpPr>
          <p:cNvPr id="10" name="Rectangle 9"/>
          <p:cNvSpPr/>
          <p:nvPr/>
        </p:nvSpPr>
        <p:spPr>
          <a:xfrm>
            <a:off x="7355393" y="50242"/>
            <a:ext cx="683288" cy="304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4800628" y="2758006"/>
            <a:ext cx="7233076" cy="4025600"/>
          </a:xfrm>
          <a:prstGeom prst="rect">
            <a:avLst/>
          </a:prstGeom>
        </p:spPr>
      </p:pic>
      <p:sp>
        <p:nvSpPr>
          <p:cNvPr id="12" name="TextBox 11"/>
          <p:cNvSpPr txBox="1"/>
          <p:nvPr/>
        </p:nvSpPr>
        <p:spPr>
          <a:xfrm>
            <a:off x="558555" y="1875576"/>
            <a:ext cx="2337045" cy="338554"/>
          </a:xfrm>
          <a:prstGeom prst="rect">
            <a:avLst/>
          </a:prstGeom>
          <a:solidFill>
            <a:schemeClr val="tx1"/>
          </a:solidFill>
        </p:spPr>
        <p:txBody>
          <a:bodyPr wrap="square" rtlCol="0">
            <a:spAutoFit/>
          </a:bodyPr>
          <a:lstStyle/>
          <a:p>
            <a:r>
              <a:rPr lang="en-US" sz="1600" b="1" dirty="0" smtClean="0">
                <a:solidFill>
                  <a:schemeClr val="bg1"/>
                </a:solidFill>
              </a:rPr>
              <a:t>Professionalism</a:t>
            </a:r>
            <a:endParaRPr lang="en-US" sz="1600" b="1" dirty="0">
              <a:solidFill>
                <a:schemeClr val="bg1"/>
              </a:solidFill>
            </a:endParaRPr>
          </a:p>
        </p:txBody>
      </p:sp>
    </p:spTree>
    <p:extLst>
      <p:ext uri="{BB962C8B-B14F-4D97-AF65-F5344CB8AC3E}">
        <p14:creationId xmlns:p14="http://schemas.microsoft.com/office/powerpoint/2010/main" val="792974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8458"/>
            <a:ext cx="9404723" cy="1400530"/>
          </a:xfrm>
        </p:spPr>
        <p:txBody>
          <a:bodyPr>
            <a:normAutofit fontScale="90000"/>
          </a:bodyPr>
          <a:lstStyle/>
          <a:p>
            <a:r>
              <a:rPr lang="en-US" sz="2700" dirty="0"/>
              <a:t>Foundation of supervised practice experience toward the RDN </a:t>
            </a:r>
            <a:r>
              <a:rPr lang="en-US" sz="2700" dirty="0" smtClean="0"/>
              <a:t>credential: </a:t>
            </a:r>
            <a:br>
              <a:rPr lang="en-US" sz="2700" dirty="0" smtClean="0"/>
            </a:br>
            <a:r>
              <a:rPr lang="en-US" dirty="0" smtClean="0"/>
              <a:t>ACEND-defined competencies</a:t>
            </a:r>
            <a:endParaRPr lang="en-US" dirty="0"/>
          </a:p>
        </p:txBody>
      </p:sp>
      <p:sp>
        <p:nvSpPr>
          <p:cNvPr id="3" name="Content Placeholder 2"/>
          <p:cNvSpPr>
            <a:spLocks noGrp="1"/>
          </p:cNvSpPr>
          <p:nvPr>
            <p:ph idx="1"/>
          </p:nvPr>
        </p:nvSpPr>
        <p:spPr>
          <a:xfrm>
            <a:off x="6369268" y="2194560"/>
            <a:ext cx="5136931" cy="4024125"/>
          </a:xfrm>
        </p:spPr>
        <p:txBody>
          <a:bodyPr/>
          <a:lstStyle/>
          <a:p>
            <a:r>
              <a:rPr lang="en-US" dirty="0"/>
              <a:t>ACEND:  Accreditation Council for Education in Nutrition and </a:t>
            </a:r>
            <a:r>
              <a:rPr lang="en-US" dirty="0" smtClean="0"/>
              <a:t>Dietetic</a:t>
            </a:r>
          </a:p>
          <a:p>
            <a:r>
              <a:rPr lang="en-US" dirty="0">
                <a:hlinkClick r:id="rId3"/>
              </a:rPr>
              <a:t>https://</a:t>
            </a:r>
            <a:r>
              <a:rPr lang="en-US" dirty="0" smtClean="0">
                <a:hlinkClick r:id="rId3"/>
              </a:rPr>
              <a:t>www.eatrightpro.org/acend/accredited-programs/about-accredited-programs</a:t>
            </a:r>
            <a:r>
              <a:rPr lang="en-US" dirty="0" smtClean="0"/>
              <a:t> </a:t>
            </a:r>
          </a:p>
          <a:p>
            <a:endParaRPr lang="en-US" dirty="0"/>
          </a:p>
          <a:p>
            <a:r>
              <a:rPr lang="en-US" dirty="0" smtClean="0"/>
              <a:t>Competencies</a:t>
            </a:r>
          </a:p>
          <a:p>
            <a:r>
              <a:rPr lang="en-US" dirty="0" smtClean="0"/>
              <a:t>Performance Indicators</a:t>
            </a:r>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06555">
            <a:off x="865086" y="1974078"/>
            <a:ext cx="3409197" cy="4411902"/>
          </a:xfrm>
          <a:prstGeom prst="rect">
            <a:avLst/>
          </a:prstGeom>
        </p:spPr>
      </p:pic>
    </p:spTree>
    <p:extLst>
      <p:ext uri="{BB962C8B-B14F-4D97-AF65-F5344CB8AC3E}">
        <p14:creationId xmlns:p14="http://schemas.microsoft.com/office/powerpoint/2010/main" val="1889003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lstStyle/>
          <a:p>
            <a:r>
              <a:rPr lang="en-US" dirty="0"/>
              <a:t>Future Education Model ideals: evaluation of competencies with specific test </a:t>
            </a:r>
            <a:r>
              <a:rPr lang="en-US" dirty="0" smtClean="0"/>
              <a:t>tools</a:t>
            </a:r>
          </a:p>
          <a:p>
            <a:r>
              <a:rPr lang="en-US" dirty="0" smtClean="0"/>
              <a:t>To be found on our program website </a:t>
            </a:r>
          </a:p>
          <a:p>
            <a:r>
              <a:rPr lang="en-US" dirty="0">
                <a:hlinkClick r:id="rId2"/>
              </a:rPr>
              <a:t>http://</a:t>
            </a:r>
            <a:r>
              <a:rPr lang="en-US" dirty="0" smtClean="0">
                <a:hlinkClick r:id="rId2"/>
              </a:rPr>
              <a:t>www.hunter.cuny.edu/nutrition/dietetic-internship/dietetic-internship-program-1</a:t>
            </a:r>
            <a:r>
              <a:rPr lang="en-US" dirty="0" smtClean="0"/>
              <a:t> </a:t>
            </a:r>
          </a:p>
          <a:p>
            <a:r>
              <a:rPr lang="en-US" dirty="0" smtClean="0"/>
              <a:t>(link in my address in emails)</a:t>
            </a:r>
          </a:p>
          <a:p>
            <a:r>
              <a:rPr lang="en-US" dirty="0" smtClean="0"/>
              <a:t>Preceptor resources tab</a:t>
            </a:r>
          </a:p>
          <a:p>
            <a:endParaRPr lang="en-US" dirty="0"/>
          </a:p>
          <a:p>
            <a:r>
              <a:rPr lang="en-US" dirty="0" smtClean="0"/>
              <a:t>Coming later in August, and evolving thereafter</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1103331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6424992"/>
              </p:ext>
            </p:extLst>
          </p:nvPr>
        </p:nvGraphicFramePr>
        <p:xfrm>
          <a:off x="135940" y="23029"/>
          <a:ext cx="11840307" cy="8479856"/>
        </p:xfrm>
        <a:graphic>
          <a:graphicData uri="http://schemas.openxmlformats.org/drawingml/2006/table">
            <a:tbl>
              <a:tblPr firstRow="1" firstCol="1" bandRow="1">
                <a:tableStyleId>{5C22544A-7EE6-4342-B048-85BDC9FD1C3A}</a:tableStyleId>
              </a:tblPr>
              <a:tblGrid>
                <a:gridCol w="610177">
                  <a:extLst>
                    <a:ext uri="{9D8B030D-6E8A-4147-A177-3AD203B41FA5}">
                      <a16:colId xmlns:a16="http://schemas.microsoft.com/office/drawing/2014/main" val="2783522901"/>
                    </a:ext>
                  </a:extLst>
                </a:gridCol>
                <a:gridCol w="4608331">
                  <a:extLst>
                    <a:ext uri="{9D8B030D-6E8A-4147-A177-3AD203B41FA5}">
                      <a16:colId xmlns:a16="http://schemas.microsoft.com/office/drawing/2014/main" val="1009026334"/>
                    </a:ext>
                  </a:extLst>
                </a:gridCol>
                <a:gridCol w="384027">
                  <a:extLst>
                    <a:ext uri="{9D8B030D-6E8A-4147-A177-3AD203B41FA5}">
                      <a16:colId xmlns:a16="http://schemas.microsoft.com/office/drawing/2014/main" val="722084149"/>
                    </a:ext>
                  </a:extLst>
                </a:gridCol>
                <a:gridCol w="406216">
                  <a:extLst>
                    <a:ext uri="{9D8B030D-6E8A-4147-A177-3AD203B41FA5}">
                      <a16:colId xmlns:a16="http://schemas.microsoft.com/office/drawing/2014/main" val="1994110707"/>
                    </a:ext>
                  </a:extLst>
                </a:gridCol>
                <a:gridCol w="155901">
                  <a:extLst>
                    <a:ext uri="{9D8B030D-6E8A-4147-A177-3AD203B41FA5}">
                      <a16:colId xmlns:a16="http://schemas.microsoft.com/office/drawing/2014/main" val="99898685"/>
                    </a:ext>
                  </a:extLst>
                </a:gridCol>
                <a:gridCol w="155901">
                  <a:extLst>
                    <a:ext uri="{9D8B030D-6E8A-4147-A177-3AD203B41FA5}">
                      <a16:colId xmlns:a16="http://schemas.microsoft.com/office/drawing/2014/main" val="2408239222"/>
                    </a:ext>
                  </a:extLst>
                </a:gridCol>
                <a:gridCol w="388295">
                  <a:extLst>
                    <a:ext uri="{9D8B030D-6E8A-4147-A177-3AD203B41FA5}">
                      <a16:colId xmlns:a16="http://schemas.microsoft.com/office/drawing/2014/main" val="3531525655"/>
                    </a:ext>
                  </a:extLst>
                </a:gridCol>
                <a:gridCol w="384881">
                  <a:extLst>
                    <a:ext uri="{9D8B030D-6E8A-4147-A177-3AD203B41FA5}">
                      <a16:colId xmlns:a16="http://schemas.microsoft.com/office/drawing/2014/main" val="2791594679"/>
                    </a:ext>
                  </a:extLst>
                </a:gridCol>
                <a:gridCol w="445472">
                  <a:extLst>
                    <a:ext uri="{9D8B030D-6E8A-4147-A177-3AD203B41FA5}">
                      <a16:colId xmlns:a16="http://schemas.microsoft.com/office/drawing/2014/main" val="1796370580"/>
                    </a:ext>
                  </a:extLst>
                </a:gridCol>
                <a:gridCol w="514597">
                  <a:extLst>
                    <a:ext uri="{9D8B030D-6E8A-4147-A177-3AD203B41FA5}">
                      <a16:colId xmlns:a16="http://schemas.microsoft.com/office/drawing/2014/main" val="966313012"/>
                    </a:ext>
                  </a:extLst>
                </a:gridCol>
                <a:gridCol w="452300">
                  <a:extLst>
                    <a:ext uri="{9D8B030D-6E8A-4147-A177-3AD203B41FA5}">
                      <a16:colId xmlns:a16="http://schemas.microsoft.com/office/drawing/2014/main" val="2193394528"/>
                    </a:ext>
                  </a:extLst>
                </a:gridCol>
                <a:gridCol w="338796">
                  <a:extLst>
                    <a:ext uri="{9D8B030D-6E8A-4147-A177-3AD203B41FA5}">
                      <a16:colId xmlns:a16="http://schemas.microsoft.com/office/drawing/2014/main" val="1247642069"/>
                    </a:ext>
                  </a:extLst>
                </a:gridCol>
                <a:gridCol w="460832">
                  <a:extLst>
                    <a:ext uri="{9D8B030D-6E8A-4147-A177-3AD203B41FA5}">
                      <a16:colId xmlns:a16="http://schemas.microsoft.com/office/drawing/2014/main" val="236829592"/>
                    </a:ext>
                  </a:extLst>
                </a:gridCol>
                <a:gridCol w="2534581">
                  <a:extLst>
                    <a:ext uri="{9D8B030D-6E8A-4147-A177-3AD203B41FA5}">
                      <a16:colId xmlns:a16="http://schemas.microsoft.com/office/drawing/2014/main" val="2164165993"/>
                    </a:ext>
                  </a:extLst>
                </a:gridCol>
              </a:tblGrid>
              <a:tr h="525790">
                <a:tc>
                  <a:txBody>
                    <a:bodyPr/>
                    <a:lstStyle/>
                    <a:p>
                      <a:pPr marL="0" marR="0" algn="l">
                        <a:lnSpc>
                          <a:spcPct val="107000"/>
                        </a:lnSpc>
                        <a:spcBef>
                          <a:spcPts val="0"/>
                        </a:spcBef>
                        <a:spcAft>
                          <a:spcPts val="0"/>
                        </a:spcAft>
                      </a:pPr>
                      <a:r>
                        <a:rPr lang="en-US" sz="1600">
                          <a:effectLst/>
                        </a:rPr>
                        <a:t>Comp.</a:t>
                      </a:r>
                    </a:p>
                    <a:p>
                      <a:pPr marL="0" marR="0" algn="l">
                        <a:lnSpc>
                          <a:spcPct val="107000"/>
                        </a:lnSpc>
                        <a:spcBef>
                          <a:spcPts val="0"/>
                        </a:spcBef>
                        <a:spcAft>
                          <a:spcPts val="0"/>
                        </a:spcAft>
                      </a:pPr>
                      <a:r>
                        <a:rPr lang="en-US" sz="1600">
                          <a:effectLst/>
                        </a:rPr>
                        <a:t>No.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Criteria/Performance Indicator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gridSpan="3">
                  <a:txBody>
                    <a:bodyPr/>
                    <a:lstStyle/>
                    <a:p>
                      <a:pPr marL="0" marR="0" algn="l">
                        <a:lnSpc>
                          <a:spcPct val="107000"/>
                        </a:lnSpc>
                        <a:spcBef>
                          <a:spcPts val="0"/>
                        </a:spcBef>
                        <a:spcAft>
                          <a:spcPts val="0"/>
                        </a:spcAft>
                      </a:pPr>
                      <a:r>
                        <a:rPr lang="en-US" sz="1600">
                          <a:effectLst/>
                        </a:rPr>
                        <a:t>Below expectations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hMerge="1">
                  <a:txBody>
                    <a:bodyPr/>
                    <a:lstStyle/>
                    <a:p>
                      <a:endParaRPr lang="en-US"/>
                    </a:p>
                  </a:txBody>
                  <a:tcPr/>
                </a:tc>
                <a:tc gridSpan="4">
                  <a:txBody>
                    <a:bodyPr/>
                    <a:lstStyle/>
                    <a:p>
                      <a:pPr marL="0" marR="0" algn="l">
                        <a:lnSpc>
                          <a:spcPct val="107000"/>
                        </a:lnSpc>
                        <a:spcBef>
                          <a:spcPts val="0"/>
                        </a:spcBef>
                        <a:spcAft>
                          <a:spcPts val="0"/>
                        </a:spcAft>
                      </a:pPr>
                      <a:r>
                        <a:rPr lang="en-US" sz="1600">
                          <a:effectLst/>
                        </a:rPr>
                        <a:t>Met expectations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lnSpc>
                          <a:spcPct val="107000"/>
                        </a:lnSpc>
                        <a:spcBef>
                          <a:spcPts val="0"/>
                        </a:spcBef>
                        <a:spcAft>
                          <a:spcPts val="0"/>
                        </a:spcAft>
                      </a:pPr>
                      <a:r>
                        <a:rPr lang="en-US" sz="1600">
                          <a:effectLst/>
                        </a:rPr>
                        <a:t>Exceeded expectations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hMerge="1">
                  <a:txBody>
                    <a:bodyPr/>
                    <a:lstStyle/>
                    <a:p>
                      <a:endParaRPr lang="en-US"/>
                    </a:p>
                  </a:txBody>
                  <a:tcPr/>
                </a:tc>
                <a:tc>
                  <a:txBody>
                    <a:bodyPr/>
                    <a:lstStyle/>
                    <a:p>
                      <a:pPr marL="0" marR="0" algn="l">
                        <a:lnSpc>
                          <a:spcPct val="107000"/>
                        </a:lnSpc>
                        <a:spcBef>
                          <a:spcPts val="0"/>
                        </a:spcBef>
                        <a:spcAft>
                          <a:spcPts val="0"/>
                        </a:spcAft>
                      </a:pPr>
                      <a:r>
                        <a:rPr lang="en-US" sz="1400" dirty="0" smtClean="0">
                          <a:effectLst/>
                          <a:latin typeface="+mn-lt"/>
                          <a:ea typeface="+mn-ea"/>
                          <a:cs typeface="+mn-cs"/>
                        </a:rPr>
                        <a:t>Not</a:t>
                      </a:r>
                      <a:r>
                        <a:rPr lang="en-US" sz="1400" baseline="0" dirty="0" smtClean="0">
                          <a:effectLst/>
                          <a:latin typeface="+mn-lt"/>
                          <a:ea typeface="+mn-ea"/>
                          <a:cs typeface="+mn-cs"/>
                        </a:rPr>
                        <a:t> observed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800"/>
                        </a:spcAft>
                      </a:pPr>
                      <a:r>
                        <a:rPr lang="en-US" sz="1600" dirty="0">
                          <a:effectLst/>
                        </a:rPr>
                        <a:t> </a:t>
                      </a:r>
                      <a:r>
                        <a:rPr lang="en-US" sz="1600" dirty="0" smtClean="0">
                          <a:effectLst/>
                        </a:rPr>
                        <a:t>Comments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4846355"/>
                  </a:ext>
                </a:extLst>
              </a:tr>
              <a:tr h="207994">
                <a:tc>
                  <a:txBody>
                    <a:bodyPr/>
                    <a:lstStyle/>
                    <a:p>
                      <a:pPr marL="0" marR="0" algn="l">
                        <a:lnSpc>
                          <a:spcPct val="107000"/>
                        </a:lnSpc>
                        <a:spcBef>
                          <a:spcPts val="0"/>
                        </a:spcBef>
                        <a:spcAft>
                          <a:spcPts val="0"/>
                        </a:spcAft>
                      </a:pPr>
                      <a:r>
                        <a:rPr lang="en-US" sz="1600">
                          <a:effectLst/>
                        </a:rPr>
                        <a:t>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gridSpan="13">
                  <a:txBody>
                    <a:bodyPr/>
                    <a:lstStyle/>
                    <a:p>
                      <a:pPr marL="0" marR="0" algn="l">
                        <a:lnSpc>
                          <a:spcPct val="107000"/>
                        </a:lnSpc>
                        <a:spcBef>
                          <a:spcPts val="0"/>
                        </a:spcBef>
                        <a:spcAft>
                          <a:spcPts val="0"/>
                        </a:spcAft>
                      </a:pPr>
                      <a:r>
                        <a:rPr lang="en-US" sz="1600" b="1" dirty="0">
                          <a:effectLst/>
                        </a:rPr>
                        <a:t>Assumes professional responsibilities to provide safe, ethical and effective nutrition services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6434220"/>
                  </a:ext>
                </a:extLst>
              </a:tr>
              <a:tr h="623981">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Demonstrates cultural, gender and racial sensitivity; strives to achieve cultural competence.</a:t>
                      </a:r>
                    </a:p>
                    <a:p>
                      <a:pPr marL="0" marR="0" algn="l">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gridSpan="2">
                  <a:txBody>
                    <a:bodyPr/>
                    <a:lstStyle/>
                    <a:p>
                      <a:pPr marL="0" marR="0" algn="l">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a:txBody>
                    <a:bodyPr/>
                    <a:lstStyle/>
                    <a:p>
                      <a:pPr marL="0" marR="0" algn="l">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68909842"/>
                  </a:ext>
                </a:extLst>
              </a:tr>
              <a:tr h="831975">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Demonstrates understanding regarding beliefs, values, attitudes and behaviors to support nutrition education and contribute to team-based care.</a:t>
                      </a:r>
                    </a:p>
                    <a:p>
                      <a:pPr marL="0" marR="0" algn="l">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gridSpan="2">
                  <a:txBody>
                    <a:bodyPr/>
                    <a:lstStyle/>
                    <a:p>
                      <a:pPr marL="0" marR="0" algn="l">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a:txBody>
                    <a:bodyPr/>
                    <a:lstStyle/>
                    <a:p>
                      <a:pPr marL="0" marR="0" algn="l">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08028065"/>
                  </a:ext>
                </a:extLst>
              </a:tr>
              <a:tr h="831975">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Patient interaction: well-organized, good patient rapport, appropriately addresses questions and concerns; demonstrate cultural sensitivity</a:t>
                      </a:r>
                    </a:p>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gridSpan="2">
                  <a:txBody>
                    <a:bodyPr/>
                    <a:lstStyle/>
                    <a:p>
                      <a:pPr marL="0" marR="0" algn="l">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a:txBody>
                    <a:bodyPr/>
                    <a:lstStyle/>
                    <a:p>
                      <a:pPr marL="0" marR="0" algn="l">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19699671"/>
                  </a:ext>
                </a:extLst>
              </a:tr>
              <a:tr h="792331">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Appropriately creates/adapts educational materials to address individual needs (i.e. age, cultural, literacy)</a:t>
                      </a:r>
                    </a:p>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gridSpan="2">
                  <a:txBody>
                    <a:bodyPr/>
                    <a:lstStyle/>
                    <a:p>
                      <a:pPr marL="0" marR="0" algn="l">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a:txBody>
                    <a:bodyPr/>
                    <a:lstStyle/>
                    <a:p>
                      <a:pPr marL="0" marR="0" algn="l">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24093696"/>
                  </a:ext>
                </a:extLst>
              </a:tr>
              <a:tr h="623981">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Complies with standards, regulations, scope of professional dietetics practice and Code of Ethics.</a:t>
                      </a:r>
                    </a:p>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gridSpan="2">
                  <a:txBody>
                    <a:bodyPr/>
                    <a:lstStyle/>
                    <a:p>
                      <a:pPr marL="0" marR="0" algn="l">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a:txBody>
                    <a:bodyPr/>
                    <a:lstStyle/>
                    <a:p>
                      <a:pPr marL="0" marR="0" algn="l">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53476023"/>
                  </a:ext>
                </a:extLst>
              </a:tr>
              <a:tr h="207994">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gridSpan="13">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8172713"/>
                  </a:ext>
                </a:extLst>
              </a:tr>
              <a:tr h="415988">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Maintains patient confidentiality at all times.</a:t>
                      </a:r>
                    </a:p>
                    <a:p>
                      <a:pPr marL="0" marR="0" algn="l">
                        <a:lnSpc>
                          <a:spcPct val="107000"/>
                        </a:lnSpc>
                        <a:spcBef>
                          <a:spcPts val="0"/>
                        </a:spcBef>
                        <a:spcAft>
                          <a:spcPts val="0"/>
                        </a:spcAft>
                      </a:pPr>
                      <a:r>
                        <a:rPr lang="en-US" sz="1600">
                          <a:effectLst/>
                        </a:rPr>
                        <a:t>Adheres host facility policies and procedures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gridSpan="2">
                  <a:txBody>
                    <a:bodyPr/>
                    <a:lstStyle/>
                    <a:p>
                      <a:pPr marL="0" marR="0" algn="l">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a:txBody>
                    <a:bodyPr/>
                    <a:lstStyle/>
                    <a:p>
                      <a:pPr marL="0" marR="0" algn="l">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9613812"/>
                  </a:ext>
                </a:extLst>
              </a:tr>
              <a:tr h="623981">
                <a:tc>
                  <a:txBody>
                    <a:bodyPr/>
                    <a:lstStyle/>
                    <a:p>
                      <a:pPr marL="0" marR="0" algn="l">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Performs self-assessment; develops goals; takes responsibility for own learning.</a:t>
                      </a:r>
                    </a:p>
                    <a:p>
                      <a:pPr marL="0" marR="0" algn="l">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gridSpan="2">
                  <a:txBody>
                    <a:bodyPr/>
                    <a:lstStyle/>
                    <a:p>
                      <a:pPr marL="0" marR="0" algn="l">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hMerge="1">
                  <a:txBody>
                    <a:bodyPr/>
                    <a:lstStyle/>
                    <a:p>
                      <a:endParaRPr lang="en-US"/>
                    </a:p>
                  </a:txBody>
                  <a:tcPr/>
                </a:tc>
                <a:tc>
                  <a:txBody>
                    <a:bodyPr/>
                    <a:lstStyle/>
                    <a:p>
                      <a:pPr marL="0" marR="0" algn="l">
                        <a:lnSpc>
                          <a:spcPct val="107000"/>
                        </a:lnSpc>
                        <a:spcBef>
                          <a:spcPts val="0"/>
                        </a:spcBef>
                        <a:spcAft>
                          <a:spcPts val="0"/>
                        </a:spcAft>
                      </a:pPr>
                      <a:r>
                        <a:rPr lang="en-US" sz="16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57" marR="58157" marT="0" marB="0"/>
                </a:tc>
                <a:tc>
                  <a:txBody>
                    <a:bodyPr/>
                    <a:lstStyle/>
                    <a:p>
                      <a:pPr marL="0" marR="0" algn="l">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08165807"/>
                  </a:ext>
                </a:extLst>
              </a:tr>
            </a:tbl>
          </a:graphicData>
        </a:graphic>
      </p:graphicFrame>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3449335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Underperforming students</a:t>
            </a:r>
            <a:endParaRPr lang="en-US" dirty="0"/>
          </a:p>
        </p:txBody>
      </p:sp>
      <p:sp>
        <p:nvSpPr>
          <p:cNvPr id="3" name="Content Placeholder 2"/>
          <p:cNvSpPr>
            <a:spLocks noGrp="1"/>
          </p:cNvSpPr>
          <p:nvPr>
            <p:ph idx="1"/>
          </p:nvPr>
        </p:nvSpPr>
        <p:spPr>
          <a:xfrm>
            <a:off x="685800" y="1700463"/>
            <a:ext cx="10820400" cy="5157537"/>
          </a:xfrm>
        </p:spPr>
        <p:txBody>
          <a:bodyPr>
            <a:normAutofit fontScale="92500" lnSpcReduction="20000"/>
          </a:bodyPr>
          <a:lstStyle/>
          <a:p>
            <a:r>
              <a:rPr lang="en-US" dirty="0" smtClean="0"/>
              <a:t>Ask why the task was performed this particular way</a:t>
            </a:r>
          </a:p>
          <a:p>
            <a:pPr lvl="1"/>
            <a:r>
              <a:rPr lang="en-US" dirty="0" smtClean="0"/>
              <a:t>I see that you have not calculated the patient’s estimated energy requirement. What was the reason to leave this out? Or: What will you do to make sure that you don’t forget this again?</a:t>
            </a:r>
          </a:p>
          <a:p>
            <a:pPr lvl="1"/>
            <a:r>
              <a:rPr lang="en-US" dirty="0" smtClean="0"/>
              <a:t>I see that you have worked with a lot of publications directed at laypersons. What was the reason for using these sources? How did you check that the information in those sources was accurate?</a:t>
            </a:r>
          </a:p>
          <a:p>
            <a:r>
              <a:rPr lang="en-US" dirty="0" smtClean="0"/>
              <a:t>Explain which aspects of the task are done,</a:t>
            </a:r>
          </a:p>
          <a:p>
            <a:r>
              <a:rPr lang="en-US" dirty="0" smtClean="0"/>
              <a:t>Explain which tasks still need to be done, for you to be able to use the work.</a:t>
            </a:r>
          </a:p>
          <a:p>
            <a:r>
              <a:rPr lang="en-US" dirty="0" smtClean="0"/>
              <a:t>Indicate resources</a:t>
            </a:r>
          </a:p>
          <a:p>
            <a:r>
              <a:rPr lang="en-US" dirty="0" smtClean="0"/>
              <a:t>Provide a time frame for revision or new task</a:t>
            </a:r>
          </a:p>
          <a:p>
            <a:r>
              <a:rPr lang="en-US" dirty="0" smtClean="0"/>
              <a:t>Take notes of this, along with notes of achievements.</a:t>
            </a:r>
          </a:p>
          <a:p>
            <a:endParaRPr lang="en-US" dirty="0"/>
          </a:p>
          <a:p>
            <a:endParaRPr lang="en-US" dirty="0" smtClean="0"/>
          </a:p>
          <a:p>
            <a:r>
              <a:rPr lang="en-US" sz="2400" b="1" dirty="0" smtClean="0"/>
              <a:t>Most frequently, not communicating leads to failure and frustration for all involved.</a:t>
            </a:r>
            <a:endParaRPr lang="en-US" sz="2400" b="1"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047259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Underperforming students: Analyzing the cause</a:t>
            </a:r>
            <a:endParaRPr lang="en-US" dirty="0"/>
          </a:p>
        </p:txBody>
      </p:sp>
      <p:sp>
        <p:nvSpPr>
          <p:cNvPr id="3" name="Content Placeholder 2"/>
          <p:cNvSpPr>
            <a:spLocks noGrp="1"/>
          </p:cNvSpPr>
          <p:nvPr>
            <p:ph idx="1"/>
          </p:nvPr>
        </p:nvSpPr>
        <p:spPr>
          <a:xfrm>
            <a:off x="685800" y="2194560"/>
            <a:ext cx="10820400" cy="4414787"/>
          </a:xfrm>
        </p:spPr>
        <p:txBody>
          <a:bodyPr>
            <a:normAutofit lnSpcReduction="10000"/>
          </a:bodyPr>
          <a:lstStyle/>
          <a:p>
            <a:pPr marL="457200" indent="-457200">
              <a:buFont typeface="+mj-lt"/>
              <a:buAutoNum type="arabicPeriod"/>
            </a:pPr>
            <a:r>
              <a:rPr lang="en-US" dirty="0" smtClean="0"/>
              <a:t>Lack of experience in applying theory to practice</a:t>
            </a:r>
          </a:p>
          <a:p>
            <a:pPr marL="457200" indent="-457200">
              <a:buFont typeface="+mj-lt"/>
              <a:buAutoNum type="arabicPeriod"/>
            </a:pPr>
            <a:r>
              <a:rPr lang="en-US" dirty="0" smtClean="0"/>
              <a:t>Inadequate knowledge</a:t>
            </a:r>
          </a:p>
          <a:p>
            <a:pPr marL="457200" indent="-457200">
              <a:buFont typeface="+mj-lt"/>
              <a:buAutoNum type="arabicPeriod"/>
            </a:pPr>
            <a:r>
              <a:rPr lang="en-US" dirty="0" smtClean="0"/>
              <a:t>Poor comprehension (language barriers)</a:t>
            </a:r>
          </a:p>
          <a:p>
            <a:pPr marL="457200" indent="-457200">
              <a:buFont typeface="+mj-lt"/>
              <a:buAutoNum type="arabicPeriod"/>
            </a:pPr>
            <a:r>
              <a:rPr lang="en-US" dirty="0"/>
              <a:t>Poor time management / organizational skills</a:t>
            </a:r>
          </a:p>
          <a:p>
            <a:pPr marL="457200" indent="-457200">
              <a:buFont typeface="+mj-lt"/>
              <a:buAutoNum type="arabicPeriod"/>
            </a:pPr>
            <a:r>
              <a:rPr lang="en-US" dirty="0" smtClean="0"/>
              <a:t>Fatigue, stress, work overload</a:t>
            </a:r>
          </a:p>
          <a:p>
            <a:pPr marL="457200" indent="-457200">
              <a:buFont typeface="+mj-lt"/>
              <a:buAutoNum type="arabicPeriod"/>
            </a:pPr>
            <a:endParaRPr lang="en-US" dirty="0" smtClean="0"/>
          </a:p>
          <a:p>
            <a:pPr marL="457200" indent="-457200">
              <a:buFont typeface="+mj-lt"/>
              <a:buAutoNum type="arabicPeriod"/>
            </a:pPr>
            <a:r>
              <a:rPr lang="en-US" dirty="0" smtClean="0"/>
              <a:t>Low self-esteem (or too much!), insecurities</a:t>
            </a:r>
          </a:p>
          <a:p>
            <a:pPr marL="457200" indent="-457200">
              <a:buFont typeface="+mj-lt"/>
              <a:buAutoNum type="arabicPeriod"/>
            </a:pPr>
            <a:r>
              <a:rPr lang="en-US" dirty="0" smtClean="0"/>
              <a:t>Discomfort with work situation (patients/clients, atmosphere)</a:t>
            </a:r>
          </a:p>
          <a:p>
            <a:pPr marL="457200" indent="-457200">
              <a:buFont typeface="+mj-lt"/>
              <a:buAutoNum type="arabicPeriod"/>
            </a:pPr>
            <a:r>
              <a:rPr lang="en-US" dirty="0" smtClean="0"/>
              <a:t>Rare: poor attitude</a:t>
            </a:r>
          </a:p>
          <a:p>
            <a:pPr marL="457200" indent="-457200">
              <a:buFont typeface="+mj-lt"/>
              <a:buAutoNum type="arabicPeriod"/>
            </a:pPr>
            <a:endParaRPr lang="en-US" dirty="0"/>
          </a:p>
          <a:p>
            <a:pPr marL="0" indent="0">
              <a:buNone/>
            </a:pPr>
            <a:r>
              <a:rPr lang="en-US" dirty="0" smtClean="0"/>
              <a:t>All of these become clear in communication, 1-5 easier than the rest.</a:t>
            </a:r>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43</a:t>
            </a:fld>
            <a:endParaRPr lang="en-US" dirty="0"/>
          </a:p>
        </p:txBody>
      </p:sp>
      <p:sp>
        <p:nvSpPr>
          <p:cNvPr id="6" name="TextBox 5"/>
          <p:cNvSpPr txBox="1"/>
          <p:nvPr/>
        </p:nvSpPr>
        <p:spPr>
          <a:xfrm>
            <a:off x="9577137" y="3700444"/>
            <a:ext cx="2213810" cy="1477328"/>
          </a:xfrm>
          <a:prstGeom prst="rect">
            <a:avLst/>
          </a:prstGeom>
          <a:solidFill>
            <a:schemeClr val="tx1"/>
          </a:solidFill>
        </p:spPr>
        <p:txBody>
          <a:bodyPr wrap="square" rtlCol="0">
            <a:spAutoFit/>
          </a:bodyPr>
          <a:lstStyle/>
          <a:p>
            <a:r>
              <a:rPr lang="en-US" dirty="0" smtClean="0">
                <a:solidFill>
                  <a:schemeClr val="bg1"/>
                </a:solidFill>
              </a:rPr>
              <a:t>Tip: CDR has a list of problems &amp; remedies (module 3: Barriers, of their course)</a:t>
            </a:r>
            <a:endParaRPr lang="en-US" dirty="0">
              <a:solidFill>
                <a:schemeClr val="bg1"/>
              </a:solidFill>
            </a:endParaRPr>
          </a:p>
        </p:txBody>
      </p:sp>
    </p:spTree>
    <p:extLst>
      <p:ext uri="{BB962C8B-B14F-4D97-AF65-F5344CB8AC3E}">
        <p14:creationId xmlns:p14="http://schemas.microsoft.com/office/powerpoint/2010/main" val="1783327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Consistently underperforming students</a:t>
            </a:r>
            <a:endParaRPr lang="en-US" dirty="0"/>
          </a:p>
        </p:txBody>
      </p:sp>
      <p:sp>
        <p:nvSpPr>
          <p:cNvPr id="3" name="Content Placeholder 2"/>
          <p:cNvSpPr>
            <a:spLocks noGrp="1"/>
          </p:cNvSpPr>
          <p:nvPr>
            <p:ph idx="1"/>
          </p:nvPr>
        </p:nvSpPr>
        <p:spPr>
          <a:xfrm>
            <a:off x="646111" y="1853248"/>
            <a:ext cx="10820400" cy="4716103"/>
          </a:xfrm>
        </p:spPr>
        <p:txBody>
          <a:bodyPr>
            <a:normAutofit/>
          </a:bodyPr>
          <a:lstStyle/>
          <a:p>
            <a:r>
              <a:rPr lang="en-US" dirty="0" smtClean="0"/>
              <a:t>If you find the students is consistently underperforming</a:t>
            </a:r>
          </a:p>
          <a:p>
            <a:r>
              <a:rPr lang="en-US" dirty="0" smtClean="0"/>
              <a:t>1. speak with the student to identify causes</a:t>
            </a:r>
          </a:p>
          <a:p>
            <a:pPr lvl="1"/>
            <a:r>
              <a:rPr lang="en-US" dirty="0" smtClean="0"/>
              <a:t>Most frequently, the student is not clear on expectations or is not using appropriate resources</a:t>
            </a:r>
          </a:p>
          <a:p>
            <a:r>
              <a:rPr lang="en-US" dirty="0" smtClean="0"/>
              <a:t>2. speak with the program director</a:t>
            </a:r>
          </a:p>
          <a:p>
            <a:pPr lvl="1"/>
            <a:r>
              <a:rPr lang="en-US" dirty="0" smtClean="0"/>
              <a:t>Most frequently, poor performance is consistent across rotations</a:t>
            </a:r>
          </a:p>
          <a:p>
            <a:pPr lvl="1"/>
            <a:r>
              <a:rPr lang="en-US" dirty="0" smtClean="0"/>
              <a:t>Most frequently, a plan for successful remediation can be developed</a:t>
            </a:r>
          </a:p>
          <a:p>
            <a:pPr lvl="2"/>
            <a:r>
              <a:rPr lang="en-US" dirty="0" smtClean="0"/>
              <a:t>And maybe sometimes, the profession is better served if the student is advised out of this line of work???</a:t>
            </a:r>
          </a:p>
          <a:p>
            <a:pPr lvl="1"/>
            <a:endParaRPr lang="en-US" dirty="0" smtClean="0"/>
          </a:p>
          <a:p>
            <a:r>
              <a:rPr lang="en-US" sz="2400" b="1" dirty="0" smtClean="0"/>
              <a:t>Most frequently, not communicating leads to failure and frustration for all involved.</a:t>
            </a:r>
            <a:endParaRPr lang="en-US" sz="2400" b="1"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2017328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 and preparation</a:t>
            </a:r>
            <a:endParaRPr lang="en-US" dirty="0"/>
          </a:p>
        </p:txBody>
      </p:sp>
      <p:sp>
        <p:nvSpPr>
          <p:cNvPr id="5" name="Content Placeholder 4"/>
          <p:cNvSpPr>
            <a:spLocks noGrp="1"/>
          </p:cNvSpPr>
          <p:nvPr>
            <p:ph idx="1"/>
          </p:nvPr>
        </p:nvSpPr>
        <p:spPr/>
        <p:txBody>
          <a:bodyPr/>
          <a:lstStyle/>
          <a:p>
            <a:r>
              <a:rPr lang="en-US" dirty="0" smtClean="0"/>
              <a:t>Perception </a:t>
            </a:r>
          </a:p>
          <a:p>
            <a:r>
              <a:rPr lang="en-US" dirty="0" smtClean="0"/>
              <a:t>Causes:</a:t>
            </a:r>
          </a:p>
          <a:p>
            <a:r>
              <a:rPr lang="en-US" dirty="0" smtClean="0"/>
              <a:t>Clear expectations missing</a:t>
            </a:r>
          </a:p>
          <a:p>
            <a:r>
              <a:rPr lang="en-US" dirty="0" smtClean="0"/>
              <a:t>Goals not synchronized – purpose of tasks not clear</a:t>
            </a:r>
          </a:p>
          <a:p>
            <a:endParaRPr lang="en-US" dirty="0"/>
          </a:p>
        </p:txBody>
      </p:sp>
      <p:sp>
        <p:nvSpPr>
          <p:cNvPr id="6" name="Footer Placeholder 5"/>
          <p:cNvSpPr>
            <a:spLocks noGrp="1"/>
          </p:cNvSpPr>
          <p:nvPr>
            <p:ph type="ftr" sz="quarter" idx="11"/>
          </p:nvPr>
        </p:nvSpPr>
        <p:spPr/>
        <p:txBody>
          <a:bodyPr/>
          <a:lstStyle/>
          <a:p>
            <a:r>
              <a:rPr lang="en-US" smtClean="0"/>
              <a:t>VF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267031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the intern</a:t>
            </a:r>
            <a:endParaRPr lang="en-US" dirty="0"/>
          </a:p>
        </p:txBody>
      </p:sp>
      <p:sp>
        <p:nvSpPr>
          <p:cNvPr id="3" name="Content Placeholder 2"/>
          <p:cNvSpPr>
            <a:spLocks noGrp="1"/>
          </p:cNvSpPr>
          <p:nvPr>
            <p:ph idx="1"/>
          </p:nvPr>
        </p:nvSpPr>
        <p:spPr/>
        <p:txBody>
          <a:bodyPr>
            <a:normAutofit lnSpcReduction="10000"/>
          </a:bodyPr>
          <a:lstStyle/>
          <a:p>
            <a:r>
              <a:rPr lang="en-US" dirty="0" smtClean="0"/>
              <a:t>Goals for the rotation</a:t>
            </a:r>
          </a:p>
          <a:p>
            <a:pPr lvl="1"/>
            <a:r>
              <a:rPr lang="en-US" dirty="0" smtClean="0"/>
              <a:t>Hunter: students set goals for each rotation. Review with student.</a:t>
            </a:r>
          </a:p>
          <a:p>
            <a:r>
              <a:rPr lang="en-US" dirty="0" smtClean="0"/>
              <a:t>Learning progress</a:t>
            </a:r>
          </a:p>
          <a:p>
            <a:pPr lvl="1"/>
            <a:r>
              <a:rPr lang="en-US" dirty="0" smtClean="0"/>
              <a:t>Weekly log includes competencies. Review with student weekly.</a:t>
            </a:r>
          </a:p>
          <a:p>
            <a:pPr lvl="1"/>
            <a:r>
              <a:rPr lang="en-US" dirty="0" smtClean="0"/>
              <a:t>Provide time for student to prepare / reflect upon</a:t>
            </a:r>
          </a:p>
          <a:p>
            <a:pPr lvl="1"/>
            <a:r>
              <a:rPr lang="en-US" dirty="0" smtClean="0"/>
              <a:t>Portfolio: materials documenting achievements should grow weekly.</a:t>
            </a:r>
          </a:p>
          <a:p>
            <a:pPr lvl="1"/>
            <a:r>
              <a:rPr lang="en-US" dirty="0" smtClean="0"/>
              <a:t>Provide time for student to work on.</a:t>
            </a:r>
          </a:p>
          <a:p>
            <a:r>
              <a:rPr lang="en-US" dirty="0" smtClean="0"/>
              <a:t>Checklists and Rubrics</a:t>
            </a:r>
          </a:p>
          <a:p>
            <a:pPr lvl="1"/>
            <a:r>
              <a:rPr lang="en-US" dirty="0" smtClean="0"/>
              <a:t>Especially for the IPND program:</a:t>
            </a:r>
          </a:p>
          <a:p>
            <a:pPr lvl="1"/>
            <a:r>
              <a:rPr lang="en-US" b="1" dirty="0" smtClean="0"/>
              <a:t>Rubrics for competencies</a:t>
            </a:r>
            <a:r>
              <a:rPr lang="en-US" dirty="0" smtClean="0"/>
              <a:t> will be provided on the Preceptor resources webpage</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266756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from interns</a:t>
            </a:r>
            <a:endParaRPr lang="en-US" dirty="0"/>
          </a:p>
        </p:txBody>
      </p:sp>
      <p:sp>
        <p:nvSpPr>
          <p:cNvPr id="3" name="Content Placeholder 2"/>
          <p:cNvSpPr>
            <a:spLocks noGrp="1"/>
          </p:cNvSpPr>
          <p:nvPr>
            <p:ph idx="1"/>
          </p:nvPr>
        </p:nvSpPr>
        <p:spPr/>
        <p:txBody>
          <a:bodyPr>
            <a:normAutofit lnSpcReduction="10000"/>
          </a:bodyPr>
          <a:lstStyle/>
          <a:p>
            <a:r>
              <a:rPr lang="en-US" dirty="0" smtClean="0"/>
              <a:t>If appropriate:</a:t>
            </a:r>
          </a:p>
          <a:p>
            <a:r>
              <a:rPr lang="en-US" dirty="0" smtClean="0"/>
              <a:t>Answer a question with a question that guides the student to apply their knowledge to answer the question.</a:t>
            </a:r>
          </a:p>
          <a:p>
            <a:r>
              <a:rPr lang="en-US" dirty="0" smtClean="0"/>
              <a:t>Make sure your question is open-ended:</a:t>
            </a:r>
          </a:p>
          <a:p>
            <a:pPr lvl="1"/>
            <a:r>
              <a:rPr lang="en-US" dirty="0" smtClean="0"/>
              <a:t>What do you know about the patient that is relevant for this decision?</a:t>
            </a:r>
          </a:p>
          <a:p>
            <a:pPr lvl="1"/>
            <a:r>
              <a:rPr lang="en-US" strike="sngStrike" dirty="0" smtClean="0"/>
              <a:t>You know she isn’t eating enough so why would you think that a more restrictive diet could be better?</a:t>
            </a:r>
          </a:p>
          <a:p>
            <a:r>
              <a:rPr lang="en-US" dirty="0" smtClean="0"/>
              <a:t>This will tell you where the knowledge gap lies.</a:t>
            </a:r>
          </a:p>
          <a:p>
            <a:r>
              <a:rPr lang="en-US" dirty="0" smtClean="0"/>
              <a:t>It will encourage the student to think about the issue before asking.</a:t>
            </a:r>
          </a:p>
          <a:p>
            <a:r>
              <a:rPr lang="en-US" dirty="0" smtClean="0"/>
              <a:t>It will encourage the student to gather evidence for their suggested solution.</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4261021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from interns</a:t>
            </a:r>
            <a:endParaRPr lang="en-US" dirty="0"/>
          </a:p>
        </p:txBody>
      </p:sp>
      <p:sp>
        <p:nvSpPr>
          <p:cNvPr id="3" name="Content Placeholder 2"/>
          <p:cNvSpPr>
            <a:spLocks noGrp="1"/>
          </p:cNvSpPr>
          <p:nvPr>
            <p:ph idx="1"/>
          </p:nvPr>
        </p:nvSpPr>
        <p:spPr/>
        <p:txBody>
          <a:bodyPr/>
          <a:lstStyle/>
          <a:p>
            <a:r>
              <a:rPr lang="en-US" dirty="0" smtClean="0"/>
              <a:t>If you don’t know the answer:</a:t>
            </a:r>
          </a:p>
          <a:p>
            <a:r>
              <a:rPr lang="en-US" dirty="0" smtClean="0"/>
              <a:t>As appropriate:</a:t>
            </a:r>
          </a:p>
          <a:p>
            <a:r>
              <a:rPr lang="en-US" dirty="0" smtClean="0"/>
              <a:t>Have the student look it up and report back, with references</a:t>
            </a:r>
          </a:p>
          <a:p>
            <a:r>
              <a:rPr lang="en-US" dirty="0" smtClean="0"/>
              <a:t>Indicate resources if possible</a:t>
            </a:r>
          </a:p>
          <a:p>
            <a:r>
              <a:rPr lang="en-US" dirty="0" smtClean="0"/>
              <a:t>Provide time.</a:t>
            </a:r>
          </a:p>
          <a:p>
            <a:pPr lvl="1"/>
            <a:r>
              <a:rPr lang="en-US" dirty="0" smtClean="0"/>
              <a:t>This is difficult for performance-oriented students</a:t>
            </a:r>
          </a:p>
          <a:p>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284044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from interns: Guide to Critical Thinking</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545812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5"/>
          <p:cNvSpPr>
            <a:spLocks noGrp="1"/>
          </p:cNvSpPr>
          <p:nvPr>
            <p:ph type="title"/>
          </p:nvPr>
        </p:nvSpPr>
        <p:spPr>
          <a:xfrm>
            <a:off x="1747913" y="6925"/>
            <a:ext cx="8610600" cy="1293028"/>
          </a:xfrm>
        </p:spPr>
        <p:txBody>
          <a:bodyPr/>
          <a:lstStyle/>
          <a:p>
            <a:pPr algn="ctr"/>
            <a:r>
              <a:rPr lang="en-US" dirty="0" smtClean="0"/>
              <a:t>Competencies</a:t>
            </a:r>
            <a:endParaRPr lang="en-US" dirty="0"/>
          </a:p>
        </p:txBody>
      </p:sp>
      <p:sp>
        <p:nvSpPr>
          <p:cNvPr id="2" name="Footer Placeholder 1"/>
          <p:cNvSpPr>
            <a:spLocks noGrp="1"/>
          </p:cNvSpPr>
          <p:nvPr>
            <p:ph type="ftr" sz="quarter" idx="11"/>
          </p:nvPr>
        </p:nvSpPr>
        <p:spPr/>
        <p:txBody>
          <a:bodyPr/>
          <a:lstStyle/>
          <a:p>
            <a:r>
              <a:rPr lang="en-US" smtClean="0"/>
              <a:t>VF</a:t>
            </a:r>
            <a:endParaRPr lang="en-US" dirty="0"/>
          </a:p>
        </p:txBody>
      </p:sp>
      <p:sp>
        <p:nvSpPr>
          <p:cNvPr id="5" name="Cloud Callout 4"/>
          <p:cNvSpPr/>
          <p:nvPr/>
        </p:nvSpPr>
        <p:spPr>
          <a:xfrm>
            <a:off x="7677807" y="1131128"/>
            <a:ext cx="3996558" cy="1974686"/>
          </a:xfrm>
          <a:prstGeom prst="cloudCallout">
            <a:avLst>
              <a:gd name="adj1" fmla="val -47263"/>
              <a:gd name="adj2" fmla="val 617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journal articles support this, EAL says imperative</a:t>
            </a:r>
            <a:endParaRPr lang="en-US" dirty="0"/>
          </a:p>
        </p:txBody>
      </p:sp>
      <p:sp>
        <p:nvSpPr>
          <p:cNvPr id="6" name="Cloud Callout 5"/>
          <p:cNvSpPr/>
          <p:nvPr/>
        </p:nvSpPr>
        <p:spPr>
          <a:xfrm>
            <a:off x="8458200" y="4256697"/>
            <a:ext cx="3586655" cy="1876097"/>
          </a:xfrm>
          <a:prstGeom prst="cloudCallout">
            <a:avLst>
              <a:gd name="adj1" fmla="val -70943"/>
              <a:gd name="adj2" fmla="val -79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It’s MR. SMURF, not Theodore</a:t>
            </a:r>
            <a:endParaRPr lang="en-US" dirty="0"/>
          </a:p>
        </p:txBody>
      </p:sp>
      <p:sp>
        <p:nvSpPr>
          <p:cNvPr id="7" name="Oval Callout 6"/>
          <p:cNvSpPr/>
          <p:nvPr/>
        </p:nvSpPr>
        <p:spPr>
          <a:xfrm>
            <a:off x="685800" y="1434669"/>
            <a:ext cx="3697014" cy="1308538"/>
          </a:xfrm>
          <a:prstGeom prst="wedgeEllipseCallout">
            <a:avLst>
              <a:gd name="adj1" fmla="val 57205"/>
              <a:gd name="adj2" fmla="val 673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have brought a brochure you can take home.</a:t>
            </a:r>
            <a:endParaRPr lang="en-US" dirty="0"/>
          </a:p>
        </p:txBody>
      </p:sp>
      <p:sp>
        <p:nvSpPr>
          <p:cNvPr id="8" name="Oval Callout 7"/>
          <p:cNvSpPr/>
          <p:nvPr/>
        </p:nvSpPr>
        <p:spPr>
          <a:xfrm>
            <a:off x="685800" y="3105814"/>
            <a:ext cx="3192517" cy="1403131"/>
          </a:xfrm>
          <a:prstGeom prst="wedgeEllipseCallout">
            <a:avLst>
              <a:gd name="adj1" fmla="val 76451"/>
              <a:gd name="adj2" fmla="val -41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And how did you like the beans at lunch today?</a:t>
            </a:r>
            <a:endParaRPr lang="en-US" dirty="0"/>
          </a:p>
        </p:txBody>
      </p:sp>
      <p:sp>
        <p:nvSpPr>
          <p:cNvPr id="9" name="Rectangle 8"/>
          <p:cNvSpPr/>
          <p:nvPr/>
        </p:nvSpPr>
        <p:spPr>
          <a:xfrm>
            <a:off x="2058358" y="4810824"/>
            <a:ext cx="1671145" cy="1545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303237">
            <a:off x="7988428" y="1343225"/>
            <a:ext cx="4146331" cy="85533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Scientific and Evidence Base of Practice</a:t>
            </a:r>
            <a:endParaRPr lang="en-US" dirty="0">
              <a:solidFill>
                <a:schemeClr val="bg1"/>
              </a:solidFill>
            </a:endParaRPr>
          </a:p>
        </p:txBody>
      </p:sp>
      <p:sp>
        <p:nvSpPr>
          <p:cNvPr id="11" name="Rectangle 10"/>
          <p:cNvSpPr/>
          <p:nvPr/>
        </p:nvSpPr>
        <p:spPr>
          <a:xfrm rot="1303237">
            <a:off x="7988428" y="4038193"/>
            <a:ext cx="4146331" cy="85533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Professional Practice Expectations: beliefs, values, attitudes, behaviors</a:t>
            </a:r>
            <a:endParaRPr lang="en-US" dirty="0">
              <a:solidFill>
                <a:schemeClr val="bg1"/>
              </a:solidFill>
            </a:endParaRPr>
          </a:p>
        </p:txBody>
      </p:sp>
      <p:sp>
        <p:nvSpPr>
          <p:cNvPr id="12" name="Rectangle 11"/>
          <p:cNvSpPr/>
          <p:nvPr/>
        </p:nvSpPr>
        <p:spPr>
          <a:xfrm rot="20283060">
            <a:off x="272703" y="1538190"/>
            <a:ext cx="4146331" cy="85533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Clinical and Customer Services</a:t>
            </a:r>
            <a:endParaRPr lang="en-US" dirty="0">
              <a:solidFill>
                <a:schemeClr val="bg1"/>
              </a:solidFill>
            </a:endParaRPr>
          </a:p>
        </p:txBody>
      </p:sp>
      <p:sp>
        <p:nvSpPr>
          <p:cNvPr id="13" name="Rectangle 12"/>
          <p:cNvSpPr/>
          <p:nvPr/>
        </p:nvSpPr>
        <p:spPr>
          <a:xfrm rot="20283060">
            <a:off x="109614" y="3269964"/>
            <a:ext cx="4146331" cy="85533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Practice Management and use of resources: Quality Assurance etc. </a:t>
            </a:r>
            <a:endParaRPr lang="en-US" dirty="0">
              <a:solidFill>
                <a:schemeClr val="bg1"/>
              </a:solidFill>
            </a:endParaRPr>
          </a:p>
        </p:txBody>
      </p:sp>
      <p:sp>
        <p:nvSpPr>
          <p:cNvPr id="14" name="TextBox 13"/>
          <p:cNvSpPr txBox="1"/>
          <p:nvPr/>
        </p:nvSpPr>
        <p:spPr>
          <a:xfrm>
            <a:off x="0" y="606350"/>
            <a:ext cx="2534307" cy="523220"/>
          </a:xfrm>
          <a:prstGeom prst="rect">
            <a:avLst/>
          </a:prstGeom>
          <a:noFill/>
        </p:spPr>
        <p:txBody>
          <a:bodyPr wrap="square" rtlCol="0">
            <a:spAutoFit/>
          </a:bodyPr>
          <a:lstStyle/>
          <a:p>
            <a:r>
              <a:rPr lang="en-US" sz="2800" dirty="0" smtClean="0"/>
              <a:t>Site specific</a:t>
            </a:r>
            <a:endParaRPr lang="en-US" sz="2800" dirty="0"/>
          </a:p>
        </p:txBody>
      </p:sp>
      <p:sp>
        <p:nvSpPr>
          <p:cNvPr id="15" name="TextBox 14"/>
          <p:cNvSpPr txBox="1"/>
          <p:nvPr/>
        </p:nvSpPr>
        <p:spPr>
          <a:xfrm>
            <a:off x="9572119" y="653439"/>
            <a:ext cx="2534307" cy="523220"/>
          </a:xfrm>
          <a:prstGeom prst="rect">
            <a:avLst/>
          </a:prstGeom>
          <a:noFill/>
        </p:spPr>
        <p:txBody>
          <a:bodyPr wrap="square" rtlCol="0">
            <a:spAutoFit/>
          </a:bodyPr>
          <a:lstStyle/>
          <a:p>
            <a:pPr algn="r"/>
            <a:r>
              <a:rPr lang="en-US" sz="2800" dirty="0" smtClean="0"/>
              <a:t>All sites</a:t>
            </a:r>
            <a:endParaRPr lang="en-US" sz="2800" dirty="0"/>
          </a:p>
        </p:txBody>
      </p:sp>
      <p:sp>
        <p:nvSpPr>
          <p:cNvPr id="17" name="TextBox 16"/>
          <p:cNvSpPr txBox="1"/>
          <p:nvPr/>
        </p:nvSpPr>
        <p:spPr>
          <a:xfrm>
            <a:off x="5253541" y="3807379"/>
            <a:ext cx="1873964" cy="369332"/>
          </a:xfrm>
          <a:prstGeom prst="rect">
            <a:avLst/>
          </a:prstGeom>
          <a:noFill/>
        </p:spPr>
        <p:txBody>
          <a:bodyPr wrap="square" rtlCol="0">
            <a:spAutoFit/>
          </a:bodyPr>
          <a:lstStyle/>
          <a:p>
            <a:r>
              <a:rPr lang="en-US" dirty="0" smtClean="0"/>
              <a:t>Dietetic intern</a:t>
            </a: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245" y="4810824"/>
            <a:ext cx="2006232" cy="2047176"/>
          </a:xfrm>
          <a:prstGeom prst="rect">
            <a:avLst/>
          </a:prstGeom>
        </p:spPr>
      </p:pic>
      <p:sp>
        <p:nvSpPr>
          <p:cNvPr id="18" name="TextBox 17"/>
          <p:cNvSpPr txBox="1"/>
          <p:nvPr/>
        </p:nvSpPr>
        <p:spPr>
          <a:xfrm>
            <a:off x="2953709" y="6156505"/>
            <a:ext cx="1366737" cy="646331"/>
          </a:xfrm>
          <a:prstGeom prst="rect">
            <a:avLst/>
          </a:prstGeom>
          <a:noFill/>
        </p:spPr>
        <p:txBody>
          <a:bodyPr wrap="square" rtlCol="0">
            <a:spAutoFit/>
          </a:bodyPr>
          <a:lstStyle/>
          <a:p>
            <a:r>
              <a:rPr lang="en-US" dirty="0" smtClean="0">
                <a:solidFill>
                  <a:schemeClr val="bg1"/>
                </a:solidFill>
              </a:rPr>
              <a:t>Theo Smurf</a:t>
            </a:r>
            <a:endParaRPr lang="en-US" dirty="0">
              <a:solidFill>
                <a:schemeClr val="bg1"/>
              </a:solidFill>
            </a:endParaRPr>
          </a:p>
        </p:txBody>
      </p:sp>
      <p:sp>
        <p:nvSpPr>
          <p:cNvPr id="20" name="TextBox 19"/>
          <p:cNvSpPr txBox="1"/>
          <p:nvPr/>
        </p:nvSpPr>
        <p:spPr>
          <a:xfrm>
            <a:off x="0" y="5993244"/>
            <a:ext cx="1747913" cy="830997"/>
          </a:xfrm>
          <a:prstGeom prst="rect">
            <a:avLst/>
          </a:prstGeom>
          <a:noFill/>
        </p:spPr>
        <p:txBody>
          <a:bodyPr wrap="square" rtlCol="0">
            <a:spAutoFit/>
          </a:bodyPr>
          <a:lstStyle/>
          <a:p>
            <a:r>
              <a:rPr lang="en-US" sz="1200" dirty="0"/>
              <a:t>http://art.cafimg.com/images/Category_8401/subcat_15887/Mahnke.jpg</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154" y="2226951"/>
            <a:ext cx="2735016" cy="3403452"/>
          </a:xfrm>
          <a:prstGeom prst="rect">
            <a:avLst/>
          </a:prstGeom>
        </p:spPr>
      </p:pic>
      <p:sp>
        <p:nvSpPr>
          <p:cNvPr id="22" name="Rectangle 21"/>
          <p:cNvSpPr/>
          <p:nvPr/>
        </p:nvSpPr>
        <p:spPr>
          <a:xfrm>
            <a:off x="5612524" y="2935435"/>
            <a:ext cx="598138" cy="20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859415" y="5641171"/>
            <a:ext cx="2735016" cy="1569660"/>
          </a:xfrm>
          <a:prstGeom prst="rect">
            <a:avLst/>
          </a:prstGeom>
          <a:noFill/>
        </p:spPr>
        <p:txBody>
          <a:bodyPr wrap="square" rtlCol="0">
            <a:spAutoFit/>
          </a:bodyPr>
          <a:lstStyle/>
          <a:p>
            <a:r>
              <a:rPr lang="en-US" sz="1200" dirty="0"/>
              <a:t>http://www.txstate.edu/cache0ba50e8f14f05f0196b00fe31b6592fc/imagehandler/scaler/gato-docs.its.txstate.edu/jcr:1d360292-ea8a-4811-8229-f7e1ff2d5eae/juliette%2Bhorizontal.jpg?mode=clip&amp;width=1093&amp;height=615</a:t>
            </a:r>
          </a:p>
        </p:txBody>
      </p:sp>
    </p:spTree>
    <p:extLst>
      <p:ext uri="{BB962C8B-B14F-4D97-AF65-F5344CB8AC3E}">
        <p14:creationId xmlns:p14="http://schemas.microsoft.com/office/powerpoint/2010/main" val="109585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a:t>
            </a:r>
            <a:endParaRPr lang="en-US" dirty="0"/>
          </a:p>
        </p:txBody>
      </p:sp>
      <p:sp>
        <p:nvSpPr>
          <p:cNvPr id="3" name="Content Placeholder 2"/>
          <p:cNvSpPr>
            <a:spLocks noGrp="1"/>
          </p:cNvSpPr>
          <p:nvPr>
            <p:ph sz="half" idx="1"/>
          </p:nvPr>
        </p:nvSpPr>
        <p:spPr/>
        <p:txBody>
          <a:bodyPr/>
          <a:lstStyle/>
          <a:p>
            <a:r>
              <a:rPr lang="en-US" dirty="0" smtClean="0"/>
              <a:t>Appearance</a:t>
            </a:r>
          </a:p>
          <a:p>
            <a:r>
              <a:rPr lang="en-US" dirty="0" smtClean="0"/>
              <a:t>Multiple aspects reflecting values directed toward high quality service to others, e.g.</a:t>
            </a:r>
          </a:p>
          <a:p>
            <a:r>
              <a:rPr lang="en-US" dirty="0" smtClean="0"/>
              <a:t>Responsibility</a:t>
            </a:r>
          </a:p>
          <a:p>
            <a:r>
              <a:rPr lang="en-US" dirty="0" smtClean="0"/>
              <a:t>Dependability</a:t>
            </a:r>
          </a:p>
          <a:p>
            <a:r>
              <a:rPr lang="en-US" dirty="0" smtClean="0"/>
              <a:t>Accountability</a:t>
            </a:r>
          </a:p>
          <a:p>
            <a:r>
              <a:rPr lang="en-US" dirty="0" smtClean="0"/>
              <a:t>Respect</a:t>
            </a:r>
          </a:p>
          <a:p>
            <a:r>
              <a:rPr lang="en-US" dirty="0" smtClean="0"/>
              <a:t>Compassion</a:t>
            </a:r>
          </a:p>
          <a:p>
            <a:r>
              <a:rPr lang="en-US" dirty="0" smtClean="0"/>
              <a:t>perseverance</a:t>
            </a:r>
            <a:endParaRPr lang="en-US" dirty="0"/>
          </a:p>
        </p:txBody>
      </p:sp>
      <p:sp>
        <p:nvSpPr>
          <p:cNvPr id="9" name="Content Placeholder 8"/>
          <p:cNvSpPr>
            <a:spLocks noGrp="1"/>
          </p:cNvSpPr>
          <p:nvPr>
            <p:ph sz="half" idx="2"/>
          </p:nvPr>
        </p:nvSpPr>
        <p:spPr/>
        <p:txBody>
          <a:bodyPr/>
          <a:lstStyle/>
          <a:p>
            <a:r>
              <a:rPr lang="en-US" dirty="0" smtClean="0"/>
              <a:t>Appropriate Attitude:</a:t>
            </a:r>
          </a:p>
          <a:p>
            <a:pPr lvl="1"/>
            <a:r>
              <a:rPr lang="en-US" dirty="0" smtClean="0"/>
              <a:t>Courteous</a:t>
            </a:r>
          </a:p>
          <a:p>
            <a:pPr lvl="1"/>
            <a:r>
              <a:rPr lang="en-US" dirty="0" smtClean="0"/>
              <a:t>Respectful</a:t>
            </a:r>
          </a:p>
          <a:p>
            <a:pPr lvl="1"/>
            <a:r>
              <a:rPr lang="en-US" dirty="0" smtClean="0"/>
              <a:t>Open to learning</a:t>
            </a:r>
          </a:p>
          <a:p>
            <a:pPr lvl="1"/>
            <a:r>
              <a:rPr lang="en-US" dirty="0" smtClean="0"/>
              <a:t>Engaged </a:t>
            </a:r>
          </a:p>
          <a:p>
            <a:pPr lvl="1"/>
            <a:r>
              <a:rPr lang="en-US" dirty="0" smtClean="0"/>
              <a:t>Proactive</a:t>
            </a:r>
          </a:p>
          <a:p>
            <a:pPr lvl="1"/>
            <a:r>
              <a:rPr lang="en-US" dirty="0" smtClean="0"/>
              <a:t>Positively resourceful </a:t>
            </a:r>
          </a:p>
          <a:p>
            <a:pPr lvl="1"/>
            <a:r>
              <a:rPr lang="en-US" dirty="0" smtClean="0"/>
              <a:t>Going the extra mile</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1773427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ommunications</a:t>
            </a:r>
            <a:endParaRPr lang="en-US" dirty="0"/>
          </a:p>
        </p:txBody>
      </p:sp>
      <p:sp>
        <p:nvSpPr>
          <p:cNvPr id="3" name="Content Placeholder 2"/>
          <p:cNvSpPr>
            <a:spLocks noGrp="1"/>
          </p:cNvSpPr>
          <p:nvPr>
            <p:ph idx="1"/>
          </p:nvPr>
        </p:nvSpPr>
        <p:spPr/>
        <p:txBody>
          <a:bodyPr/>
          <a:lstStyle/>
          <a:p>
            <a:r>
              <a:rPr lang="en-US" dirty="0" smtClean="0"/>
              <a:t>Define preferred way and frequency of communication</a:t>
            </a:r>
          </a:p>
          <a:p>
            <a:pPr lvl="1"/>
            <a:r>
              <a:rPr lang="en-US" dirty="0" smtClean="0"/>
              <a:t>In-person, email, phone</a:t>
            </a:r>
          </a:p>
          <a:p>
            <a:pPr lvl="1"/>
            <a:r>
              <a:rPr lang="en-US" dirty="0" smtClean="0"/>
              <a:t>After every patient encounter / daily / weekly</a:t>
            </a:r>
          </a:p>
          <a:p>
            <a:pPr lvl="1"/>
            <a:r>
              <a:rPr lang="en-US" dirty="0" smtClean="0"/>
              <a:t>This can change during the rotation!</a:t>
            </a:r>
          </a:p>
          <a:p>
            <a:r>
              <a:rPr lang="en-US" dirty="0" smtClean="0"/>
              <a:t>Allow enough time for communication</a:t>
            </a:r>
          </a:p>
          <a:p>
            <a:r>
              <a:rPr lang="en-US" dirty="0" smtClean="0"/>
              <a:t>Ascertain that communication was effective</a:t>
            </a:r>
          </a:p>
          <a:p>
            <a:pPr lvl="1"/>
            <a:r>
              <a:rPr lang="en-US" dirty="0" smtClean="0"/>
              <a:t>Did your message arrive? Did you receive the student’s message?</a:t>
            </a:r>
          </a:p>
          <a:p>
            <a:r>
              <a:rPr lang="en-US" dirty="0" smtClean="0"/>
              <a:t>Communicate with the program</a:t>
            </a:r>
          </a:p>
          <a:p>
            <a:pPr lvl="1"/>
            <a:r>
              <a:rPr lang="en-US" dirty="0" smtClean="0"/>
              <a:t>Before, in the middle and at the end of the rotation</a:t>
            </a:r>
          </a:p>
          <a:p>
            <a:pPr lvl="1"/>
            <a:r>
              <a:rPr lang="en-US" dirty="0" smtClean="0"/>
              <a:t>As soon as concerns arise, no matter when</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494232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Most important step: </a:t>
            </a:r>
            <a:br>
              <a:rPr lang="en-US" sz="3200" dirty="0" smtClean="0"/>
            </a:br>
            <a:r>
              <a:rPr lang="en-US" sz="3200" dirty="0" smtClean="0"/>
              <a:t>Planning and Structuring</a:t>
            </a:r>
            <a:br>
              <a:rPr lang="en-US" sz="3200" dirty="0" smtClean="0"/>
            </a:br>
            <a:r>
              <a:rPr lang="en-US" sz="3200" dirty="0" smtClean="0"/>
              <a:t>Evaluate and re-evaluate</a:t>
            </a:r>
            <a:endParaRPr lang="en-US" sz="3200" dirty="0"/>
          </a:p>
        </p:txBody>
      </p:sp>
      <p:sp>
        <p:nvSpPr>
          <p:cNvPr id="3" name="Content Placeholder 2"/>
          <p:cNvSpPr>
            <a:spLocks noGrp="1"/>
          </p:cNvSpPr>
          <p:nvPr>
            <p:ph idx="1"/>
          </p:nvPr>
        </p:nvSpPr>
        <p:spPr/>
        <p:txBody>
          <a:bodyPr>
            <a:normAutofit fontScale="70000" lnSpcReduction="20000"/>
          </a:bodyPr>
          <a:lstStyle/>
          <a:p>
            <a:r>
              <a:rPr lang="en-US" sz="3000" b="1" dirty="0" smtClean="0"/>
              <a:t>Develop a plan for activities / tasks / responsibilities of the intern</a:t>
            </a:r>
          </a:p>
          <a:p>
            <a:r>
              <a:rPr lang="en-US" sz="3000" b="1" dirty="0" smtClean="0"/>
              <a:t>Communicate that plan on day 1, and at least weekly thereafter.</a:t>
            </a:r>
          </a:p>
          <a:p>
            <a:r>
              <a:rPr lang="en-US" dirty="0" smtClean="0"/>
              <a:t>Communicate your expectations clearly.</a:t>
            </a:r>
          </a:p>
          <a:p>
            <a:r>
              <a:rPr lang="en-US" dirty="0" smtClean="0"/>
              <a:t>Communicate limits clearly, to all involved.</a:t>
            </a:r>
          </a:p>
          <a:p>
            <a:pPr lvl="1"/>
            <a:r>
              <a:rPr lang="en-US" dirty="0" smtClean="0"/>
              <a:t>E.g. don’t enter anything into the EHR until approved.</a:t>
            </a:r>
          </a:p>
          <a:p>
            <a:pPr lvl="1"/>
            <a:r>
              <a:rPr lang="en-US" dirty="0" smtClean="0"/>
              <a:t>E.g. communicate expectations, limits &amp; student abilities to RDs who “take” the student for the day.</a:t>
            </a:r>
          </a:p>
          <a:p>
            <a:pPr lvl="1"/>
            <a:r>
              <a:rPr lang="en-US" dirty="0" smtClean="0"/>
              <a:t>If delegating to other RDs, communicate expectations on their workload, too.</a:t>
            </a:r>
          </a:p>
          <a:p>
            <a:r>
              <a:rPr lang="en-US" dirty="0" smtClean="0"/>
              <a:t>Check in frequently if expectations are met and re-evaluate expectations and plan.</a:t>
            </a:r>
          </a:p>
          <a:p>
            <a:endParaRPr lang="en-US" dirty="0"/>
          </a:p>
          <a:p>
            <a:r>
              <a:rPr lang="en-US" dirty="0" smtClean="0"/>
              <a:t>Uncertainties yield errors and decreased productivity.</a:t>
            </a:r>
          </a:p>
          <a:p>
            <a:r>
              <a:rPr lang="en-US" dirty="0" smtClean="0"/>
              <a:t>Clear expectations allow students to take initiative to excel.</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785489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CDR Dietetics Preceptor Training Program</a:t>
            </a:r>
          </a:p>
          <a:p>
            <a:r>
              <a:rPr lang="en-US" dirty="0" smtClean="0"/>
              <a:t>NDEP Line article summer 2018</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2513574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endParaRPr lang="en-US" dirty="0"/>
          </a:p>
        </p:txBody>
      </p:sp>
      <p:sp>
        <p:nvSpPr>
          <p:cNvPr id="4" name="Footer Placeholder 3"/>
          <p:cNvSpPr>
            <a:spLocks noGrp="1"/>
          </p:cNvSpPr>
          <p:nvPr>
            <p:ph type="ftr" sz="quarter" idx="11"/>
          </p:nvPr>
        </p:nvSpPr>
        <p:spPr/>
        <p:txBody>
          <a:bodyPr/>
          <a:lstStyle/>
          <a:p>
            <a:r>
              <a:rPr lang="en-US" smtClean="0"/>
              <a:t>VF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54</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807" y="4873785"/>
            <a:ext cx="4267528" cy="1732788"/>
          </a:xfrm>
          <a:prstGeom prst="rect">
            <a:avLst/>
          </a:prstGeom>
        </p:spPr>
      </p:pic>
    </p:spTree>
    <p:extLst>
      <p:ext uri="{BB962C8B-B14F-4D97-AF65-F5344CB8AC3E}">
        <p14:creationId xmlns:p14="http://schemas.microsoft.com/office/powerpoint/2010/main" val="431355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81361"/>
            <a:ext cx="8610600" cy="1293028"/>
          </a:xfrm>
        </p:spPr>
        <p:txBody>
          <a:bodyPr/>
          <a:lstStyle/>
          <a:p>
            <a:r>
              <a:rPr lang="en-US" dirty="0" smtClean="0"/>
              <a:t>Hunter Programs – Striving for Efficiency</a:t>
            </a:r>
            <a:endParaRPr lang="en-US" dirty="0"/>
          </a:p>
        </p:txBody>
      </p:sp>
      <p:sp>
        <p:nvSpPr>
          <p:cNvPr id="3" name="Content Placeholder 2"/>
          <p:cNvSpPr>
            <a:spLocks noGrp="1"/>
          </p:cNvSpPr>
          <p:nvPr>
            <p:ph idx="1"/>
          </p:nvPr>
        </p:nvSpPr>
        <p:spPr>
          <a:xfrm>
            <a:off x="124327" y="1634355"/>
            <a:ext cx="5955631" cy="4542460"/>
          </a:xfrm>
        </p:spPr>
        <p:txBody>
          <a:bodyPr>
            <a:normAutofit/>
          </a:bodyPr>
          <a:lstStyle/>
          <a:p>
            <a:r>
              <a:rPr lang="en-US" sz="3000" b="1" dirty="0" smtClean="0">
                <a:solidFill>
                  <a:srgbClr val="FFC000"/>
                </a:solidFill>
              </a:rPr>
              <a:t>Learning is much more efficient hands-on!</a:t>
            </a:r>
          </a:p>
          <a:p>
            <a:endParaRPr lang="en-US" dirty="0"/>
          </a:p>
          <a:p>
            <a:r>
              <a:rPr lang="en-US" sz="3000" b="1" dirty="0">
                <a:solidFill>
                  <a:srgbClr val="FFC000"/>
                </a:solidFill>
              </a:rPr>
              <a:t>Integrated Programs: Closer cooperation between facilities and program</a:t>
            </a:r>
          </a:p>
          <a:p>
            <a:pPr lvl="1"/>
            <a:r>
              <a:rPr lang="en-US" sz="3000" b="1" dirty="0">
                <a:solidFill>
                  <a:srgbClr val="FFC000"/>
                </a:solidFill>
              </a:rPr>
              <a:t>Via students and direct communication</a:t>
            </a:r>
          </a:p>
        </p:txBody>
      </p:sp>
      <p:sp>
        <p:nvSpPr>
          <p:cNvPr id="10" name="Footer Placeholder 9"/>
          <p:cNvSpPr>
            <a:spLocks noGrp="1"/>
          </p:cNvSpPr>
          <p:nvPr>
            <p:ph type="ftr" sz="quarter" idx="11"/>
          </p:nvPr>
        </p:nvSpPr>
        <p:spPr/>
        <p:txBody>
          <a:bodyPr/>
          <a:lstStyle/>
          <a:p>
            <a:r>
              <a:rPr lang="en-US" smtClean="0"/>
              <a:t>VF</a:t>
            </a:r>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6</a:t>
            </a:fld>
            <a:endParaRPr lang="en-US" dirty="0"/>
          </a:p>
        </p:txBody>
      </p:sp>
      <p:pic>
        <p:nvPicPr>
          <p:cNvPr id="6" name="Picture 5"/>
          <p:cNvPicPr>
            <a:picLocks noChangeAspect="1"/>
          </p:cNvPicPr>
          <p:nvPr/>
        </p:nvPicPr>
        <p:blipFill>
          <a:blip r:embed="rId3"/>
          <a:stretch>
            <a:fillRect/>
          </a:stretch>
        </p:blipFill>
        <p:spPr>
          <a:xfrm>
            <a:off x="6195645" y="1634355"/>
            <a:ext cx="5819892" cy="4204971"/>
          </a:xfrm>
          <a:prstGeom prst="rect">
            <a:avLst/>
          </a:prstGeom>
        </p:spPr>
      </p:pic>
      <p:sp>
        <p:nvSpPr>
          <p:cNvPr id="7" name="Rectangle 6"/>
          <p:cNvSpPr/>
          <p:nvPr/>
        </p:nvSpPr>
        <p:spPr>
          <a:xfrm>
            <a:off x="6256421" y="4555958"/>
            <a:ext cx="5694948" cy="102669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95645" y="5967663"/>
            <a:ext cx="5819892" cy="584775"/>
          </a:xfrm>
          <a:prstGeom prst="rect">
            <a:avLst/>
          </a:prstGeom>
          <a:noFill/>
        </p:spPr>
        <p:txBody>
          <a:bodyPr wrap="square" rtlCol="0">
            <a:spAutoFit/>
          </a:bodyPr>
          <a:lstStyle/>
          <a:p>
            <a:r>
              <a:rPr lang="en-US" sz="1600" dirty="0">
                <a:hlinkClick r:id="rId4"/>
              </a:rPr>
              <a:t>http://</a:t>
            </a:r>
            <a:r>
              <a:rPr lang="en-US" sz="1600" dirty="0" smtClean="0">
                <a:hlinkClick r:id="rId4"/>
              </a:rPr>
              <a:t>www.danielwillingham.com/uploads/5/0/0/7/5007325/2882821_orig.png</a:t>
            </a:r>
            <a:r>
              <a:rPr lang="en-US" sz="1600" dirty="0" smtClean="0"/>
              <a:t> </a:t>
            </a:r>
            <a:endParaRPr lang="en-US" sz="1600" dirty="0"/>
          </a:p>
        </p:txBody>
      </p:sp>
      <p:sp>
        <p:nvSpPr>
          <p:cNvPr id="9" name="Rectangle 8"/>
          <p:cNvSpPr/>
          <p:nvPr/>
        </p:nvSpPr>
        <p:spPr>
          <a:xfrm>
            <a:off x="7716253" y="2069432"/>
            <a:ext cx="2277979" cy="112294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831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81361"/>
            <a:ext cx="8610600" cy="1293028"/>
          </a:xfrm>
        </p:spPr>
        <p:txBody>
          <a:bodyPr/>
          <a:lstStyle/>
          <a:p>
            <a:r>
              <a:rPr lang="en-US" dirty="0" smtClean="0"/>
              <a:t>Competency-based Learning</a:t>
            </a:r>
            <a:endParaRPr lang="en-US" dirty="0"/>
          </a:p>
        </p:txBody>
      </p:sp>
      <p:sp>
        <p:nvSpPr>
          <p:cNvPr id="3" name="Content Placeholder 2"/>
          <p:cNvSpPr>
            <a:spLocks noGrp="1"/>
          </p:cNvSpPr>
          <p:nvPr>
            <p:ph idx="1"/>
          </p:nvPr>
        </p:nvSpPr>
        <p:spPr>
          <a:xfrm>
            <a:off x="124327" y="1634354"/>
            <a:ext cx="5955631" cy="5086615"/>
          </a:xfrm>
        </p:spPr>
        <p:txBody>
          <a:bodyPr>
            <a:normAutofit fontScale="92500" lnSpcReduction="20000"/>
          </a:bodyPr>
          <a:lstStyle/>
          <a:p>
            <a:r>
              <a:rPr lang="en-US" sz="3000" b="1" dirty="0" smtClean="0">
                <a:solidFill>
                  <a:srgbClr val="FFC000"/>
                </a:solidFill>
              </a:rPr>
              <a:t>Learn until you can do it</a:t>
            </a:r>
          </a:p>
          <a:p>
            <a:r>
              <a:rPr lang="en-US" sz="3000" b="1" dirty="0" smtClean="0">
                <a:solidFill>
                  <a:srgbClr val="FFC000"/>
                </a:solidFill>
              </a:rPr>
              <a:t>Then move to the next learning step</a:t>
            </a:r>
          </a:p>
          <a:p>
            <a:endParaRPr lang="en-US" dirty="0"/>
          </a:p>
          <a:p>
            <a:r>
              <a:rPr lang="en-US" sz="3000" dirty="0" smtClean="0">
                <a:solidFill>
                  <a:srgbClr val="FFC000"/>
                </a:solidFill>
              </a:rPr>
              <a:t>Targeted Evaluation of Performance Indicators</a:t>
            </a:r>
          </a:p>
          <a:p>
            <a:pPr lvl="1"/>
            <a:r>
              <a:rPr lang="en-US" sz="2400" dirty="0" smtClean="0">
                <a:solidFill>
                  <a:srgbClr val="FFC000"/>
                </a:solidFill>
              </a:rPr>
              <a:t>Observation</a:t>
            </a:r>
          </a:p>
          <a:p>
            <a:pPr lvl="1"/>
            <a:r>
              <a:rPr lang="en-US" sz="2400" dirty="0" smtClean="0">
                <a:solidFill>
                  <a:srgbClr val="FFC000"/>
                </a:solidFill>
              </a:rPr>
              <a:t>Interviews</a:t>
            </a:r>
          </a:p>
          <a:p>
            <a:pPr lvl="1"/>
            <a:r>
              <a:rPr lang="en-US" sz="2400" dirty="0" smtClean="0">
                <a:solidFill>
                  <a:srgbClr val="FFC000"/>
                </a:solidFill>
              </a:rPr>
              <a:t>Surveys of patients/clients</a:t>
            </a:r>
            <a:endParaRPr lang="en-US" sz="2400" dirty="0">
              <a:solidFill>
                <a:srgbClr val="FFC000"/>
              </a:solidFill>
            </a:endParaRPr>
          </a:p>
          <a:p>
            <a:pPr lvl="1"/>
            <a:r>
              <a:rPr lang="en-US" sz="2400" dirty="0" smtClean="0">
                <a:solidFill>
                  <a:srgbClr val="FFC000"/>
                </a:solidFill>
              </a:rPr>
              <a:t>Other team members</a:t>
            </a:r>
          </a:p>
          <a:p>
            <a:r>
              <a:rPr lang="en-US" sz="2600" dirty="0" smtClean="0">
                <a:solidFill>
                  <a:srgbClr val="FFC000"/>
                </a:solidFill>
              </a:rPr>
              <a:t>Already done for physicians, nurses, PT, OT</a:t>
            </a:r>
            <a:endParaRPr lang="en-US" sz="2600" dirty="0">
              <a:solidFill>
                <a:srgbClr val="FFC000"/>
              </a:solidFill>
            </a:endParaRPr>
          </a:p>
        </p:txBody>
      </p:sp>
      <p:sp>
        <p:nvSpPr>
          <p:cNvPr id="10" name="Footer Placeholder 9"/>
          <p:cNvSpPr>
            <a:spLocks noGrp="1"/>
          </p:cNvSpPr>
          <p:nvPr>
            <p:ph type="ftr" sz="quarter" idx="11"/>
          </p:nvPr>
        </p:nvSpPr>
        <p:spPr/>
        <p:txBody>
          <a:bodyPr/>
          <a:lstStyle/>
          <a:p>
            <a:r>
              <a:rPr lang="en-US" smtClean="0"/>
              <a:t>VF</a:t>
            </a:r>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7</a:t>
            </a:fld>
            <a:endParaRPr lang="en-US" dirty="0"/>
          </a:p>
        </p:txBody>
      </p:sp>
      <p:sp>
        <p:nvSpPr>
          <p:cNvPr id="5" name="Isosceles Triangle 4"/>
          <p:cNvSpPr/>
          <p:nvPr/>
        </p:nvSpPr>
        <p:spPr>
          <a:xfrm>
            <a:off x="6306206" y="1810224"/>
            <a:ext cx="5470634" cy="4225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921062" y="5063181"/>
            <a:ext cx="419362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14745" y="4012156"/>
            <a:ext cx="27377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08882" y="2517532"/>
            <a:ext cx="2049518" cy="1754326"/>
          </a:xfrm>
          <a:prstGeom prst="rect">
            <a:avLst/>
          </a:prstGeom>
          <a:noFill/>
        </p:spPr>
        <p:txBody>
          <a:bodyPr wrap="square" rtlCol="0">
            <a:spAutoFit/>
          </a:bodyPr>
          <a:lstStyle/>
          <a:p>
            <a:pPr algn="ctr"/>
            <a:r>
              <a:rPr lang="en-US" sz="2800" b="1" dirty="0" smtClean="0">
                <a:solidFill>
                  <a:srgbClr val="FFC000"/>
                </a:solidFill>
              </a:rPr>
              <a:t>Does</a:t>
            </a:r>
          </a:p>
          <a:p>
            <a:pPr algn="ctr"/>
            <a:r>
              <a:rPr lang="en-US" sz="2000" b="1" dirty="0" smtClean="0">
                <a:solidFill>
                  <a:schemeClr val="bg1"/>
                </a:solidFill>
              </a:rPr>
              <a:t>Performance integrated into practice</a:t>
            </a:r>
          </a:p>
          <a:p>
            <a:pPr algn="ctr"/>
            <a:endParaRPr lang="en-US" sz="2000" b="1" dirty="0">
              <a:solidFill>
                <a:schemeClr val="bg1"/>
              </a:solidFill>
            </a:endParaRPr>
          </a:p>
        </p:txBody>
      </p:sp>
      <p:sp>
        <p:nvSpPr>
          <p:cNvPr id="18" name="TextBox 17"/>
          <p:cNvSpPr txBox="1"/>
          <p:nvPr/>
        </p:nvSpPr>
        <p:spPr>
          <a:xfrm>
            <a:off x="7752690" y="4012156"/>
            <a:ext cx="2467304" cy="892552"/>
          </a:xfrm>
          <a:prstGeom prst="rect">
            <a:avLst/>
          </a:prstGeom>
          <a:noFill/>
        </p:spPr>
        <p:txBody>
          <a:bodyPr wrap="square" rtlCol="0">
            <a:spAutoFit/>
          </a:bodyPr>
          <a:lstStyle/>
          <a:p>
            <a:pPr algn="ctr"/>
            <a:r>
              <a:rPr lang="en-US" sz="2800" b="1" dirty="0" smtClean="0">
                <a:solidFill>
                  <a:srgbClr val="FFC000"/>
                </a:solidFill>
              </a:rPr>
              <a:t>Shows</a:t>
            </a:r>
          </a:p>
          <a:p>
            <a:pPr algn="ctr"/>
            <a:r>
              <a:rPr lang="en-US" sz="2400" dirty="0" smtClean="0">
                <a:solidFill>
                  <a:schemeClr val="bg1"/>
                </a:solidFill>
              </a:rPr>
              <a:t>Demonstrates</a:t>
            </a:r>
            <a:endParaRPr lang="en-US" sz="2000" dirty="0">
              <a:solidFill>
                <a:schemeClr val="bg1"/>
              </a:solidFill>
            </a:endParaRPr>
          </a:p>
        </p:txBody>
      </p:sp>
      <p:sp>
        <p:nvSpPr>
          <p:cNvPr id="19" name="TextBox 18"/>
          <p:cNvSpPr txBox="1"/>
          <p:nvPr/>
        </p:nvSpPr>
        <p:spPr>
          <a:xfrm>
            <a:off x="7472855" y="5063181"/>
            <a:ext cx="3090040" cy="892552"/>
          </a:xfrm>
          <a:prstGeom prst="rect">
            <a:avLst/>
          </a:prstGeom>
          <a:noFill/>
        </p:spPr>
        <p:txBody>
          <a:bodyPr wrap="square" rtlCol="0">
            <a:spAutoFit/>
          </a:bodyPr>
          <a:lstStyle/>
          <a:p>
            <a:pPr algn="ctr"/>
            <a:r>
              <a:rPr lang="en-US" sz="2800" b="1" dirty="0" smtClean="0">
                <a:solidFill>
                  <a:srgbClr val="FFC000"/>
                </a:solidFill>
              </a:rPr>
              <a:t>Knows</a:t>
            </a:r>
          </a:p>
          <a:p>
            <a:pPr algn="ctr"/>
            <a:r>
              <a:rPr lang="en-US" sz="2400" dirty="0" smtClean="0">
                <a:solidFill>
                  <a:schemeClr val="bg1"/>
                </a:solidFill>
              </a:rPr>
              <a:t>Fact gathering</a:t>
            </a:r>
            <a:endParaRPr lang="en-US" sz="2400" dirty="0">
              <a:solidFill>
                <a:schemeClr val="bg1"/>
              </a:solidFill>
            </a:endParaRPr>
          </a:p>
        </p:txBody>
      </p:sp>
      <p:sp>
        <p:nvSpPr>
          <p:cNvPr id="22" name="Rectangle 21"/>
          <p:cNvSpPr/>
          <p:nvPr/>
        </p:nvSpPr>
        <p:spPr>
          <a:xfrm>
            <a:off x="6921062" y="1650120"/>
            <a:ext cx="4193628" cy="2342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134600" y="2064623"/>
            <a:ext cx="1860331" cy="1200329"/>
          </a:xfrm>
          <a:prstGeom prst="rect">
            <a:avLst/>
          </a:prstGeom>
          <a:solidFill>
            <a:schemeClr val="accent4">
              <a:lumMod val="20000"/>
              <a:lumOff val="80000"/>
            </a:schemeClr>
          </a:solidFill>
        </p:spPr>
        <p:txBody>
          <a:bodyPr wrap="square" rtlCol="0">
            <a:spAutoFit/>
          </a:bodyPr>
          <a:lstStyle/>
          <a:p>
            <a:pPr algn="ctr"/>
            <a:r>
              <a:rPr lang="en-US" sz="2400" b="1" dirty="0" smtClean="0">
                <a:solidFill>
                  <a:schemeClr val="bg1"/>
                </a:solidFill>
              </a:rPr>
              <a:t>The goal</a:t>
            </a:r>
          </a:p>
          <a:p>
            <a:pPr algn="ctr"/>
            <a:r>
              <a:rPr lang="en-US" sz="2400" b="1" dirty="0" smtClean="0">
                <a:solidFill>
                  <a:schemeClr val="bg1"/>
                </a:solidFill>
              </a:rPr>
              <a:t>&amp;</a:t>
            </a:r>
          </a:p>
          <a:p>
            <a:pPr algn="ctr"/>
            <a:r>
              <a:rPr lang="en-US" sz="2400" b="1" dirty="0" smtClean="0">
                <a:solidFill>
                  <a:schemeClr val="bg1"/>
                </a:solidFill>
              </a:rPr>
              <a:t>Your role</a:t>
            </a:r>
            <a:endParaRPr lang="en-US" sz="2400" b="1" dirty="0">
              <a:solidFill>
                <a:schemeClr val="bg1"/>
              </a:solidFill>
            </a:endParaRPr>
          </a:p>
        </p:txBody>
      </p:sp>
    </p:spTree>
    <p:extLst>
      <p:ext uri="{BB962C8B-B14F-4D97-AF65-F5344CB8AC3E}">
        <p14:creationId xmlns:p14="http://schemas.microsoft.com/office/powerpoint/2010/main" val="511746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Hunter Programs – The Future is here!</a:t>
            </a:r>
            <a:endParaRPr lang="en-US" dirty="0"/>
          </a:p>
        </p:txBody>
      </p:sp>
      <p:sp>
        <p:nvSpPr>
          <p:cNvPr id="3" name="Content Placeholder 2"/>
          <p:cNvSpPr>
            <a:spLocks noGrp="1"/>
          </p:cNvSpPr>
          <p:nvPr>
            <p:ph idx="1"/>
          </p:nvPr>
        </p:nvSpPr>
        <p:spPr/>
        <p:txBody>
          <a:bodyPr>
            <a:normAutofit fontScale="92500"/>
          </a:bodyPr>
          <a:lstStyle/>
          <a:p>
            <a:r>
              <a:rPr lang="en-US" sz="2800" b="1" dirty="0" smtClean="0"/>
              <a:t>Traditional Dietetic Internship</a:t>
            </a:r>
          </a:p>
          <a:p>
            <a:pPr lvl="1"/>
            <a:r>
              <a:rPr lang="en-US" sz="2400" dirty="0" smtClean="0"/>
              <a:t>Students have completed their academic coursework</a:t>
            </a:r>
          </a:p>
          <a:p>
            <a:endParaRPr lang="en-US" sz="2400" dirty="0" smtClean="0"/>
          </a:p>
          <a:p>
            <a:endParaRPr lang="en-US" sz="2400" dirty="0"/>
          </a:p>
          <a:p>
            <a:r>
              <a:rPr lang="en-US" sz="2800" b="1" dirty="0" smtClean="0"/>
              <a:t>Integrated Program in Nutrition and Dietetics: IPND</a:t>
            </a:r>
          </a:p>
          <a:p>
            <a:pPr lvl="1"/>
            <a:r>
              <a:rPr lang="en-US" sz="2400" dirty="0" smtClean="0"/>
              <a:t>Students have completed the relevant part of their academic coursework</a:t>
            </a:r>
          </a:p>
          <a:p>
            <a:r>
              <a:rPr lang="en-US" sz="2400" dirty="0" smtClean="0">
                <a:solidFill>
                  <a:srgbClr val="FFC000"/>
                </a:solidFill>
              </a:rPr>
              <a:t>Closer cooperation between facilities and program</a:t>
            </a:r>
          </a:p>
          <a:p>
            <a:pPr lvl="1"/>
            <a:r>
              <a:rPr lang="en-US" sz="2400" dirty="0" smtClean="0">
                <a:solidFill>
                  <a:srgbClr val="FFC000"/>
                </a:solidFill>
              </a:rPr>
              <a:t>Via students and direct communication</a:t>
            </a:r>
            <a:endParaRPr lang="en-US" sz="2400" dirty="0">
              <a:solidFill>
                <a:srgbClr val="FFC000"/>
              </a:solidFill>
            </a:endParaRPr>
          </a:p>
        </p:txBody>
      </p:sp>
      <p:sp>
        <p:nvSpPr>
          <p:cNvPr id="10" name="Footer Placeholder 9"/>
          <p:cNvSpPr>
            <a:spLocks noGrp="1"/>
          </p:cNvSpPr>
          <p:nvPr>
            <p:ph type="ftr" sz="quarter" idx="11"/>
          </p:nvPr>
        </p:nvSpPr>
        <p:spPr/>
        <p:txBody>
          <a:bodyPr/>
          <a:lstStyle/>
          <a:p>
            <a:r>
              <a:rPr lang="en-US" smtClean="0"/>
              <a:t>VF</a:t>
            </a:r>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202" y="5594336"/>
            <a:ext cx="2857500" cy="1228725"/>
          </a:xfrm>
          <a:prstGeom prst="rect">
            <a:avLst/>
          </a:prstGeom>
        </p:spPr>
      </p:pic>
    </p:spTree>
    <p:extLst>
      <p:ext uri="{BB962C8B-B14F-4D97-AF65-F5344CB8AC3E}">
        <p14:creationId xmlns:p14="http://schemas.microsoft.com/office/powerpoint/2010/main" val="2303403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competence</a:t>
            </a:r>
            <a:endParaRPr lang="en-US" dirty="0"/>
          </a:p>
        </p:txBody>
      </p:sp>
      <p:sp>
        <p:nvSpPr>
          <p:cNvPr id="5" name="Text Placeholder 4"/>
          <p:cNvSpPr>
            <a:spLocks noGrp="1"/>
          </p:cNvSpPr>
          <p:nvPr>
            <p:ph type="body" idx="1"/>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VF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64603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8126</TotalTime>
  <Words>5678</Words>
  <Application>Microsoft Office PowerPoint</Application>
  <PresentationFormat>Widescreen</PresentationFormat>
  <Paragraphs>945</Paragraphs>
  <Slides>54</Slides>
  <Notes>18</Notes>
  <HiddenSlides>12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Arial</vt:lpstr>
      <vt:lpstr>Calibri</vt:lpstr>
      <vt:lpstr>Century Gothic</vt:lpstr>
      <vt:lpstr>Times New Roman</vt:lpstr>
      <vt:lpstr>Wingdings</vt:lpstr>
      <vt:lpstr>Wingdings 3</vt:lpstr>
      <vt:lpstr>Ion</vt:lpstr>
      <vt:lpstr>Acrobat Document</vt:lpstr>
      <vt:lpstr>Precepting dietetic Interns</vt:lpstr>
      <vt:lpstr>Overview</vt:lpstr>
      <vt:lpstr>Foundation: supervised practice experience</vt:lpstr>
      <vt:lpstr>Foundation of supervised practice experience toward the RDN credential:  ACEND-defined competencies</vt:lpstr>
      <vt:lpstr>Competencies</vt:lpstr>
      <vt:lpstr>Hunter Programs – Striving for Efficiency</vt:lpstr>
      <vt:lpstr>Competency-based Learning</vt:lpstr>
      <vt:lpstr>Hunter Programs – The Future is here!</vt:lpstr>
      <vt:lpstr>Building competence</vt:lpstr>
      <vt:lpstr>Most important step:  Planning and Structuring</vt:lpstr>
      <vt:lpstr>If you don’t know where you are going, don’t be surprised if you don’t get there.</vt:lpstr>
      <vt:lpstr>Planning the experience</vt:lpstr>
      <vt:lpstr>Desired Outcome: Competence</vt:lpstr>
      <vt:lpstr>Your turn</vt:lpstr>
      <vt:lpstr>PowerPoint Presentation</vt:lpstr>
      <vt:lpstr>Step by step planning</vt:lpstr>
      <vt:lpstr>Planning the experience for a specific goal</vt:lpstr>
      <vt:lpstr>Building experience</vt:lpstr>
      <vt:lpstr>Sample sequence for a clinical rotation</vt:lpstr>
      <vt:lpstr>Disease groups*</vt:lpstr>
      <vt:lpstr>Projects for clinical rotation (Hunter specific)</vt:lpstr>
      <vt:lpstr>What should the intern be able to do coming in?</vt:lpstr>
      <vt:lpstr>What should the intern be able to do coming in?</vt:lpstr>
      <vt:lpstr>SMART goals</vt:lpstr>
      <vt:lpstr>Logistics: Who will be responsible for which part?</vt:lpstr>
      <vt:lpstr>The Competencies</vt:lpstr>
      <vt:lpstr>Hunter Programs: Traditional Dietetic Internship Program</vt:lpstr>
      <vt:lpstr>Step by step planning</vt:lpstr>
      <vt:lpstr>Step by step planning</vt:lpstr>
      <vt:lpstr>Summary Planning</vt:lpstr>
      <vt:lpstr>Expectations</vt:lpstr>
      <vt:lpstr>The ultimate goal: Staff relief</vt:lpstr>
      <vt:lpstr>What does precepting cost?</vt:lpstr>
      <vt:lpstr>Facing challenges</vt:lpstr>
      <vt:lpstr>Nobody is perfect</vt:lpstr>
      <vt:lpstr>Evaluation: Continued Assessment</vt:lpstr>
      <vt:lpstr>Evaluations</vt:lpstr>
      <vt:lpstr>Evaluations: Levels of performance</vt:lpstr>
      <vt:lpstr>Evaluations</vt:lpstr>
      <vt:lpstr>Evaluations</vt:lpstr>
      <vt:lpstr>Evaluations</vt:lpstr>
      <vt:lpstr>Underperforming students</vt:lpstr>
      <vt:lpstr>Underperforming students: Analyzing the cause</vt:lpstr>
      <vt:lpstr>Consistently underperforming students</vt:lpstr>
      <vt:lpstr>Motivation and preparation</vt:lpstr>
      <vt:lpstr>Assessment of the intern</vt:lpstr>
      <vt:lpstr>Questions from interns</vt:lpstr>
      <vt:lpstr>Questions from interns</vt:lpstr>
      <vt:lpstr>Questions from interns: Guide to Critical Thinking</vt:lpstr>
      <vt:lpstr>Professionalism</vt:lpstr>
      <vt:lpstr>Communications</vt:lpstr>
      <vt:lpstr>Most important step:  Planning and Structuring Evaluate and re-evaluate</vt:lpstr>
      <vt:lpstr>Resources</vt:lpstr>
      <vt:lpstr>Thank you!</vt:lpstr>
    </vt:vector>
  </TitlesOfParts>
  <Company>CUNY Hunter College - Silberman SSW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Precepting dietetic Interns</dc:title>
  <dc:creator>Victoria Fischer</dc:creator>
  <cp:lastModifiedBy>Erica Sigmon</cp:lastModifiedBy>
  <cp:revision>144</cp:revision>
  <cp:lastPrinted>2018-08-23T15:26:11Z</cp:lastPrinted>
  <dcterms:created xsi:type="dcterms:W3CDTF">2018-03-05T16:43:52Z</dcterms:created>
  <dcterms:modified xsi:type="dcterms:W3CDTF">2018-08-31T17:50:47Z</dcterms:modified>
</cp:coreProperties>
</file>