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sldIdLst>
    <p:sldId id="256" r:id="rId2"/>
    <p:sldId id="282" r:id="rId3"/>
    <p:sldId id="284" r:id="rId4"/>
    <p:sldId id="321" r:id="rId5"/>
    <p:sldId id="285" r:id="rId6"/>
    <p:sldId id="332" r:id="rId7"/>
    <p:sldId id="287" r:id="rId8"/>
    <p:sldId id="333" r:id="rId9"/>
    <p:sldId id="324" r:id="rId10"/>
    <p:sldId id="334" r:id="rId11"/>
    <p:sldId id="286" r:id="rId12"/>
    <p:sldId id="335" r:id="rId13"/>
    <p:sldId id="283" r:id="rId14"/>
    <p:sldId id="336" r:id="rId15"/>
    <p:sldId id="258" r:id="rId16"/>
    <p:sldId id="337" r:id="rId17"/>
    <p:sldId id="259" r:id="rId18"/>
    <p:sldId id="338" r:id="rId19"/>
    <p:sldId id="288" r:id="rId20"/>
    <p:sldId id="339" r:id="rId21"/>
    <p:sldId id="289" r:id="rId22"/>
    <p:sldId id="340" r:id="rId23"/>
    <p:sldId id="260" r:id="rId24"/>
    <p:sldId id="341" r:id="rId25"/>
    <p:sldId id="325" r:id="rId26"/>
    <p:sldId id="342" r:id="rId27"/>
    <p:sldId id="290" r:id="rId28"/>
    <p:sldId id="344" r:id="rId29"/>
    <p:sldId id="261" r:id="rId30"/>
    <p:sldId id="343" r:id="rId31"/>
    <p:sldId id="370" r:id="rId32"/>
    <p:sldId id="371" r:id="rId33"/>
    <p:sldId id="262" r:id="rId34"/>
    <p:sldId id="345" r:id="rId35"/>
    <p:sldId id="291" r:id="rId36"/>
    <p:sldId id="346" r:id="rId37"/>
    <p:sldId id="264" r:id="rId38"/>
    <p:sldId id="347" r:id="rId39"/>
    <p:sldId id="326" r:id="rId40"/>
    <p:sldId id="327" r:id="rId41"/>
    <p:sldId id="292" r:id="rId42"/>
    <p:sldId id="348" r:id="rId43"/>
    <p:sldId id="263" r:id="rId44"/>
    <p:sldId id="349" r:id="rId45"/>
    <p:sldId id="293" r:id="rId46"/>
    <p:sldId id="350" r:id="rId47"/>
    <p:sldId id="372" r:id="rId48"/>
    <p:sldId id="373" r:id="rId49"/>
    <p:sldId id="268" r:id="rId50"/>
    <p:sldId id="351" r:id="rId51"/>
    <p:sldId id="368" r:id="rId52"/>
    <p:sldId id="369" r:id="rId53"/>
    <p:sldId id="281" r:id="rId54"/>
    <p:sldId id="352" r:id="rId55"/>
    <p:sldId id="322" r:id="rId56"/>
    <p:sldId id="353" r:id="rId57"/>
    <p:sldId id="313" r:id="rId58"/>
    <p:sldId id="354" r:id="rId59"/>
    <p:sldId id="271" r:id="rId60"/>
    <p:sldId id="356" r:id="rId61"/>
    <p:sldId id="295" r:id="rId62"/>
    <p:sldId id="357" r:id="rId63"/>
    <p:sldId id="278" r:id="rId64"/>
    <p:sldId id="358" r:id="rId65"/>
    <p:sldId id="279" r:id="rId66"/>
    <p:sldId id="359" r:id="rId67"/>
    <p:sldId id="280" r:id="rId68"/>
    <p:sldId id="360" r:id="rId69"/>
    <p:sldId id="309" r:id="rId70"/>
    <p:sldId id="361" r:id="rId71"/>
    <p:sldId id="374" r:id="rId72"/>
    <p:sldId id="375" r:id="rId73"/>
    <p:sldId id="378" r:id="rId74"/>
    <p:sldId id="379" r:id="rId75"/>
    <p:sldId id="274" r:id="rId76"/>
    <p:sldId id="362" r:id="rId77"/>
    <p:sldId id="296" r:id="rId78"/>
    <p:sldId id="363" r:id="rId79"/>
    <p:sldId id="297" r:id="rId80"/>
    <p:sldId id="364" r:id="rId81"/>
    <p:sldId id="308" r:id="rId82"/>
    <p:sldId id="365" r:id="rId83"/>
    <p:sldId id="306" r:id="rId84"/>
    <p:sldId id="366" r:id="rId85"/>
    <p:sldId id="299" r:id="rId86"/>
    <p:sldId id="367" r:id="rId87"/>
    <p:sldId id="376" r:id="rId88"/>
    <p:sldId id="377" r:id="rId8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4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ACCC47F-F53A-4CE9-B8EA-F66700AEAAA1}" type="datetimeFigureOut">
              <a:rPr lang="en-US"/>
              <a:pPr>
                <a:defRPr/>
              </a:pPr>
              <a:t>9/25/2016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70F5E9D-F019-46ED-8402-6FA7B81F4C6A}" type="slidenum">
              <a:rPr lang="en-US"/>
              <a:pPr>
                <a:defRPr/>
              </a:pPr>
              <a:t>‹#›</a:t>
            </a:fld>
            <a:endParaRPr lang="en-US"/>
          </a:p>
        </p:txBody>
      </p:sp>
    </p:spTree>
    <p:extLst>
      <p:ext uri="{BB962C8B-B14F-4D97-AF65-F5344CB8AC3E}">
        <p14:creationId xmlns:p14="http://schemas.microsoft.com/office/powerpoint/2010/main" val="2398808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49E0D5-5F23-4839-AC34-5603D07F294E}" type="slidenum">
              <a:rPr lang="en-US" smtClean="0"/>
              <a:pPr/>
              <a:t>1</a:t>
            </a:fld>
            <a:endParaRPr lang="en-US" smtClean="0"/>
          </a:p>
        </p:txBody>
      </p:sp>
    </p:spTree>
    <p:extLst>
      <p:ext uri="{BB962C8B-B14F-4D97-AF65-F5344CB8AC3E}">
        <p14:creationId xmlns:p14="http://schemas.microsoft.com/office/powerpoint/2010/main" val="602685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70F5E9D-F019-46ED-8402-6FA7B81F4C6A}" type="slidenum">
              <a:rPr lang="en-US" smtClean="0"/>
              <a:pPr>
                <a:defRPr/>
              </a:pPr>
              <a:t>10</a:t>
            </a:fld>
            <a:endParaRPr lang="en-US"/>
          </a:p>
        </p:txBody>
      </p:sp>
    </p:spTree>
    <p:extLst>
      <p:ext uri="{BB962C8B-B14F-4D97-AF65-F5344CB8AC3E}">
        <p14:creationId xmlns:p14="http://schemas.microsoft.com/office/powerpoint/2010/main" val="2288163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C35E7C-A4D7-46DE-BC16-87180EC313AA}" type="slidenum">
              <a:rPr lang="en-US" smtClean="0"/>
              <a:pPr/>
              <a:t>11</a:t>
            </a:fld>
            <a:endParaRPr lang="en-US" smtClean="0"/>
          </a:p>
        </p:txBody>
      </p:sp>
    </p:spTree>
    <p:extLst>
      <p:ext uri="{BB962C8B-B14F-4D97-AF65-F5344CB8AC3E}">
        <p14:creationId xmlns:p14="http://schemas.microsoft.com/office/powerpoint/2010/main" val="2354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C35E7C-A4D7-46DE-BC16-87180EC313AA}" type="slidenum">
              <a:rPr lang="en-US" smtClean="0"/>
              <a:pPr/>
              <a:t>12</a:t>
            </a:fld>
            <a:endParaRPr lang="en-US" smtClean="0"/>
          </a:p>
        </p:txBody>
      </p:sp>
    </p:spTree>
    <p:extLst>
      <p:ext uri="{BB962C8B-B14F-4D97-AF65-F5344CB8AC3E}">
        <p14:creationId xmlns:p14="http://schemas.microsoft.com/office/powerpoint/2010/main" val="609030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E4656B-C60D-4734-A61C-C9358F065376}" type="slidenum">
              <a:rPr lang="en-US" smtClean="0"/>
              <a:pPr/>
              <a:t>13</a:t>
            </a:fld>
            <a:endParaRPr lang="en-US" smtClean="0"/>
          </a:p>
        </p:txBody>
      </p:sp>
    </p:spTree>
    <p:extLst>
      <p:ext uri="{BB962C8B-B14F-4D97-AF65-F5344CB8AC3E}">
        <p14:creationId xmlns:p14="http://schemas.microsoft.com/office/powerpoint/2010/main" val="3898570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E4656B-C60D-4734-A61C-C9358F065376}" type="slidenum">
              <a:rPr lang="en-US" smtClean="0"/>
              <a:pPr/>
              <a:t>14</a:t>
            </a:fld>
            <a:endParaRPr lang="en-US" smtClean="0"/>
          </a:p>
        </p:txBody>
      </p:sp>
    </p:spTree>
    <p:extLst>
      <p:ext uri="{BB962C8B-B14F-4D97-AF65-F5344CB8AC3E}">
        <p14:creationId xmlns:p14="http://schemas.microsoft.com/office/powerpoint/2010/main" val="2182349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DF8E6E-B4C5-4136-9F8F-D212F8A07489}" type="slidenum">
              <a:rPr lang="en-US" smtClean="0"/>
              <a:pPr/>
              <a:t>15</a:t>
            </a:fld>
            <a:endParaRPr lang="en-US" smtClean="0"/>
          </a:p>
        </p:txBody>
      </p:sp>
    </p:spTree>
    <p:extLst>
      <p:ext uri="{BB962C8B-B14F-4D97-AF65-F5344CB8AC3E}">
        <p14:creationId xmlns:p14="http://schemas.microsoft.com/office/powerpoint/2010/main" val="12597707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DF8E6E-B4C5-4136-9F8F-D212F8A07489}" type="slidenum">
              <a:rPr lang="en-US" smtClean="0"/>
              <a:pPr/>
              <a:t>16</a:t>
            </a:fld>
            <a:endParaRPr lang="en-US" smtClean="0"/>
          </a:p>
        </p:txBody>
      </p:sp>
    </p:spTree>
    <p:extLst>
      <p:ext uri="{BB962C8B-B14F-4D97-AF65-F5344CB8AC3E}">
        <p14:creationId xmlns:p14="http://schemas.microsoft.com/office/powerpoint/2010/main" val="2957070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472D8A-9A3F-48FF-8C8A-6BE1120057B2}" type="slidenum">
              <a:rPr lang="en-US" smtClean="0"/>
              <a:pPr/>
              <a:t>17</a:t>
            </a:fld>
            <a:endParaRPr lang="en-US" smtClean="0"/>
          </a:p>
        </p:txBody>
      </p:sp>
    </p:spTree>
    <p:extLst>
      <p:ext uri="{BB962C8B-B14F-4D97-AF65-F5344CB8AC3E}">
        <p14:creationId xmlns:p14="http://schemas.microsoft.com/office/powerpoint/2010/main" val="23489661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472D8A-9A3F-48FF-8C8A-6BE1120057B2}" type="slidenum">
              <a:rPr lang="en-US" smtClean="0"/>
              <a:pPr/>
              <a:t>18</a:t>
            </a:fld>
            <a:endParaRPr lang="en-US" smtClean="0"/>
          </a:p>
        </p:txBody>
      </p:sp>
    </p:spTree>
    <p:extLst>
      <p:ext uri="{BB962C8B-B14F-4D97-AF65-F5344CB8AC3E}">
        <p14:creationId xmlns:p14="http://schemas.microsoft.com/office/powerpoint/2010/main" val="27551482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09B4B6-26BE-46E6-857B-C344B49B8272}" type="slidenum">
              <a:rPr lang="en-US" smtClean="0"/>
              <a:pPr/>
              <a:t>19</a:t>
            </a:fld>
            <a:endParaRPr lang="en-US" smtClean="0"/>
          </a:p>
        </p:txBody>
      </p:sp>
    </p:spTree>
    <p:extLst>
      <p:ext uri="{BB962C8B-B14F-4D97-AF65-F5344CB8AC3E}">
        <p14:creationId xmlns:p14="http://schemas.microsoft.com/office/powerpoint/2010/main" val="1687357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23E8CC-3EF9-4658-8D6F-1298CB82675B}" type="slidenum">
              <a:rPr lang="en-US" smtClean="0"/>
              <a:pPr/>
              <a:t>2</a:t>
            </a:fld>
            <a:endParaRPr lang="en-US" smtClean="0"/>
          </a:p>
        </p:txBody>
      </p:sp>
    </p:spTree>
    <p:extLst>
      <p:ext uri="{BB962C8B-B14F-4D97-AF65-F5344CB8AC3E}">
        <p14:creationId xmlns:p14="http://schemas.microsoft.com/office/powerpoint/2010/main" val="28924516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09B4B6-26BE-46E6-857B-C344B49B8272}" type="slidenum">
              <a:rPr lang="en-US" smtClean="0"/>
              <a:pPr/>
              <a:t>20</a:t>
            </a:fld>
            <a:endParaRPr lang="en-US" smtClean="0"/>
          </a:p>
        </p:txBody>
      </p:sp>
    </p:spTree>
    <p:extLst>
      <p:ext uri="{BB962C8B-B14F-4D97-AF65-F5344CB8AC3E}">
        <p14:creationId xmlns:p14="http://schemas.microsoft.com/office/powerpoint/2010/main" val="30410446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E0E6C3-0BC5-4057-BFF9-4D7B7EB383DC}" type="slidenum">
              <a:rPr lang="en-US" smtClean="0"/>
              <a:pPr/>
              <a:t>21</a:t>
            </a:fld>
            <a:endParaRPr lang="en-US" smtClean="0"/>
          </a:p>
        </p:txBody>
      </p:sp>
    </p:spTree>
    <p:extLst>
      <p:ext uri="{BB962C8B-B14F-4D97-AF65-F5344CB8AC3E}">
        <p14:creationId xmlns:p14="http://schemas.microsoft.com/office/powerpoint/2010/main" val="29393607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E0E6C3-0BC5-4057-BFF9-4D7B7EB383DC}" type="slidenum">
              <a:rPr lang="en-US" smtClean="0"/>
              <a:pPr/>
              <a:t>22</a:t>
            </a:fld>
            <a:endParaRPr lang="en-US" smtClean="0"/>
          </a:p>
        </p:txBody>
      </p:sp>
    </p:spTree>
    <p:extLst>
      <p:ext uri="{BB962C8B-B14F-4D97-AF65-F5344CB8AC3E}">
        <p14:creationId xmlns:p14="http://schemas.microsoft.com/office/powerpoint/2010/main" val="6330572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B893D7-62DD-4E0C-9CBE-CD2D492B9245}" type="slidenum">
              <a:rPr lang="en-US" smtClean="0"/>
              <a:pPr/>
              <a:t>23</a:t>
            </a:fld>
            <a:endParaRPr lang="en-US" smtClean="0"/>
          </a:p>
        </p:txBody>
      </p:sp>
    </p:spTree>
    <p:extLst>
      <p:ext uri="{BB962C8B-B14F-4D97-AF65-F5344CB8AC3E}">
        <p14:creationId xmlns:p14="http://schemas.microsoft.com/office/powerpoint/2010/main" val="11174005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B893D7-62DD-4E0C-9CBE-CD2D492B9245}" type="slidenum">
              <a:rPr lang="en-US" smtClean="0"/>
              <a:pPr/>
              <a:t>24</a:t>
            </a:fld>
            <a:endParaRPr lang="en-US" smtClean="0"/>
          </a:p>
        </p:txBody>
      </p:sp>
    </p:spTree>
    <p:extLst>
      <p:ext uri="{BB962C8B-B14F-4D97-AF65-F5344CB8AC3E}">
        <p14:creationId xmlns:p14="http://schemas.microsoft.com/office/powerpoint/2010/main" val="10808264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70F5E9D-F019-46ED-8402-6FA7B81F4C6A}" type="slidenum">
              <a:rPr lang="en-US" smtClean="0"/>
              <a:pPr>
                <a:defRPr/>
              </a:pPr>
              <a:t>25</a:t>
            </a:fld>
            <a:endParaRPr lang="en-US"/>
          </a:p>
        </p:txBody>
      </p:sp>
    </p:spTree>
    <p:extLst>
      <p:ext uri="{BB962C8B-B14F-4D97-AF65-F5344CB8AC3E}">
        <p14:creationId xmlns:p14="http://schemas.microsoft.com/office/powerpoint/2010/main" val="33194256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70F5E9D-F019-46ED-8402-6FA7B81F4C6A}" type="slidenum">
              <a:rPr lang="en-US" smtClean="0"/>
              <a:pPr>
                <a:defRPr/>
              </a:pPr>
              <a:t>26</a:t>
            </a:fld>
            <a:endParaRPr lang="en-US"/>
          </a:p>
        </p:txBody>
      </p:sp>
    </p:spTree>
    <p:extLst>
      <p:ext uri="{BB962C8B-B14F-4D97-AF65-F5344CB8AC3E}">
        <p14:creationId xmlns:p14="http://schemas.microsoft.com/office/powerpoint/2010/main" val="29938964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237CE6-28CC-401D-B50D-3D3BD782ACB4}" type="slidenum">
              <a:rPr lang="en-US" smtClean="0"/>
              <a:pPr/>
              <a:t>27</a:t>
            </a:fld>
            <a:endParaRPr lang="en-US" smtClean="0"/>
          </a:p>
        </p:txBody>
      </p:sp>
    </p:spTree>
    <p:extLst>
      <p:ext uri="{BB962C8B-B14F-4D97-AF65-F5344CB8AC3E}">
        <p14:creationId xmlns:p14="http://schemas.microsoft.com/office/powerpoint/2010/main" val="1976572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237CE6-28CC-401D-B50D-3D3BD782ACB4}" type="slidenum">
              <a:rPr lang="en-US" smtClean="0"/>
              <a:pPr/>
              <a:t>28</a:t>
            </a:fld>
            <a:endParaRPr lang="en-US" smtClean="0"/>
          </a:p>
        </p:txBody>
      </p:sp>
    </p:spTree>
    <p:extLst>
      <p:ext uri="{BB962C8B-B14F-4D97-AF65-F5344CB8AC3E}">
        <p14:creationId xmlns:p14="http://schemas.microsoft.com/office/powerpoint/2010/main" val="41419177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D1821E-D7B2-495A-99EA-314952A4AC5A}" type="slidenum">
              <a:rPr lang="en-US" smtClean="0"/>
              <a:pPr/>
              <a:t>29</a:t>
            </a:fld>
            <a:endParaRPr lang="en-US" smtClean="0"/>
          </a:p>
        </p:txBody>
      </p:sp>
    </p:spTree>
    <p:extLst>
      <p:ext uri="{BB962C8B-B14F-4D97-AF65-F5344CB8AC3E}">
        <p14:creationId xmlns:p14="http://schemas.microsoft.com/office/powerpoint/2010/main" val="1736851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FAB64C-48BA-4C83-BBEE-0B2F86F92EFC}" type="slidenum">
              <a:rPr lang="en-US" smtClean="0"/>
              <a:pPr/>
              <a:t>3</a:t>
            </a:fld>
            <a:endParaRPr lang="en-US" smtClean="0"/>
          </a:p>
        </p:txBody>
      </p:sp>
    </p:spTree>
    <p:extLst>
      <p:ext uri="{BB962C8B-B14F-4D97-AF65-F5344CB8AC3E}">
        <p14:creationId xmlns:p14="http://schemas.microsoft.com/office/powerpoint/2010/main" val="13187237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D1821E-D7B2-495A-99EA-314952A4AC5A}" type="slidenum">
              <a:rPr lang="en-US" smtClean="0"/>
              <a:pPr/>
              <a:t>30</a:t>
            </a:fld>
            <a:endParaRPr lang="en-US" smtClean="0"/>
          </a:p>
        </p:txBody>
      </p:sp>
    </p:spTree>
    <p:extLst>
      <p:ext uri="{BB962C8B-B14F-4D97-AF65-F5344CB8AC3E}">
        <p14:creationId xmlns:p14="http://schemas.microsoft.com/office/powerpoint/2010/main" val="16507374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AAB6E0-83B6-4CC0-82C0-6658CC9B75C2}" type="slidenum">
              <a:rPr lang="en-US" smtClean="0"/>
              <a:pPr/>
              <a:t>33</a:t>
            </a:fld>
            <a:endParaRPr lang="en-US" smtClean="0"/>
          </a:p>
        </p:txBody>
      </p:sp>
    </p:spTree>
    <p:extLst>
      <p:ext uri="{BB962C8B-B14F-4D97-AF65-F5344CB8AC3E}">
        <p14:creationId xmlns:p14="http://schemas.microsoft.com/office/powerpoint/2010/main" val="4636585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AAB6E0-83B6-4CC0-82C0-6658CC9B75C2}" type="slidenum">
              <a:rPr lang="en-US" smtClean="0"/>
              <a:pPr/>
              <a:t>34</a:t>
            </a:fld>
            <a:endParaRPr lang="en-US" smtClean="0"/>
          </a:p>
        </p:txBody>
      </p:sp>
    </p:spTree>
    <p:extLst>
      <p:ext uri="{BB962C8B-B14F-4D97-AF65-F5344CB8AC3E}">
        <p14:creationId xmlns:p14="http://schemas.microsoft.com/office/powerpoint/2010/main" val="28269241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387E9F-FBF0-4945-B374-63986E62A64A}" type="slidenum">
              <a:rPr lang="en-US" smtClean="0"/>
              <a:pPr/>
              <a:t>35</a:t>
            </a:fld>
            <a:endParaRPr lang="en-US" smtClean="0"/>
          </a:p>
        </p:txBody>
      </p:sp>
    </p:spTree>
    <p:extLst>
      <p:ext uri="{BB962C8B-B14F-4D97-AF65-F5344CB8AC3E}">
        <p14:creationId xmlns:p14="http://schemas.microsoft.com/office/powerpoint/2010/main" val="9694312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387E9F-FBF0-4945-B374-63986E62A64A}" type="slidenum">
              <a:rPr lang="en-US" smtClean="0"/>
              <a:pPr/>
              <a:t>36</a:t>
            </a:fld>
            <a:endParaRPr lang="en-US" smtClean="0"/>
          </a:p>
        </p:txBody>
      </p:sp>
    </p:spTree>
    <p:extLst>
      <p:ext uri="{BB962C8B-B14F-4D97-AF65-F5344CB8AC3E}">
        <p14:creationId xmlns:p14="http://schemas.microsoft.com/office/powerpoint/2010/main" val="22832561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281B68-3C97-4A08-93BC-B9BEB163B01C}" type="slidenum">
              <a:rPr lang="en-US" smtClean="0"/>
              <a:pPr/>
              <a:t>37</a:t>
            </a:fld>
            <a:endParaRPr lang="en-US" smtClean="0"/>
          </a:p>
        </p:txBody>
      </p:sp>
    </p:spTree>
    <p:extLst>
      <p:ext uri="{BB962C8B-B14F-4D97-AF65-F5344CB8AC3E}">
        <p14:creationId xmlns:p14="http://schemas.microsoft.com/office/powerpoint/2010/main" val="41460195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281B68-3C97-4A08-93BC-B9BEB163B01C}" type="slidenum">
              <a:rPr lang="en-US" smtClean="0"/>
              <a:pPr/>
              <a:t>38</a:t>
            </a:fld>
            <a:endParaRPr lang="en-US" smtClean="0"/>
          </a:p>
        </p:txBody>
      </p:sp>
    </p:spTree>
    <p:extLst>
      <p:ext uri="{BB962C8B-B14F-4D97-AF65-F5344CB8AC3E}">
        <p14:creationId xmlns:p14="http://schemas.microsoft.com/office/powerpoint/2010/main" val="6352923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70F5E9D-F019-46ED-8402-6FA7B81F4C6A}" type="slidenum">
              <a:rPr lang="en-US" smtClean="0"/>
              <a:pPr>
                <a:defRPr/>
              </a:pPr>
              <a:t>39</a:t>
            </a:fld>
            <a:endParaRPr lang="en-US"/>
          </a:p>
        </p:txBody>
      </p:sp>
    </p:spTree>
    <p:extLst>
      <p:ext uri="{BB962C8B-B14F-4D97-AF65-F5344CB8AC3E}">
        <p14:creationId xmlns:p14="http://schemas.microsoft.com/office/powerpoint/2010/main" val="25692309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70F5E9D-F019-46ED-8402-6FA7B81F4C6A}" type="slidenum">
              <a:rPr lang="en-US" smtClean="0"/>
              <a:pPr>
                <a:defRPr/>
              </a:pPr>
              <a:t>40</a:t>
            </a:fld>
            <a:endParaRPr lang="en-US"/>
          </a:p>
        </p:txBody>
      </p:sp>
    </p:spTree>
    <p:extLst>
      <p:ext uri="{BB962C8B-B14F-4D97-AF65-F5344CB8AC3E}">
        <p14:creationId xmlns:p14="http://schemas.microsoft.com/office/powerpoint/2010/main" val="3279586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554256-27C5-4050-ACF3-981BF8400951}" type="slidenum">
              <a:rPr lang="en-US" smtClean="0"/>
              <a:pPr/>
              <a:t>41</a:t>
            </a:fld>
            <a:endParaRPr lang="en-US" smtClean="0"/>
          </a:p>
        </p:txBody>
      </p:sp>
    </p:spTree>
    <p:extLst>
      <p:ext uri="{BB962C8B-B14F-4D97-AF65-F5344CB8AC3E}">
        <p14:creationId xmlns:p14="http://schemas.microsoft.com/office/powerpoint/2010/main" val="3371792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FAB64C-48BA-4C83-BBEE-0B2F86F92EFC}" type="slidenum">
              <a:rPr lang="en-US" smtClean="0"/>
              <a:pPr/>
              <a:t>4</a:t>
            </a:fld>
            <a:endParaRPr lang="en-US" smtClean="0"/>
          </a:p>
        </p:txBody>
      </p:sp>
    </p:spTree>
    <p:extLst>
      <p:ext uri="{BB962C8B-B14F-4D97-AF65-F5344CB8AC3E}">
        <p14:creationId xmlns:p14="http://schemas.microsoft.com/office/powerpoint/2010/main" val="31096660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554256-27C5-4050-ACF3-981BF8400951}" type="slidenum">
              <a:rPr lang="en-US" smtClean="0"/>
              <a:pPr/>
              <a:t>42</a:t>
            </a:fld>
            <a:endParaRPr lang="en-US" smtClean="0"/>
          </a:p>
        </p:txBody>
      </p:sp>
    </p:spTree>
    <p:extLst>
      <p:ext uri="{BB962C8B-B14F-4D97-AF65-F5344CB8AC3E}">
        <p14:creationId xmlns:p14="http://schemas.microsoft.com/office/powerpoint/2010/main" val="357053883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147F4A-3339-4EE8-BA55-79367FAE94AD}" type="slidenum">
              <a:rPr lang="en-US" smtClean="0"/>
              <a:pPr/>
              <a:t>43</a:t>
            </a:fld>
            <a:endParaRPr lang="en-US" smtClean="0"/>
          </a:p>
        </p:txBody>
      </p:sp>
    </p:spTree>
    <p:extLst>
      <p:ext uri="{BB962C8B-B14F-4D97-AF65-F5344CB8AC3E}">
        <p14:creationId xmlns:p14="http://schemas.microsoft.com/office/powerpoint/2010/main" val="26422538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147F4A-3339-4EE8-BA55-79367FAE94AD}" type="slidenum">
              <a:rPr lang="en-US" smtClean="0"/>
              <a:pPr/>
              <a:t>44</a:t>
            </a:fld>
            <a:endParaRPr lang="en-US" smtClean="0"/>
          </a:p>
        </p:txBody>
      </p:sp>
    </p:spTree>
    <p:extLst>
      <p:ext uri="{BB962C8B-B14F-4D97-AF65-F5344CB8AC3E}">
        <p14:creationId xmlns:p14="http://schemas.microsoft.com/office/powerpoint/2010/main" val="16235885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9F33EE-5FBB-4E4F-B8BA-399CB21C71D6}" type="slidenum">
              <a:rPr lang="en-US" smtClean="0"/>
              <a:pPr/>
              <a:t>45</a:t>
            </a:fld>
            <a:endParaRPr lang="en-US" smtClean="0"/>
          </a:p>
        </p:txBody>
      </p:sp>
    </p:spTree>
    <p:extLst>
      <p:ext uri="{BB962C8B-B14F-4D97-AF65-F5344CB8AC3E}">
        <p14:creationId xmlns:p14="http://schemas.microsoft.com/office/powerpoint/2010/main" val="8541062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9F33EE-5FBB-4E4F-B8BA-399CB21C71D6}" type="slidenum">
              <a:rPr lang="en-US" smtClean="0"/>
              <a:pPr/>
              <a:t>46</a:t>
            </a:fld>
            <a:endParaRPr lang="en-US" smtClean="0"/>
          </a:p>
        </p:txBody>
      </p:sp>
    </p:spTree>
    <p:extLst>
      <p:ext uri="{BB962C8B-B14F-4D97-AF65-F5344CB8AC3E}">
        <p14:creationId xmlns:p14="http://schemas.microsoft.com/office/powerpoint/2010/main" val="25277372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6BEC01-C8B9-44AA-BA18-664056E707C9}" type="slidenum">
              <a:rPr lang="en-US" smtClean="0"/>
              <a:pPr/>
              <a:t>49</a:t>
            </a:fld>
            <a:endParaRPr lang="en-US" smtClean="0"/>
          </a:p>
        </p:txBody>
      </p:sp>
    </p:spTree>
    <p:extLst>
      <p:ext uri="{BB962C8B-B14F-4D97-AF65-F5344CB8AC3E}">
        <p14:creationId xmlns:p14="http://schemas.microsoft.com/office/powerpoint/2010/main" val="20584172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6BEC01-C8B9-44AA-BA18-664056E707C9}" type="slidenum">
              <a:rPr lang="en-US" smtClean="0"/>
              <a:pPr/>
              <a:t>50</a:t>
            </a:fld>
            <a:endParaRPr lang="en-US" smtClean="0"/>
          </a:p>
        </p:txBody>
      </p:sp>
    </p:spTree>
    <p:extLst>
      <p:ext uri="{BB962C8B-B14F-4D97-AF65-F5344CB8AC3E}">
        <p14:creationId xmlns:p14="http://schemas.microsoft.com/office/powerpoint/2010/main" val="40857662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68BBE4-1E71-48D1-9EBE-E5B7378D6644}" type="slidenum">
              <a:rPr lang="en-US" smtClean="0"/>
              <a:pPr/>
              <a:t>53</a:t>
            </a:fld>
            <a:endParaRPr lang="en-US" smtClean="0"/>
          </a:p>
        </p:txBody>
      </p:sp>
    </p:spTree>
    <p:extLst>
      <p:ext uri="{BB962C8B-B14F-4D97-AF65-F5344CB8AC3E}">
        <p14:creationId xmlns:p14="http://schemas.microsoft.com/office/powerpoint/2010/main" val="48482723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68BBE4-1E71-48D1-9EBE-E5B7378D6644}" type="slidenum">
              <a:rPr lang="en-US" smtClean="0"/>
              <a:pPr/>
              <a:t>54</a:t>
            </a:fld>
            <a:endParaRPr lang="en-US" smtClean="0"/>
          </a:p>
        </p:txBody>
      </p:sp>
    </p:spTree>
    <p:extLst>
      <p:ext uri="{BB962C8B-B14F-4D97-AF65-F5344CB8AC3E}">
        <p14:creationId xmlns:p14="http://schemas.microsoft.com/office/powerpoint/2010/main" val="252961377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70F5E9D-F019-46ED-8402-6FA7B81F4C6A}" type="slidenum">
              <a:rPr lang="en-US" smtClean="0"/>
              <a:pPr>
                <a:defRPr/>
              </a:pPr>
              <a:t>55</a:t>
            </a:fld>
            <a:endParaRPr lang="en-US"/>
          </a:p>
        </p:txBody>
      </p:sp>
    </p:spTree>
    <p:extLst>
      <p:ext uri="{BB962C8B-B14F-4D97-AF65-F5344CB8AC3E}">
        <p14:creationId xmlns:p14="http://schemas.microsoft.com/office/powerpoint/2010/main" val="3617503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1FB96B-6423-48D1-81FD-F3A11F685102}" type="slidenum">
              <a:rPr lang="en-US" smtClean="0"/>
              <a:pPr/>
              <a:t>5</a:t>
            </a:fld>
            <a:endParaRPr lang="en-US" smtClean="0"/>
          </a:p>
        </p:txBody>
      </p:sp>
    </p:spTree>
    <p:extLst>
      <p:ext uri="{BB962C8B-B14F-4D97-AF65-F5344CB8AC3E}">
        <p14:creationId xmlns:p14="http://schemas.microsoft.com/office/powerpoint/2010/main" val="11926371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70F5E9D-F019-46ED-8402-6FA7B81F4C6A}" type="slidenum">
              <a:rPr lang="en-US" smtClean="0"/>
              <a:pPr>
                <a:defRPr/>
              </a:pPr>
              <a:t>56</a:t>
            </a:fld>
            <a:endParaRPr lang="en-US"/>
          </a:p>
        </p:txBody>
      </p:sp>
    </p:spTree>
    <p:extLst>
      <p:ext uri="{BB962C8B-B14F-4D97-AF65-F5344CB8AC3E}">
        <p14:creationId xmlns:p14="http://schemas.microsoft.com/office/powerpoint/2010/main" val="24122266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4EC37D-6100-4D00-888C-B1991994676A}" type="slidenum">
              <a:rPr lang="en-US" smtClean="0"/>
              <a:pPr/>
              <a:t>57</a:t>
            </a:fld>
            <a:endParaRPr lang="en-US" smtClean="0"/>
          </a:p>
        </p:txBody>
      </p:sp>
    </p:spTree>
    <p:extLst>
      <p:ext uri="{BB962C8B-B14F-4D97-AF65-F5344CB8AC3E}">
        <p14:creationId xmlns:p14="http://schemas.microsoft.com/office/powerpoint/2010/main" val="104461392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4EC37D-6100-4D00-888C-B1991994676A}" type="slidenum">
              <a:rPr lang="en-US" smtClean="0"/>
              <a:pPr/>
              <a:t>58</a:t>
            </a:fld>
            <a:endParaRPr lang="en-US" smtClean="0"/>
          </a:p>
        </p:txBody>
      </p:sp>
    </p:spTree>
    <p:extLst>
      <p:ext uri="{BB962C8B-B14F-4D97-AF65-F5344CB8AC3E}">
        <p14:creationId xmlns:p14="http://schemas.microsoft.com/office/powerpoint/2010/main" val="209591359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2FEC92-E78A-449E-8256-31B33DAE267E}" type="slidenum">
              <a:rPr lang="en-US" smtClean="0"/>
              <a:pPr/>
              <a:t>59</a:t>
            </a:fld>
            <a:endParaRPr lang="en-US" smtClean="0"/>
          </a:p>
        </p:txBody>
      </p:sp>
    </p:spTree>
    <p:extLst>
      <p:ext uri="{BB962C8B-B14F-4D97-AF65-F5344CB8AC3E}">
        <p14:creationId xmlns:p14="http://schemas.microsoft.com/office/powerpoint/2010/main" val="24069584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2FEC92-E78A-449E-8256-31B33DAE267E}" type="slidenum">
              <a:rPr lang="en-US" smtClean="0"/>
              <a:pPr/>
              <a:t>60</a:t>
            </a:fld>
            <a:endParaRPr lang="en-US" smtClean="0"/>
          </a:p>
        </p:txBody>
      </p:sp>
    </p:spTree>
    <p:extLst>
      <p:ext uri="{BB962C8B-B14F-4D97-AF65-F5344CB8AC3E}">
        <p14:creationId xmlns:p14="http://schemas.microsoft.com/office/powerpoint/2010/main" val="71349617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2FE743-72C5-490B-8146-A832ACCEB606}" type="slidenum">
              <a:rPr lang="en-US" smtClean="0"/>
              <a:pPr/>
              <a:t>61</a:t>
            </a:fld>
            <a:endParaRPr lang="en-US" smtClean="0"/>
          </a:p>
        </p:txBody>
      </p:sp>
    </p:spTree>
    <p:extLst>
      <p:ext uri="{BB962C8B-B14F-4D97-AF65-F5344CB8AC3E}">
        <p14:creationId xmlns:p14="http://schemas.microsoft.com/office/powerpoint/2010/main" val="355203289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2FE743-72C5-490B-8146-A832ACCEB606}" type="slidenum">
              <a:rPr lang="en-US" smtClean="0"/>
              <a:pPr/>
              <a:t>62</a:t>
            </a:fld>
            <a:endParaRPr lang="en-US" smtClean="0"/>
          </a:p>
        </p:txBody>
      </p:sp>
    </p:spTree>
    <p:extLst>
      <p:ext uri="{BB962C8B-B14F-4D97-AF65-F5344CB8AC3E}">
        <p14:creationId xmlns:p14="http://schemas.microsoft.com/office/powerpoint/2010/main" val="21386186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C91BE-B695-46E8-82A5-B9F94400C552}" type="slidenum">
              <a:rPr lang="en-US" smtClean="0"/>
              <a:pPr/>
              <a:t>63</a:t>
            </a:fld>
            <a:endParaRPr lang="en-US" smtClean="0"/>
          </a:p>
        </p:txBody>
      </p:sp>
    </p:spTree>
    <p:extLst>
      <p:ext uri="{BB962C8B-B14F-4D97-AF65-F5344CB8AC3E}">
        <p14:creationId xmlns:p14="http://schemas.microsoft.com/office/powerpoint/2010/main" val="151543781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C91BE-B695-46E8-82A5-B9F94400C552}" type="slidenum">
              <a:rPr lang="en-US" smtClean="0"/>
              <a:pPr/>
              <a:t>64</a:t>
            </a:fld>
            <a:endParaRPr lang="en-US" smtClean="0"/>
          </a:p>
        </p:txBody>
      </p:sp>
    </p:spTree>
    <p:extLst>
      <p:ext uri="{BB962C8B-B14F-4D97-AF65-F5344CB8AC3E}">
        <p14:creationId xmlns:p14="http://schemas.microsoft.com/office/powerpoint/2010/main" val="103703379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83E623-C676-470E-AC95-848E8FB3DC6D}" type="slidenum">
              <a:rPr lang="en-US" smtClean="0"/>
              <a:pPr/>
              <a:t>65</a:t>
            </a:fld>
            <a:endParaRPr lang="en-US" smtClean="0"/>
          </a:p>
        </p:txBody>
      </p:sp>
    </p:spTree>
    <p:extLst>
      <p:ext uri="{BB962C8B-B14F-4D97-AF65-F5344CB8AC3E}">
        <p14:creationId xmlns:p14="http://schemas.microsoft.com/office/powerpoint/2010/main" val="2285026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1FB96B-6423-48D1-81FD-F3A11F685102}" type="slidenum">
              <a:rPr lang="en-US" smtClean="0"/>
              <a:pPr/>
              <a:t>6</a:t>
            </a:fld>
            <a:endParaRPr lang="en-US" smtClean="0"/>
          </a:p>
        </p:txBody>
      </p:sp>
    </p:spTree>
    <p:extLst>
      <p:ext uri="{BB962C8B-B14F-4D97-AF65-F5344CB8AC3E}">
        <p14:creationId xmlns:p14="http://schemas.microsoft.com/office/powerpoint/2010/main" val="259707415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83E623-C676-470E-AC95-848E8FB3DC6D}" type="slidenum">
              <a:rPr lang="en-US" smtClean="0"/>
              <a:pPr/>
              <a:t>66</a:t>
            </a:fld>
            <a:endParaRPr lang="en-US" smtClean="0"/>
          </a:p>
        </p:txBody>
      </p:sp>
    </p:spTree>
    <p:extLst>
      <p:ext uri="{BB962C8B-B14F-4D97-AF65-F5344CB8AC3E}">
        <p14:creationId xmlns:p14="http://schemas.microsoft.com/office/powerpoint/2010/main" val="103806553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8D99D3-DD3C-4F98-9B9E-D65501965A0D}" type="slidenum">
              <a:rPr lang="en-US" smtClean="0"/>
              <a:pPr/>
              <a:t>67</a:t>
            </a:fld>
            <a:endParaRPr lang="en-US" smtClean="0"/>
          </a:p>
        </p:txBody>
      </p:sp>
    </p:spTree>
    <p:extLst>
      <p:ext uri="{BB962C8B-B14F-4D97-AF65-F5344CB8AC3E}">
        <p14:creationId xmlns:p14="http://schemas.microsoft.com/office/powerpoint/2010/main" val="227438102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8D99D3-DD3C-4F98-9B9E-D65501965A0D}" type="slidenum">
              <a:rPr lang="en-US" smtClean="0"/>
              <a:pPr/>
              <a:t>68</a:t>
            </a:fld>
            <a:endParaRPr lang="en-US" smtClean="0"/>
          </a:p>
        </p:txBody>
      </p:sp>
    </p:spTree>
    <p:extLst>
      <p:ext uri="{BB962C8B-B14F-4D97-AF65-F5344CB8AC3E}">
        <p14:creationId xmlns:p14="http://schemas.microsoft.com/office/powerpoint/2010/main" val="74488581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44D1D7-43FE-4E74-AB05-50A1FC79DF8A}" type="slidenum">
              <a:rPr lang="en-US" smtClean="0"/>
              <a:pPr/>
              <a:t>69</a:t>
            </a:fld>
            <a:endParaRPr lang="en-US" smtClean="0"/>
          </a:p>
        </p:txBody>
      </p:sp>
    </p:spTree>
    <p:extLst>
      <p:ext uri="{BB962C8B-B14F-4D97-AF65-F5344CB8AC3E}">
        <p14:creationId xmlns:p14="http://schemas.microsoft.com/office/powerpoint/2010/main" val="206388918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44D1D7-43FE-4E74-AB05-50A1FC79DF8A}" type="slidenum">
              <a:rPr lang="en-US" smtClean="0"/>
              <a:pPr/>
              <a:t>70</a:t>
            </a:fld>
            <a:endParaRPr lang="en-US" smtClean="0"/>
          </a:p>
        </p:txBody>
      </p:sp>
    </p:spTree>
    <p:extLst>
      <p:ext uri="{BB962C8B-B14F-4D97-AF65-F5344CB8AC3E}">
        <p14:creationId xmlns:p14="http://schemas.microsoft.com/office/powerpoint/2010/main" val="30057283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FEF308-AEA2-4054-AAC2-5A39FB074394}" type="slidenum">
              <a:rPr lang="en-US" smtClean="0"/>
              <a:pPr/>
              <a:t>75</a:t>
            </a:fld>
            <a:endParaRPr lang="en-US" smtClean="0"/>
          </a:p>
        </p:txBody>
      </p:sp>
    </p:spTree>
    <p:extLst>
      <p:ext uri="{BB962C8B-B14F-4D97-AF65-F5344CB8AC3E}">
        <p14:creationId xmlns:p14="http://schemas.microsoft.com/office/powerpoint/2010/main" val="399696751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FEF308-AEA2-4054-AAC2-5A39FB074394}" type="slidenum">
              <a:rPr lang="en-US" smtClean="0"/>
              <a:pPr/>
              <a:t>76</a:t>
            </a:fld>
            <a:endParaRPr lang="en-US" smtClean="0"/>
          </a:p>
        </p:txBody>
      </p:sp>
    </p:spTree>
    <p:extLst>
      <p:ext uri="{BB962C8B-B14F-4D97-AF65-F5344CB8AC3E}">
        <p14:creationId xmlns:p14="http://schemas.microsoft.com/office/powerpoint/2010/main" val="182665275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EB5C92-FFFB-4985-9C80-B9CC515D53A0}" type="slidenum">
              <a:rPr lang="en-US" smtClean="0"/>
              <a:pPr/>
              <a:t>77</a:t>
            </a:fld>
            <a:endParaRPr lang="en-US" smtClean="0"/>
          </a:p>
        </p:txBody>
      </p:sp>
    </p:spTree>
    <p:extLst>
      <p:ext uri="{BB962C8B-B14F-4D97-AF65-F5344CB8AC3E}">
        <p14:creationId xmlns:p14="http://schemas.microsoft.com/office/powerpoint/2010/main" val="325363647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EB5C92-FFFB-4985-9C80-B9CC515D53A0}" type="slidenum">
              <a:rPr lang="en-US" smtClean="0"/>
              <a:pPr/>
              <a:t>78</a:t>
            </a:fld>
            <a:endParaRPr lang="en-US" smtClean="0"/>
          </a:p>
        </p:txBody>
      </p:sp>
    </p:spTree>
    <p:extLst>
      <p:ext uri="{BB962C8B-B14F-4D97-AF65-F5344CB8AC3E}">
        <p14:creationId xmlns:p14="http://schemas.microsoft.com/office/powerpoint/2010/main" val="278805746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4091FE-4C70-4CC0-B703-5517A86D9AA6}" type="slidenum">
              <a:rPr lang="en-US" smtClean="0"/>
              <a:pPr/>
              <a:t>79</a:t>
            </a:fld>
            <a:endParaRPr lang="en-US" smtClean="0"/>
          </a:p>
        </p:txBody>
      </p:sp>
    </p:spTree>
    <p:extLst>
      <p:ext uri="{BB962C8B-B14F-4D97-AF65-F5344CB8AC3E}">
        <p14:creationId xmlns:p14="http://schemas.microsoft.com/office/powerpoint/2010/main" val="4119599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2BE31B-3F92-472D-8FD1-1B2D57006E89}" type="slidenum">
              <a:rPr lang="en-US" smtClean="0"/>
              <a:pPr/>
              <a:t>7</a:t>
            </a:fld>
            <a:endParaRPr lang="en-US" smtClean="0"/>
          </a:p>
        </p:txBody>
      </p:sp>
    </p:spTree>
    <p:extLst>
      <p:ext uri="{BB962C8B-B14F-4D97-AF65-F5344CB8AC3E}">
        <p14:creationId xmlns:p14="http://schemas.microsoft.com/office/powerpoint/2010/main" val="27253234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4091FE-4C70-4CC0-B703-5517A86D9AA6}" type="slidenum">
              <a:rPr lang="en-US" smtClean="0"/>
              <a:pPr/>
              <a:t>80</a:t>
            </a:fld>
            <a:endParaRPr lang="en-US" smtClean="0"/>
          </a:p>
        </p:txBody>
      </p:sp>
    </p:spTree>
    <p:extLst>
      <p:ext uri="{BB962C8B-B14F-4D97-AF65-F5344CB8AC3E}">
        <p14:creationId xmlns:p14="http://schemas.microsoft.com/office/powerpoint/2010/main" val="356136370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52F3FB-BE88-4E66-9D23-D79F7AFC1F95}" type="slidenum">
              <a:rPr lang="en-US" smtClean="0"/>
              <a:pPr/>
              <a:t>81</a:t>
            </a:fld>
            <a:endParaRPr lang="en-US" smtClean="0"/>
          </a:p>
        </p:txBody>
      </p:sp>
    </p:spTree>
    <p:extLst>
      <p:ext uri="{BB962C8B-B14F-4D97-AF65-F5344CB8AC3E}">
        <p14:creationId xmlns:p14="http://schemas.microsoft.com/office/powerpoint/2010/main" val="353979793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52F3FB-BE88-4E66-9D23-D79F7AFC1F95}" type="slidenum">
              <a:rPr lang="en-US" smtClean="0"/>
              <a:pPr/>
              <a:t>82</a:t>
            </a:fld>
            <a:endParaRPr lang="en-US" smtClean="0"/>
          </a:p>
        </p:txBody>
      </p:sp>
    </p:spTree>
    <p:extLst>
      <p:ext uri="{BB962C8B-B14F-4D97-AF65-F5344CB8AC3E}">
        <p14:creationId xmlns:p14="http://schemas.microsoft.com/office/powerpoint/2010/main" val="222173214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A67B02-41CF-44E0-ACA7-245EC7BE29EB}" type="slidenum">
              <a:rPr lang="en-US" smtClean="0"/>
              <a:pPr/>
              <a:t>83</a:t>
            </a:fld>
            <a:endParaRPr lang="en-US" smtClean="0"/>
          </a:p>
        </p:txBody>
      </p:sp>
    </p:spTree>
    <p:extLst>
      <p:ext uri="{BB962C8B-B14F-4D97-AF65-F5344CB8AC3E}">
        <p14:creationId xmlns:p14="http://schemas.microsoft.com/office/powerpoint/2010/main" val="64761777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A67B02-41CF-44E0-ACA7-245EC7BE29EB}" type="slidenum">
              <a:rPr lang="en-US" smtClean="0"/>
              <a:pPr/>
              <a:t>84</a:t>
            </a:fld>
            <a:endParaRPr lang="en-US" smtClean="0"/>
          </a:p>
        </p:txBody>
      </p:sp>
    </p:spTree>
    <p:extLst>
      <p:ext uri="{BB962C8B-B14F-4D97-AF65-F5344CB8AC3E}">
        <p14:creationId xmlns:p14="http://schemas.microsoft.com/office/powerpoint/2010/main" val="294206429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5BA56E-0E06-4EA3-BFC3-60789F917615}" type="slidenum">
              <a:rPr lang="en-US" smtClean="0"/>
              <a:pPr/>
              <a:t>85</a:t>
            </a:fld>
            <a:endParaRPr lang="en-US" smtClean="0"/>
          </a:p>
        </p:txBody>
      </p:sp>
    </p:spTree>
    <p:extLst>
      <p:ext uri="{BB962C8B-B14F-4D97-AF65-F5344CB8AC3E}">
        <p14:creationId xmlns:p14="http://schemas.microsoft.com/office/powerpoint/2010/main" val="314393658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5BA56E-0E06-4EA3-BFC3-60789F917615}" type="slidenum">
              <a:rPr lang="en-US" smtClean="0"/>
              <a:pPr/>
              <a:t>86</a:t>
            </a:fld>
            <a:endParaRPr lang="en-US" smtClean="0"/>
          </a:p>
        </p:txBody>
      </p:sp>
    </p:spTree>
    <p:extLst>
      <p:ext uri="{BB962C8B-B14F-4D97-AF65-F5344CB8AC3E}">
        <p14:creationId xmlns:p14="http://schemas.microsoft.com/office/powerpoint/2010/main" val="342452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72BE31B-3F92-472D-8FD1-1B2D57006E89}" type="slidenum">
              <a:rPr lang="en-US" smtClean="0"/>
              <a:pPr/>
              <a:t>8</a:t>
            </a:fld>
            <a:endParaRPr lang="en-US" smtClean="0"/>
          </a:p>
        </p:txBody>
      </p:sp>
    </p:spTree>
    <p:extLst>
      <p:ext uri="{BB962C8B-B14F-4D97-AF65-F5344CB8AC3E}">
        <p14:creationId xmlns:p14="http://schemas.microsoft.com/office/powerpoint/2010/main" val="3538979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70F5E9D-F019-46ED-8402-6FA7B81F4C6A}" type="slidenum">
              <a:rPr lang="en-US" smtClean="0"/>
              <a:pPr>
                <a:defRPr/>
              </a:pPr>
              <a:t>9</a:t>
            </a:fld>
            <a:endParaRPr lang="en-US"/>
          </a:p>
        </p:txBody>
      </p:sp>
    </p:spTree>
    <p:extLst>
      <p:ext uri="{BB962C8B-B14F-4D97-AF65-F5344CB8AC3E}">
        <p14:creationId xmlns:p14="http://schemas.microsoft.com/office/powerpoint/2010/main" val="292380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F1F9B3-CFAF-40E9-805F-F7C5072E3B5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1677E9-2188-4956-A1F3-7953B3D2A10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90EBB2-ED35-4501-9801-A004D66E15C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BEAC96-06FF-4BE3-AD9A-71D83705286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8E9F7A-15E1-444C-810D-2C2013A94AF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DFB08A-EFB1-444E-8B9E-72D0DF61329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6F93BC-A739-4A01-8C9B-4137E0AE1E4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7EE1060-5492-4764-9D40-3E99631A3A5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463CB12-CC16-4E0D-8F7A-A3181EEC54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811D6A-C571-47A1-B604-5710963C7D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E3B8AE-BA0E-443E-BE53-66761C9080B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F0E06A0-47AE-4E22-BB83-DBDE5FE64E0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0"/>
            <a:ext cx="7772400" cy="838200"/>
          </a:xfrm>
        </p:spPr>
        <p:txBody>
          <a:bodyPr/>
          <a:lstStyle/>
          <a:p>
            <a:pPr eaLnBrk="1" hangingPunct="1"/>
            <a:r>
              <a:rPr lang="en-US" sz="3200" u="sng" dirty="0" smtClean="0"/>
              <a:t>Review for Midterm 1</a:t>
            </a:r>
            <a:r>
              <a:rPr lang="en-US" dirty="0" smtClean="0"/>
              <a:t> </a:t>
            </a:r>
          </a:p>
        </p:txBody>
      </p:sp>
      <p:sp>
        <p:nvSpPr>
          <p:cNvPr id="2051" name="Rectangle 3"/>
          <p:cNvSpPr>
            <a:spLocks noGrp="1" noChangeArrowheads="1"/>
          </p:cNvSpPr>
          <p:nvPr>
            <p:ph type="subTitle" idx="1"/>
          </p:nvPr>
        </p:nvSpPr>
        <p:spPr>
          <a:xfrm>
            <a:off x="304800" y="850900"/>
            <a:ext cx="8839200" cy="3200400"/>
          </a:xfrm>
        </p:spPr>
        <p:txBody>
          <a:bodyPr/>
          <a:lstStyle/>
          <a:p>
            <a:pPr algn="l" eaLnBrk="1" hangingPunct="1">
              <a:lnSpc>
                <a:spcPct val="90000"/>
              </a:lnSpc>
              <a:buFont typeface="Wingdings" pitchFamily="2" charset="2"/>
              <a:buChar char="Ø"/>
            </a:pPr>
            <a:r>
              <a:rPr lang="en-US" sz="2400" dirty="0" smtClean="0">
                <a:solidFill>
                  <a:schemeClr val="accent2"/>
                </a:solidFill>
              </a:rPr>
              <a:t>Midterm 1 is </a:t>
            </a:r>
            <a:r>
              <a:rPr lang="en-US" sz="2400" dirty="0" smtClean="0">
                <a:solidFill>
                  <a:schemeClr val="accent2"/>
                </a:solidFill>
              </a:rPr>
              <a:t>Fri</a:t>
            </a:r>
            <a:r>
              <a:rPr lang="en-US" sz="2400" dirty="0" smtClean="0">
                <a:solidFill>
                  <a:schemeClr val="accent2"/>
                </a:solidFill>
              </a:rPr>
              <a:t>day Sep 30</a:t>
            </a:r>
            <a:endParaRPr lang="en-US" sz="2400" dirty="0" smtClean="0">
              <a:solidFill>
                <a:schemeClr val="accent2"/>
              </a:solidFill>
            </a:endParaRPr>
          </a:p>
          <a:p>
            <a:pPr algn="l" eaLnBrk="1" hangingPunct="1">
              <a:lnSpc>
                <a:spcPct val="90000"/>
              </a:lnSpc>
              <a:buFont typeface="Wingdings" pitchFamily="2" charset="2"/>
              <a:buChar char="Ø"/>
            </a:pPr>
            <a:endParaRPr lang="en-US" sz="2400" dirty="0" smtClean="0">
              <a:solidFill>
                <a:schemeClr val="accent2"/>
              </a:solidFill>
            </a:endParaRPr>
          </a:p>
          <a:p>
            <a:pPr algn="l" eaLnBrk="1" hangingPunct="1">
              <a:lnSpc>
                <a:spcPct val="90000"/>
              </a:lnSpc>
              <a:buFont typeface="Wingdings" pitchFamily="2" charset="2"/>
              <a:buChar char="Ø"/>
            </a:pPr>
            <a:r>
              <a:rPr lang="en-US" sz="2400" dirty="0" smtClean="0">
                <a:solidFill>
                  <a:schemeClr val="accent2"/>
                </a:solidFill>
              </a:rPr>
              <a:t>On the seven chapters 2, 3, 4, 5, 6, 7, 8</a:t>
            </a:r>
          </a:p>
          <a:p>
            <a:pPr algn="l" eaLnBrk="1" hangingPunct="1">
              <a:lnSpc>
                <a:spcPct val="90000"/>
              </a:lnSpc>
              <a:buFont typeface="Wingdings" pitchFamily="2" charset="2"/>
              <a:buChar char="Ø"/>
            </a:pPr>
            <a:endParaRPr lang="en-US" sz="2400" dirty="0" smtClean="0">
              <a:solidFill>
                <a:schemeClr val="accent2"/>
              </a:solidFill>
            </a:endParaRPr>
          </a:p>
          <a:p>
            <a:pPr algn="l" eaLnBrk="1" hangingPunct="1">
              <a:lnSpc>
                <a:spcPct val="90000"/>
              </a:lnSpc>
              <a:buFont typeface="Wingdings" pitchFamily="2" charset="2"/>
              <a:buChar char="Ø"/>
            </a:pPr>
            <a:r>
              <a:rPr lang="en-US" sz="2400" dirty="0" smtClean="0">
                <a:solidFill>
                  <a:schemeClr val="accent2"/>
                </a:solidFill>
              </a:rPr>
              <a:t>Bring No. 2 pencil for bubble-sheet and an eraser</a:t>
            </a:r>
          </a:p>
          <a:p>
            <a:pPr algn="l" eaLnBrk="1" hangingPunct="1">
              <a:lnSpc>
                <a:spcPct val="90000"/>
              </a:lnSpc>
              <a:buFont typeface="Wingdings" pitchFamily="2" charset="2"/>
              <a:buChar char="Ø"/>
            </a:pPr>
            <a:endParaRPr lang="en-US" sz="2400" dirty="0" smtClean="0">
              <a:solidFill>
                <a:schemeClr val="accent2"/>
              </a:solidFill>
            </a:endParaRPr>
          </a:p>
          <a:p>
            <a:pPr algn="l" eaLnBrk="1" hangingPunct="1">
              <a:lnSpc>
                <a:spcPct val="90000"/>
              </a:lnSpc>
              <a:buFont typeface="Wingdings" pitchFamily="2" charset="2"/>
              <a:buChar char="Ø"/>
            </a:pPr>
            <a:r>
              <a:rPr lang="en-US" sz="2400" dirty="0" smtClean="0">
                <a:solidFill>
                  <a:schemeClr val="accent2"/>
                </a:solidFill>
              </a:rPr>
              <a:t> </a:t>
            </a:r>
            <a:r>
              <a:rPr lang="en-US" sz="2400" dirty="0" smtClean="0">
                <a:solidFill>
                  <a:schemeClr val="accent2"/>
                </a:solidFill>
              </a:rPr>
              <a:t>50</a:t>
            </a:r>
            <a:r>
              <a:rPr lang="en-US" sz="2400" dirty="0" smtClean="0">
                <a:solidFill>
                  <a:schemeClr val="accent2"/>
                </a:solidFill>
              </a:rPr>
              <a:t> </a:t>
            </a:r>
            <a:r>
              <a:rPr lang="en-US" sz="2400" dirty="0" smtClean="0">
                <a:solidFill>
                  <a:schemeClr val="accent2"/>
                </a:solidFill>
              </a:rPr>
              <a:t>multiple-choice questions</a:t>
            </a:r>
          </a:p>
          <a:p>
            <a:pPr algn="l" eaLnBrk="1" hangingPunct="1">
              <a:lnSpc>
                <a:spcPct val="90000"/>
              </a:lnSpc>
            </a:pPr>
            <a:endParaRPr lang="en-US" sz="2400" dirty="0" smtClean="0">
              <a:solidFill>
                <a:schemeClr val="accent2"/>
              </a:solidFill>
            </a:endParaRPr>
          </a:p>
        </p:txBody>
      </p:sp>
      <p:sp>
        <p:nvSpPr>
          <p:cNvPr id="6" name="Text Box 4"/>
          <p:cNvSpPr txBox="1">
            <a:spLocks noChangeArrowheads="1"/>
          </p:cNvSpPr>
          <p:nvPr/>
        </p:nvSpPr>
        <p:spPr bwMode="auto">
          <a:xfrm>
            <a:off x="190500" y="3962400"/>
            <a:ext cx="8763000" cy="2246769"/>
          </a:xfrm>
          <a:prstGeom prst="rect">
            <a:avLst/>
          </a:prstGeom>
          <a:noFill/>
          <a:ln w="9525">
            <a:noFill/>
            <a:miter lim="800000"/>
            <a:headEnd/>
            <a:tailEnd/>
          </a:ln>
        </p:spPr>
        <p:txBody>
          <a:bodyPr>
            <a:spAutoFit/>
          </a:bodyPr>
          <a:lstStyle/>
          <a:p>
            <a:r>
              <a:rPr lang="en-US" sz="2000" b="1" u="sng" dirty="0">
                <a:solidFill>
                  <a:srgbClr val="990099"/>
                </a:solidFill>
              </a:rPr>
              <a:t>Resources for studying:</a:t>
            </a:r>
            <a:endParaRPr lang="en-US" sz="2000" u="sng" dirty="0">
              <a:solidFill>
                <a:srgbClr val="990099"/>
              </a:solidFill>
            </a:endParaRPr>
          </a:p>
          <a:p>
            <a:pPr>
              <a:buFont typeface="Wingdings" pitchFamily="2" charset="2"/>
              <a:buChar char="Ø"/>
            </a:pPr>
            <a:r>
              <a:rPr lang="en-US" sz="2000" dirty="0">
                <a:solidFill>
                  <a:srgbClr val="990099"/>
                </a:solidFill>
              </a:rPr>
              <a:t> go through all questions, exercises,  and examples we did during </a:t>
            </a:r>
            <a:r>
              <a:rPr lang="en-US" sz="2000" dirty="0" smtClean="0">
                <a:solidFill>
                  <a:srgbClr val="990099"/>
                </a:solidFill>
              </a:rPr>
              <a:t>lectures</a:t>
            </a:r>
          </a:p>
          <a:p>
            <a:pPr>
              <a:buFont typeface="Wingdings" pitchFamily="2" charset="2"/>
              <a:buChar char="Ø"/>
            </a:pPr>
            <a:r>
              <a:rPr lang="en-US" sz="2000" dirty="0" smtClean="0">
                <a:solidFill>
                  <a:srgbClr val="990099"/>
                </a:solidFill>
              </a:rPr>
              <a:t> know </a:t>
            </a:r>
            <a:r>
              <a:rPr lang="en-US" sz="2000" dirty="0" smtClean="0">
                <a:solidFill>
                  <a:srgbClr val="990099"/>
                </a:solidFill>
              </a:rPr>
              <a:t>confidently why the wrong </a:t>
            </a:r>
            <a:r>
              <a:rPr lang="en-US" sz="2000" dirty="0" smtClean="0">
                <a:solidFill>
                  <a:srgbClr val="990099"/>
                </a:solidFill>
              </a:rPr>
              <a:t>answers of multiple-choice questions </a:t>
            </a:r>
            <a:r>
              <a:rPr lang="en-US" sz="2000" dirty="0" smtClean="0">
                <a:solidFill>
                  <a:srgbClr val="990099"/>
                </a:solidFill>
              </a:rPr>
              <a:t>are wrong</a:t>
            </a:r>
            <a:endParaRPr lang="en-US" sz="2000" dirty="0">
              <a:solidFill>
                <a:srgbClr val="990099"/>
              </a:solidFill>
            </a:endParaRPr>
          </a:p>
          <a:p>
            <a:pPr>
              <a:buFont typeface="Wingdings" pitchFamily="2" charset="2"/>
              <a:buChar char="Ø"/>
            </a:pPr>
            <a:r>
              <a:rPr lang="en-US" sz="2000" dirty="0" smtClean="0">
                <a:solidFill>
                  <a:srgbClr val="990099"/>
                </a:solidFill>
              </a:rPr>
              <a:t>additional </a:t>
            </a:r>
            <a:r>
              <a:rPr lang="en-US" sz="2000" dirty="0">
                <a:solidFill>
                  <a:srgbClr val="990099"/>
                </a:solidFill>
              </a:rPr>
              <a:t>questions in today’s </a:t>
            </a:r>
            <a:r>
              <a:rPr lang="en-US" sz="2000" dirty="0" smtClean="0">
                <a:solidFill>
                  <a:srgbClr val="990099"/>
                </a:solidFill>
              </a:rPr>
              <a:t>lecture</a:t>
            </a:r>
          </a:p>
          <a:p>
            <a:pPr>
              <a:buFont typeface="Wingdings" pitchFamily="2" charset="2"/>
              <a:buChar char="Ø"/>
            </a:pPr>
            <a:r>
              <a:rPr lang="en-US" sz="2000" dirty="0">
                <a:solidFill>
                  <a:srgbClr val="990099"/>
                </a:solidFill>
              </a:rPr>
              <a:t>revise  “check yourself” questions in </a:t>
            </a:r>
            <a:r>
              <a:rPr lang="en-US" sz="2000" dirty="0" smtClean="0">
                <a:solidFill>
                  <a:srgbClr val="990099"/>
                </a:solidFill>
              </a:rPr>
              <a:t>book</a:t>
            </a:r>
            <a:endParaRPr lang="en-US" sz="2000" dirty="0">
              <a:solidFill>
                <a:srgbClr val="990099"/>
              </a:solidFill>
            </a:endParaRPr>
          </a:p>
          <a:p>
            <a:pPr>
              <a:buFont typeface="Wingdings" pitchFamily="2" charset="2"/>
              <a:buChar char="Ø"/>
            </a:pPr>
            <a:r>
              <a:rPr lang="en-US" sz="2000" dirty="0">
                <a:solidFill>
                  <a:srgbClr val="990099"/>
                </a:solidFill>
              </a:rPr>
              <a:t> email me if you have any </a:t>
            </a:r>
            <a:r>
              <a:rPr lang="en-US" sz="2000" dirty="0" smtClean="0">
                <a:solidFill>
                  <a:srgbClr val="990099"/>
                </a:solidFill>
              </a:rPr>
              <a:t>questions</a:t>
            </a:r>
            <a:endParaRPr lang="en-US" sz="2000" dirty="0">
              <a:solidFill>
                <a:srgbClr val="99009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153400" cy="2308324"/>
          </a:xfrm>
          <a:prstGeom prst="rect">
            <a:avLst/>
          </a:prstGeom>
        </p:spPr>
        <p:txBody>
          <a:bodyPr wrap="square">
            <a:spAutoFit/>
          </a:bodyPr>
          <a:lstStyle/>
          <a:p>
            <a:r>
              <a:rPr lang="en-US" dirty="0" smtClean="0"/>
              <a:t>As you’re sitting in your chair, your weight acts as a downward force on the chair. Why then does the chair not sink into the ground?</a:t>
            </a:r>
          </a:p>
          <a:p>
            <a:endParaRPr lang="en-US" dirty="0" smtClean="0"/>
          </a:p>
          <a:p>
            <a:r>
              <a:rPr lang="en-US" dirty="0" smtClean="0"/>
              <a:t>A)	because of its weight</a:t>
            </a:r>
          </a:p>
          <a:p>
            <a:r>
              <a:rPr lang="en-US" dirty="0" smtClean="0"/>
              <a:t>B)	because it feels an upward directed support force from the ground it is pushing down on</a:t>
            </a:r>
          </a:p>
          <a:p>
            <a:r>
              <a:rPr lang="en-US" dirty="0" smtClean="0"/>
              <a:t>C)	because of inertia – the resistance to changes in motion.</a:t>
            </a:r>
          </a:p>
          <a:p>
            <a:r>
              <a:rPr lang="en-US" dirty="0" smtClean="0"/>
              <a:t>D)	because of momentum conservation.</a:t>
            </a:r>
            <a:endParaRPr lang="en-US" dirty="0"/>
          </a:p>
        </p:txBody>
      </p:sp>
      <p:sp>
        <p:nvSpPr>
          <p:cNvPr id="3" name="TextBox 2"/>
          <p:cNvSpPr txBox="1"/>
          <p:nvPr/>
        </p:nvSpPr>
        <p:spPr>
          <a:xfrm>
            <a:off x="1676400" y="4724400"/>
            <a:ext cx="6858000" cy="1200329"/>
          </a:xfrm>
          <a:prstGeom prst="rect">
            <a:avLst/>
          </a:prstGeom>
          <a:noFill/>
        </p:spPr>
        <p:txBody>
          <a:bodyPr wrap="square" rtlCol="0">
            <a:spAutoFit/>
          </a:bodyPr>
          <a:lstStyle/>
          <a:p>
            <a:r>
              <a:rPr lang="en-US" sz="2400" dirty="0" smtClean="0">
                <a:solidFill>
                  <a:srgbClr val="7030A0"/>
                </a:solidFill>
              </a:rPr>
              <a:t>Answer: B, the chair is in equilibrium, there is zero net force on it. The gravitational force is equal and opposite to the upward support force.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685800" y="990600"/>
            <a:ext cx="7696200" cy="3560763"/>
          </a:xfrm>
          <a:prstGeom prst="rect">
            <a:avLst/>
          </a:prstGeom>
          <a:noFill/>
          <a:ln w="9525">
            <a:noFill/>
            <a:miter lim="800000"/>
            <a:headEnd/>
            <a:tailEnd/>
          </a:ln>
        </p:spPr>
        <p:txBody>
          <a:bodyPr>
            <a:spAutoFit/>
          </a:bodyPr>
          <a:lstStyle/>
          <a:p>
            <a:pPr>
              <a:spcBef>
                <a:spcPct val="50000"/>
              </a:spcBef>
            </a:pPr>
            <a:r>
              <a:rPr lang="en-US" sz="2400"/>
              <a:t>A skier covers a distance of 3 m in half a second. What is his average speed?</a:t>
            </a:r>
          </a:p>
          <a:p>
            <a:pPr>
              <a:spcBef>
                <a:spcPct val="50000"/>
              </a:spcBef>
            </a:pPr>
            <a:endParaRPr lang="en-US" sz="2400"/>
          </a:p>
          <a:p>
            <a:pPr>
              <a:spcBef>
                <a:spcPct val="50000"/>
              </a:spcBef>
            </a:pPr>
            <a:r>
              <a:rPr lang="en-US" sz="2400"/>
              <a:t>A) 1.5 m/s</a:t>
            </a:r>
          </a:p>
          <a:p>
            <a:pPr>
              <a:spcBef>
                <a:spcPct val="50000"/>
              </a:spcBef>
            </a:pPr>
            <a:r>
              <a:rPr lang="en-US" sz="2400"/>
              <a:t>B) 3 m/s</a:t>
            </a:r>
          </a:p>
          <a:p>
            <a:pPr>
              <a:spcBef>
                <a:spcPct val="50000"/>
              </a:spcBef>
            </a:pPr>
            <a:r>
              <a:rPr lang="en-US" sz="2400"/>
              <a:t>C)  6 m/s</a:t>
            </a:r>
          </a:p>
          <a:p>
            <a:pPr>
              <a:spcBef>
                <a:spcPct val="50000"/>
              </a:spcBef>
            </a:pPr>
            <a:r>
              <a:rPr lang="en-US" sz="2400"/>
              <a:t>D) 9 m/s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685800" y="990600"/>
            <a:ext cx="7696200" cy="2723823"/>
          </a:xfrm>
          <a:prstGeom prst="rect">
            <a:avLst/>
          </a:prstGeom>
          <a:noFill/>
          <a:ln w="9525">
            <a:noFill/>
            <a:miter lim="800000"/>
            <a:headEnd/>
            <a:tailEnd/>
          </a:ln>
        </p:spPr>
        <p:txBody>
          <a:bodyPr>
            <a:spAutoFit/>
          </a:bodyPr>
          <a:lstStyle/>
          <a:p>
            <a:pPr>
              <a:spcBef>
                <a:spcPct val="50000"/>
              </a:spcBef>
            </a:pPr>
            <a:r>
              <a:rPr lang="en-US" dirty="0"/>
              <a:t>A skier covers a distance of 3 m in half a second. What is his average speed?</a:t>
            </a:r>
          </a:p>
          <a:p>
            <a:pPr>
              <a:spcBef>
                <a:spcPct val="50000"/>
              </a:spcBef>
            </a:pPr>
            <a:endParaRPr lang="en-US" dirty="0"/>
          </a:p>
          <a:p>
            <a:pPr>
              <a:spcBef>
                <a:spcPct val="50000"/>
              </a:spcBef>
            </a:pPr>
            <a:r>
              <a:rPr lang="en-US" dirty="0"/>
              <a:t>A) 1.5 m/s</a:t>
            </a:r>
          </a:p>
          <a:p>
            <a:pPr>
              <a:spcBef>
                <a:spcPct val="50000"/>
              </a:spcBef>
            </a:pPr>
            <a:r>
              <a:rPr lang="en-US" dirty="0"/>
              <a:t>B) 3 m/s</a:t>
            </a:r>
          </a:p>
          <a:p>
            <a:pPr>
              <a:spcBef>
                <a:spcPct val="50000"/>
              </a:spcBef>
            </a:pPr>
            <a:r>
              <a:rPr lang="en-US" dirty="0"/>
              <a:t>C)  6 m/s</a:t>
            </a:r>
          </a:p>
          <a:p>
            <a:pPr>
              <a:spcBef>
                <a:spcPct val="50000"/>
              </a:spcBef>
            </a:pPr>
            <a:r>
              <a:rPr lang="en-US" dirty="0"/>
              <a:t>D) 9 m/s</a:t>
            </a:r>
          </a:p>
        </p:txBody>
      </p:sp>
      <p:sp>
        <p:nvSpPr>
          <p:cNvPr id="39941" name="Text Box 5"/>
          <p:cNvSpPr txBox="1">
            <a:spLocks noChangeArrowheads="1"/>
          </p:cNvSpPr>
          <p:nvPr/>
        </p:nvSpPr>
        <p:spPr bwMode="auto">
          <a:xfrm>
            <a:off x="1219200" y="5562600"/>
            <a:ext cx="6400800" cy="396875"/>
          </a:xfrm>
          <a:prstGeom prst="rect">
            <a:avLst/>
          </a:prstGeom>
          <a:noFill/>
          <a:ln w="9525">
            <a:noFill/>
            <a:miter lim="800000"/>
            <a:headEnd/>
            <a:tailEnd/>
          </a:ln>
        </p:spPr>
        <p:txBody>
          <a:bodyPr>
            <a:spAutoFit/>
          </a:bodyPr>
          <a:lstStyle/>
          <a:p>
            <a:pPr>
              <a:spcBef>
                <a:spcPct val="50000"/>
              </a:spcBef>
            </a:pPr>
            <a:r>
              <a:rPr lang="en-US" sz="2000" dirty="0">
                <a:solidFill>
                  <a:srgbClr val="990099"/>
                </a:solidFill>
              </a:rPr>
              <a:t>C) Average speed =distance/time = 3m/0.5s = 6 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1600200" y="838200"/>
            <a:ext cx="5268913" cy="3378200"/>
          </a:xfrm>
          <a:prstGeom prst="rect">
            <a:avLst/>
          </a:prstGeom>
          <a:noFill/>
          <a:ln w="9525">
            <a:noFill/>
            <a:miter lim="800000"/>
            <a:headEnd/>
            <a:tailEnd/>
          </a:ln>
        </p:spPr>
        <p:txBody>
          <a:bodyPr wrap="none" anchor="ctr">
            <a:spAutoFit/>
          </a:bodyPr>
          <a:lstStyle/>
          <a:p>
            <a:pPr marL="342900" indent="-342900"/>
            <a:r>
              <a:rPr lang="en-US" sz="2400" dirty="0"/>
              <a:t>As an object freely falls downward, its</a:t>
            </a:r>
          </a:p>
          <a:p>
            <a:pPr marL="342900" indent="-342900"/>
            <a:r>
              <a:rPr lang="en-US" sz="2400" dirty="0"/>
              <a:t> </a:t>
            </a:r>
          </a:p>
          <a:p>
            <a:pPr marL="342900" indent="-342900">
              <a:buFontTx/>
              <a:buAutoNum type="alphaUcParenR"/>
            </a:pPr>
            <a:r>
              <a:rPr lang="en-US" sz="2400" dirty="0"/>
              <a:t>velocity increases</a:t>
            </a:r>
          </a:p>
          <a:p>
            <a:pPr marL="342900" indent="-342900"/>
            <a:endParaRPr lang="en-US" sz="2400" dirty="0"/>
          </a:p>
          <a:p>
            <a:pPr marL="342900" indent="-342900"/>
            <a:r>
              <a:rPr lang="en-US" sz="2400" dirty="0"/>
              <a:t>B) acceleration increases. </a:t>
            </a:r>
          </a:p>
          <a:p>
            <a:pPr marL="342900" indent="-342900"/>
            <a:endParaRPr lang="en-US" sz="2400" dirty="0"/>
          </a:p>
          <a:p>
            <a:pPr marL="342900" indent="-342900"/>
            <a:r>
              <a:rPr lang="en-US" sz="2400" dirty="0"/>
              <a:t>C) both of these</a:t>
            </a:r>
          </a:p>
          <a:p>
            <a:pPr marL="342900" indent="-342900"/>
            <a:endParaRPr lang="en-US" sz="2400" dirty="0"/>
          </a:p>
          <a:p>
            <a:pPr marL="342900" indent="-342900"/>
            <a:r>
              <a:rPr lang="en-US" sz="2400" dirty="0"/>
              <a:t>D) none of these.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1600200" y="838200"/>
            <a:ext cx="4031873" cy="2585323"/>
          </a:xfrm>
          <a:prstGeom prst="rect">
            <a:avLst/>
          </a:prstGeom>
          <a:noFill/>
          <a:ln w="9525">
            <a:noFill/>
            <a:miter lim="800000"/>
            <a:headEnd/>
            <a:tailEnd/>
          </a:ln>
        </p:spPr>
        <p:txBody>
          <a:bodyPr wrap="none" anchor="ctr">
            <a:spAutoFit/>
          </a:bodyPr>
          <a:lstStyle/>
          <a:p>
            <a:pPr marL="342900" indent="-342900"/>
            <a:r>
              <a:rPr lang="en-US" dirty="0"/>
              <a:t>As an object freely falls downward, its</a:t>
            </a:r>
          </a:p>
          <a:p>
            <a:pPr marL="342900" indent="-342900"/>
            <a:r>
              <a:rPr lang="en-US" dirty="0"/>
              <a:t> </a:t>
            </a:r>
          </a:p>
          <a:p>
            <a:pPr marL="342900" indent="-342900">
              <a:buFontTx/>
              <a:buAutoNum type="alphaUcParenR"/>
            </a:pPr>
            <a:r>
              <a:rPr lang="en-US" dirty="0"/>
              <a:t>velocity increases</a:t>
            </a:r>
          </a:p>
          <a:p>
            <a:pPr marL="342900" indent="-342900"/>
            <a:endParaRPr lang="en-US" dirty="0"/>
          </a:p>
          <a:p>
            <a:pPr marL="342900" indent="-342900"/>
            <a:r>
              <a:rPr lang="en-US" dirty="0"/>
              <a:t>B) acceleration increases. </a:t>
            </a:r>
          </a:p>
          <a:p>
            <a:pPr marL="342900" indent="-342900"/>
            <a:endParaRPr lang="en-US" dirty="0"/>
          </a:p>
          <a:p>
            <a:pPr marL="342900" indent="-342900"/>
            <a:r>
              <a:rPr lang="en-US" dirty="0"/>
              <a:t>C) both of these</a:t>
            </a:r>
          </a:p>
          <a:p>
            <a:pPr marL="342900" indent="-342900"/>
            <a:endParaRPr lang="en-US" dirty="0"/>
          </a:p>
          <a:p>
            <a:pPr marL="342900" indent="-342900"/>
            <a:r>
              <a:rPr lang="en-US" dirty="0"/>
              <a:t>D) none of these. </a:t>
            </a:r>
          </a:p>
        </p:txBody>
      </p:sp>
      <p:sp>
        <p:nvSpPr>
          <p:cNvPr id="36869" name="Text Box 5"/>
          <p:cNvSpPr txBox="1">
            <a:spLocks noChangeArrowheads="1"/>
          </p:cNvSpPr>
          <p:nvPr/>
        </p:nvSpPr>
        <p:spPr bwMode="auto">
          <a:xfrm>
            <a:off x="685800" y="4953000"/>
            <a:ext cx="7391400" cy="1187450"/>
          </a:xfrm>
          <a:prstGeom prst="rect">
            <a:avLst/>
          </a:prstGeom>
          <a:noFill/>
          <a:ln w="9525">
            <a:noFill/>
            <a:miter lim="800000"/>
            <a:headEnd/>
            <a:tailEnd/>
          </a:ln>
        </p:spPr>
        <p:txBody>
          <a:bodyPr>
            <a:spAutoFit/>
          </a:bodyPr>
          <a:lstStyle/>
          <a:p>
            <a:pPr marL="342900" indent="-342900">
              <a:spcBef>
                <a:spcPct val="50000"/>
              </a:spcBef>
              <a:buFontTx/>
              <a:buAutoNum type="alphaUcParenR"/>
            </a:pPr>
            <a:r>
              <a:rPr lang="en-US" sz="2400" dirty="0">
                <a:solidFill>
                  <a:srgbClr val="990099"/>
                </a:solidFill>
              </a:rPr>
              <a:t>It accelerates at either (</a:t>
            </a:r>
            <a:r>
              <a:rPr lang="en-US" sz="2400" dirty="0" err="1">
                <a:solidFill>
                  <a:srgbClr val="990099"/>
                </a:solidFill>
              </a:rPr>
              <a:t>i</a:t>
            </a:r>
            <a:r>
              <a:rPr lang="en-US" sz="2400" dirty="0">
                <a:solidFill>
                  <a:srgbClr val="990099"/>
                </a:solidFill>
              </a:rPr>
              <a:t>) a constant rate =g, if there is negligible air resistance or (ii) gradually less acceleration if there is air resistance.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0" y="990600"/>
            <a:ext cx="9144000" cy="4339650"/>
          </a:xfrm>
          <a:prstGeom prst="rect">
            <a:avLst/>
          </a:prstGeom>
          <a:noFill/>
          <a:ln w="9525">
            <a:noFill/>
            <a:miter lim="800000"/>
            <a:headEnd/>
            <a:tailEnd/>
          </a:ln>
        </p:spPr>
        <p:txBody>
          <a:bodyPr>
            <a:spAutoFit/>
          </a:bodyPr>
          <a:lstStyle/>
          <a:p>
            <a:pPr marL="342900" indent="-342900">
              <a:spcBef>
                <a:spcPct val="50000"/>
              </a:spcBef>
            </a:pPr>
            <a:r>
              <a:rPr lang="en-US" sz="2400" dirty="0"/>
              <a:t>When a rock thrown upwards falls back down and passes the same point it was thrown from, </a:t>
            </a:r>
          </a:p>
          <a:p>
            <a:pPr marL="342900" indent="-342900">
              <a:spcBef>
                <a:spcPct val="50000"/>
              </a:spcBef>
            </a:pPr>
            <a:endParaRPr lang="en-US" sz="2400" dirty="0"/>
          </a:p>
          <a:p>
            <a:pPr marL="342900" indent="-342900">
              <a:spcBef>
                <a:spcPct val="50000"/>
              </a:spcBef>
              <a:buFontTx/>
              <a:buAutoNum type="alphaLcParenR"/>
            </a:pPr>
            <a:r>
              <a:rPr lang="en-US" sz="2400" dirty="0"/>
              <a:t>its velocity is zero and its acceleration is </a:t>
            </a:r>
            <a:r>
              <a:rPr lang="en-US" sz="2400" dirty="0" smtClean="0"/>
              <a:t>zero</a:t>
            </a:r>
            <a:endParaRPr lang="en-US" sz="2400" dirty="0"/>
          </a:p>
          <a:p>
            <a:pPr marL="342900" indent="-342900">
              <a:spcBef>
                <a:spcPct val="50000"/>
              </a:spcBef>
              <a:buFontTx/>
              <a:buAutoNum type="alphaLcParenR"/>
            </a:pPr>
            <a:r>
              <a:rPr lang="en-US" sz="2400" dirty="0"/>
              <a:t>its velocity is zero and its acceleration is about 10 meters per second per </a:t>
            </a:r>
            <a:r>
              <a:rPr lang="en-US" sz="2400" dirty="0" smtClean="0"/>
              <a:t>second</a:t>
            </a:r>
            <a:endParaRPr lang="en-US" sz="2400" dirty="0"/>
          </a:p>
          <a:p>
            <a:pPr marL="342900" indent="-342900">
              <a:spcBef>
                <a:spcPct val="50000"/>
              </a:spcBef>
              <a:buFontTx/>
              <a:buAutoNum type="alphaLcParenR"/>
            </a:pPr>
            <a:r>
              <a:rPr lang="en-US" sz="2400" dirty="0"/>
              <a:t>its velocity is about 10 m/s and its acceleration is </a:t>
            </a:r>
            <a:r>
              <a:rPr lang="en-US" sz="2400" dirty="0" smtClean="0"/>
              <a:t>zero</a:t>
            </a:r>
            <a:endParaRPr lang="en-US" sz="2400" dirty="0"/>
          </a:p>
          <a:p>
            <a:pPr marL="342900" indent="-342900">
              <a:spcBef>
                <a:spcPct val="50000"/>
              </a:spcBef>
              <a:buFontTx/>
              <a:buAutoNum type="alphaLcParenR"/>
            </a:pPr>
            <a:r>
              <a:rPr lang="en-US" sz="2400" dirty="0"/>
              <a:t>its velocity is negative of the initial velocity it was thrown up with and its acceleration is about 10 meters per second per second.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0" y="990600"/>
            <a:ext cx="9144000" cy="3000821"/>
          </a:xfrm>
          <a:prstGeom prst="rect">
            <a:avLst/>
          </a:prstGeom>
          <a:noFill/>
          <a:ln w="9525">
            <a:noFill/>
            <a:miter lim="800000"/>
            <a:headEnd/>
            <a:tailEnd/>
          </a:ln>
        </p:spPr>
        <p:txBody>
          <a:bodyPr>
            <a:spAutoFit/>
          </a:bodyPr>
          <a:lstStyle/>
          <a:p>
            <a:pPr marL="342900" indent="-342900">
              <a:spcBef>
                <a:spcPct val="50000"/>
              </a:spcBef>
            </a:pPr>
            <a:r>
              <a:rPr lang="en-US" dirty="0"/>
              <a:t>When a rock thrown upwards falls back down and passes the same point it was thrown from, </a:t>
            </a:r>
          </a:p>
          <a:p>
            <a:pPr marL="342900" indent="-342900">
              <a:spcBef>
                <a:spcPct val="50000"/>
              </a:spcBef>
            </a:pPr>
            <a:endParaRPr lang="en-US" dirty="0"/>
          </a:p>
          <a:p>
            <a:pPr marL="342900" indent="-342900">
              <a:spcBef>
                <a:spcPct val="50000"/>
              </a:spcBef>
              <a:buFontTx/>
              <a:buAutoNum type="alphaLcParenR"/>
            </a:pPr>
            <a:r>
              <a:rPr lang="en-US" dirty="0"/>
              <a:t>its velocity is zero and its acceleration is </a:t>
            </a:r>
            <a:r>
              <a:rPr lang="en-US" dirty="0" smtClean="0"/>
              <a:t>zero</a:t>
            </a:r>
            <a:endParaRPr lang="en-US" dirty="0"/>
          </a:p>
          <a:p>
            <a:pPr marL="342900" indent="-342900">
              <a:spcBef>
                <a:spcPct val="50000"/>
              </a:spcBef>
              <a:buFontTx/>
              <a:buAutoNum type="alphaLcParenR"/>
            </a:pPr>
            <a:r>
              <a:rPr lang="en-US" dirty="0"/>
              <a:t>its velocity is zero and its acceleration is about 10 meters per second per </a:t>
            </a:r>
            <a:r>
              <a:rPr lang="en-US" dirty="0" smtClean="0"/>
              <a:t>second</a:t>
            </a:r>
            <a:endParaRPr lang="en-US" dirty="0"/>
          </a:p>
          <a:p>
            <a:pPr marL="342900" indent="-342900">
              <a:spcBef>
                <a:spcPct val="50000"/>
              </a:spcBef>
              <a:buFontTx/>
              <a:buAutoNum type="alphaLcParenR"/>
            </a:pPr>
            <a:r>
              <a:rPr lang="en-US" dirty="0"/>
              <a:t>its velocity is about 10 m/s and its acceleration is </a:t>
            </a:r>
            <a:r>
              <a:rPr lang="en-US" dirty="0" smtClean="0"/>
              <a:t>zero</a:t>
            </a:r>
            <a:endParaRPr lang="en-US" dirty="0"/>
          </a:p>
          <a:p>
            <a:pPr marL="342900" indent="-342900">
              <a:spcBef>
                <a:spcPct val="50000"/>
              </a:spcBef>
              <a:buFontTx/>
              <a:buAutoNum type="alphaLcParenR"/>
            </a:pPr>
            <a:r>
              <a:rPr lang="en-US" dirty="0"/>
              <a:t>its velocity is negative of the initial velocity it was thrown up with and its acceleration is about 10 meters per second per second.</a:t>
            </a:r>
          </a:p>
        </p:txBody>
      </p:sp>
      <p:sp>
        <p:nvSpPr>
          <p:cNvPr id="8197" name="Text Box 5"/>
          <p:cNvSpPr txBox="1">
            <a:spLocks noChangeArrowheads="1"/>
          </p:cNvSpPr>
          <p:nvPr/>
        </p:nvSpPr>
        <p:spPr bwMode="auto">
          <a:xfrm>
            <a:off x="533400" y="5029200"/>
            <a:ext cx="7848600" cy="830997"/>
          </a:xfrm>
          <a:prstGeom prst="rect">
            <a:avLst/>
          </a:prstGeom>
          <a:noFill/>
          <a:ln w="9525">
            <a:noFill/>
            <a:miter lim="800000"/>
            <a:headEnd/>
            <a:tailEnd/>
          </a:ln>
        </p:spPr>
        <p:txBody>
          <a:bodyPr>
            <a:spAutoFit/>
          </a:bodyPr>
          <a:lstStyle/>
          <a:p>
            <a:pPr>
              <a:spcBef>
                <a:spcPct val="50000"/>
              </a:spcBef>
            </a:pPr>
            <a:r>
              <a:rPr lang="en-US" sz="2400" dirty="0" smtClean="0">
                <a:solidFill>
                  <a:srgbClr val="990099"/>
                </a:solidFill>
              </a:rPr>
              <a:t>Answer d</a:t>
            </a:r>
            <a:r>
              <a:rPr lang="en-US" sz="2400" dirty="0">
                <a:solidFill>
                  <a:srgbClr val="990099"/>
                </a:solidFill>
              </a:rPr>
              <a:t>)  Note, acc. in free-fall (on earth) is </a:t>
            </a:r>
            <a:r>
              <a:rPr lang="en-US" sz="2400" i="1" dirty="0">
                <a:solidFill>
                  <a:srgbClr val="990099"/>
                </a:solidFill>
              </a:rPr>
              <a:t>always</a:t>
            </a:r>
            <a:r>
              <a:rPr lang="en-US" sz="2400" dirty="0">
                <a:solidFill>
                  <a:srgbClr val="990099"/>
                </a:solidFill>
              </a:rPr>
              <a:t> g~10 m/s</a:t>
            </a:r>
            <a:r>
              <a:rPr lang="en-US" sz="2400" baseline="30000" dirty="0">
                <a:solidFill>
                  <a:srgbClr val="990099"/>
                </a:solidFill>
              </a:rPr>
              <a:t>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609600" y="381000"/>
            <a:ext cx="8001000" cy="4108450"/>
          </a:xfrm>
          <a:prstGeom prst="rect">
            <a:avLst/>
          </a:prstGeom>
          <a:noFill/>
          <a:ln w="9525">
            <a:noFill/>
            <a:miter lim="800000"/>
            <a:headEnd/>
            <a:tailEnd/>
          </a:ln>
        </p:spPr>
        <p:txBody>
          <a:bodyPr>
            <a:spAutoFit/>
          </a:bodyPr>
          <a:lstStyle/>
          <a:p>
            <a:pPr marL="342900" indent="-342900">
              <a:spcBef>
                <a:spcPct val="50000"/>
              </a:spcBef>
            </a:pPr>
            <a:r>
              <a:rPr lang="en-US" sz="2400"/>
              <a:t>Half a second after starting from rest, a free-falling object will have a speed of about </a:t>
            </a:r>
          </a:p>
          <a:p>
            <a:pPr marL="342900" indent="-342900">
              <a:spcBef>
                <a:spcPct val="50000"/>
              </a:spcBef>
            </a:pPr>
            <a:endParaRPr lang="en-US" sz="2400"/>
          </a:p>
          <a:p>
            <a:pPr marL="342900" indent="-342900">
              <a:spcBef>
                <a:spcPct val="50000"/>
              </a:spcBef>
              <a:buFontTx/>
              <a:buAutoNum type="alphaLcParenR"/>
            </a:pPr>
            <a:r>
              <a:rPr lang="en-US" sz="2400"/>
              <a:t>10 m/s</a:t>
            </a:r>
          </a:p>
          <a:p>
            <a:pPr marL="342900" indent="-342900">
              <a:spcBef>
                <a:spcPct val="50000"/>
              </a:spcBef>
              <a:buFontTx/>
              <a:buAutoNum type="alphaLcParenR"/>
            </a:pPr>
            <a:r>
              <a:rPr lang="en-US" sz="2400"/>
              <a:t>20 m/s</a:t>
            </a:r>
          </a:p>
          <a:p>
            <a:pPr marL="342900" indent="-342900">
              <a:spcBef>
                <a:spcPct val="50000"/>
              </a:spcBef>
              <a:buFontTx/>
              <a:buAutoNum type="alphaLcParenR"/>
            </a:pPr>
            <a:r>
              <a:rPr lang="en-US" sz="2400"/>
              <a:t>5 m/s</a:t>
            </a:r>
          </a:p>
          <a:p>
            <a:pPr marL="342900" indent="-342900">
              <a:spcBef>
                <a:spcPct val="50000"/>
              </a:spcBef>
              <a:buFontTx/>
              <a:buAutoNum type="alphaLcParenR"/>
            </a:pPr>
            <a:r>
              <a:rPr lang="en-US" sz="2400"/>
              <a:t>0</a:t>
            </a:r>
          </a:p>
          <a:p>
            <a:pPr marL="342900" indent="-342900">
              <a:spcBef>
                <a:spcPct val="50000"/>
              </a:spcBef>
              <a:buFontTx/>
              <a:buAutoNum type="alphaLcParenR"/>
            </a:pPr>
            <a:r>
              <a:rPr lang="en-US" sz="2400"/>
              <a:t>None of these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609600" y="381000"/>
            <a:ext cx="8001000" cy="3139321"/>
          </a:xfrm>
          <a:prstGeom prst="rect">
            <a:avLst/>
          </a:prstGeom>
          <a:noFill/>
          <a:ln w="9525">
            <a:noFill/>
            <a:miter lim="800000"/>
            <a:headEnd/>
            <a:tailEnd/>
          </a:ln>
        </p:spPr>
        <p:txBody>
          <a:bodyPr>
            <a:spAutoFit/>
          </a:bodyPr>
          <a:lstStyle/>
          <a:p>
            <a:pPr marL="342900" indent="-342900">
              <a:spcBef>
                <a:spcPct val="50000"/>
              </a:spcBef>
            </a:pPr>
            <a:r>
              <a:rPr lang="en-US" dirty="0"/>
              <a:t>Half a second after starting from rest, a free-falling object will have a speed of about </a:t>
            </a:r>
          </a:p>
          <a:p>
            <a:pPr marL="342900" indent="-342900">
              <a:spcBef>
                <a:spcPct val="50000"/>
              </a:spcBef>
            </a:pPr>
            <a:endParaRPr lang="en-US" dirty="0"/>
          </a:p>
          <a:p>
            <a:pPr marL="342900" indent="-342900">
              <a:spcBef>
                <a:spcPct val="50000"/>
              </a:spcBef>
              <a:buFontTx/>
              <a:buAutoNum type="alphaLcParenR"/>
            </a:pPr>
            <a:r>
              <a:rPr lang="en-US" dirty="0"/>
              <a:t>10 m/s</a:t>
            </a:r>
          </a:p>
          <a:p>
            <a:pPr marL="342900" indent="-342900">
              <a:spcBef>
                <a:spcPct val="50000"/>
              </a:spcBef>
              <a:buFontTx/>
              <a:buAutoNum type="alphaLcParenR"/>
            </a:pPr>
            <a:r>
              <a:rPr lang="en-US" dirty="0"/>
              <a:t>20 m/s</a:t>
            </a:r>
          </a:p>
          <a:p>
            <a:pPr marL="342900" indent="-342900">
              <a:spcBef>
                <a:spcPct val="50000"/>
              </a:spcBef>
              <a:buFontTx/>
              <a:buAutoNum type="alphaLcParenR"/>
            </a:pPr>
            <a:r>
              <a:rPr lang="en-US" dirty="0"/>
              <a:t>5 m/s</a:t>
            </a:r>
          </a:p>
          <a:p>
            <a:pPr marL="342900" indent="-342900">
              <a:spcBef>
                <a:spcPct val="50000"/>
              </a:spcBef>
              <a:buFontTx/>
              <a:buAutoNum type="alphaLcParenR"/>
            </a:pPr>
            <a:r>
              <a:rPr lang="en-US" dirty="0"/>
              <a:t>0</a:t>
            </a:r>
          </a:p>
          <a:p>
            <a:pPr marL="342900" indent="-342900">
              <a:spcBef>
                <a:spcPct val="50000"/>
              </a:spcBef>
              <a:buFontTx/>
              <a:buAutoNum type="alphaLcParenR"/>
            </a:pPr>
            <a:r>
              <a:rPr lang="en-US" dirty="0"/>
              <a:t>None of these </a:t>
            </a:r>
          </a:p>
        </p:txBody>
      </p:sp>
      <p:sp>
        <p:nvSpPr>
          <p:cNvPr id="9221" name="Text Box 5"/>
          <p:cNvSpPr txBox="1">
            <a:spLocks noChangeArrowheads="1"/>
          </p:cNvSpPr>
          <p:nvPr/>
        </p:nvSpPr>
        <p:spPr bwMode="auto">
          <a:xfrm>
            <a:off x="1066800" y="3962400"/>
            <a:ext cx="6248400" cy="701675"/>
          </a:xfrm>
          <a:prstGeom prst="rect">
            <a:avLst/>
          </a:prstGeom>
          <a:noFill/>
          <a:ln w="9525">
            <a:noFill/>
            <a:miter lim="800000"/>
            <a:headEnd/>
            <a:tailEnd/>
          </a:ln>
        </p:spPr>
        <p:txBody>
          <a:bodyPr>
            <a:spAutoFit/>
          </a:bodyPr>
          <a:lstStyle/>
          <a:p>
            <a:pPr>
              <a:spcBef>
                <a:spcPct val="50000"/>
              </a:spcBef>
            </a:pPr>
            <a:r>
              <a:rPr lang="en-US" sz="2000" dirty="0" smtClean="0">
                <a:solidFill>
                  <a:srgbClr val="990099"/>
                </a:solidFill>
              </a:rPr>
              <a:t>Answer c</a:t>
            </a:r>
            <a:r>
              <a:rPr lang="en-US" sz="2000" dirty="0">
                <a:solidFill>
                  <a:srgbClr val="990099"/>
                </a:solidFill>
              </a:rPr>
              <a:t>) In free fall, object gains about 10m/s every second. So, in half a second, gain 5 m/s.</a:t>
            </a:r>
          </a:p>
        </p:txBody>
      </p:sp>
      <p:sp>
        <p:nvSpPr>
          <p:cNvPr id="9222" name="Text Box 6"/>
          <p:cNvSpPr txBox="1">
            <a:spLocks noChangeArrowheads="1"/>
          </p:cNvSpPr>
          <p:nvPr/>
        </p:nvSpPr>
        <p:spPr bwMode="auto">
          <a:xfrm>
            <a:off x="457200" y="5486400"/>
            <a:ext cx="7924800" cy="701675"/>
          </a:xfrm>
          <a:prstGeom prst="rect">
            <a:avLst/>
          </a:prstGeom>
          <a:noFill/>
          <a:ln w="9525">
            <a:noFill/>
            <a:miter lim="800000"/>
            <a:headEnd/>
            <a:tailEnd/>
          </a:ln>
        </p:spPr>
        <p:txBody>
          <a:bodyPr>
            <a:spAutoFit/>
          </a:bodyPr>
          <a:lstStyle/>
          <a:p>
            <a:pPr>
              <a:spcBef>
                <a:spcPct val="50000"/>
              </a:spcBef>
            </a:pPr>
            <a:r>
              <a:rPr lang="en-US" sz="2000" dirty="0"/>
              <a:t>What if the free-falling object is moving upward at a speed of 20 m/s. What is its speed half a second later?</a:t>
            </a:r>
          </a:p>
        </p:txBody>
      </p:sp>
      <p:sp>
        <p:nvSpPr>
          <p:cNvPr id="9223" name="Text Box 7"/>
          <p:cNvSpPr txBox="1">
            <a:spLocks noChangeArrowheads="1"/>
          </p:cNvSpPr>
          <p:nvPr/>
        </p:nvSpPr>
        <p:spPr bwMode="auto">
          <a:xfrm>
            <a:off x="4953000" y="5943600"/>
            <a:ext cx="3657600" cy="646331"/>
          </a:xfrm>
          <a:prstGeom prst="rect">
            <a:avLst/>
          </a:prstGeom>
          <a:noFill/>
          <a:ln w="9525">
            <a:noFill/>
            <a:miter lim="800000"/>
            <a:headEnd/>
            <a:tailEnd/>
          </a:ln>
        </p:spPr>
        <p:txBody>
          <a:bodyPr>
            <a:spAutoFit/>
          </a:bodyPr>
          <a:lstStyle/>
          <a:p>
            <a:pPr>
              <a:spcBef>
                <a:spcPct val="50000"/>
              </a:spcBef>
            </a:pPr>
            <a:r>
              <a:rPr lang="en-US" dirty="0">
                <a:solidFill>
                  <a:srgbClr val="990099"/>
                </a:solidFill>
              </a:rPr>
              <a:t>15 </a:t>
            </a:r>
            <a:r>
              <a:rPr lang="en-US" dirty="0" smtClean="0">
                <a:solidFill>
                  <a:srgbClr val="990099"/>
                </a:solidFill>
              </a:rPr>
              <a:t>m/s since it loses 10m/s every second…</a:t>
            </a:r>
            <a:endParaRPr lang="en-US" dirty="0">
              <a:solidFill>
                <a:srgbClr val="990099"/>
              </a:solidFill>
            </a:endParaRPr>
          </a:p>
        </p:txBody>
      </p:sp>
      <p:sp>
        <p:nvSpPr>
          <p:cNvPr id="6" name="TextBox 5"/>
          <p:cNvSpPr txBox="1"/>
          <p:nvPr/>
        </p:nvSpPr>
        <p:spPr>
          <a:xfrm>
            <a:off x="304800" y="4800600"/>
            <a:ext cx="7315200" cy="400110"/>
          </a:xfrm>
          <a:prstGeom prst="rect">
            <a:avLst/>
          </a:prstGeom>
          <a:noFill/>
        </p:spPr>
        <p:txBody>
          <a:bodyPr wrap="square" rtlCol="0">
            <a:spAutoFit/>
          </a:bodyPr>
          <a:lstStyle/>
          <a:p>
            <a:r>
              <a:rPr lang="en-US" sz="2000" dirty="0" smtClean="0"/>
              <a:t>What is it’s acceleration at that time? </a:t>
            </a:r>
            <a:endParaRPr lang="en-US" sz="2000" dirty="0"/>
          </a:p>
        </p:txBody>
      </p:sp>
      <p:sp>
        <p:nvSpPr>
          <p:cNvPr id="7" name="TextBox 6"/>
          <p:cNvSpPr txBox="1"/>
          <p:nvPr/>
        </p:nvSpPr>
        <p:spPr>
          <a:xfrm>
            <a:off x="4800600" y="4876800"/>
            <a:ext cx="3962400" cy="646331"/>
          </a:xfrm>
          <a:prstGeom prst="rect">
            <a:avLst/>
          </a:prstGeom>
          <a:noFill/>
        </p:spPr>
        <p:txBody>
          <a:bodyPr wrap="square" rtlCol="0">
            <a:spAutoFit/>
          </a:bodyPr>
          <a:lstStyle/>
          <a:p>
            <a:r>
              <a:rPr lang="en-US" dirty="0" smtClean="0">
                <a:solidFill>
                  <a:srgbClr val="990099"/>
                </a:solidFill>
              </a:rPr>
              <a:t>a = g = 10 m/s</a:t>
            </a:r>
            <a:r>
              <a:rPr lang="en-US" baseline="30000" dirty="0" smtClean="0">
                <a:solidFill>
                  <a:srgbClr val="990099"/>
                </a:solidFill>
              </a:rPr>
              <a:t>2</a:t>
            </a:r>
            <a:r>
              <a:rPr lang="en-US" dirty="0" smtClean="0">
                <a:solidFill>
                  <a:srgbClr val="990099"/>
                </a:solidFill>
              </a:rPr>
              <a:t> downwards, always for free-fall</a:t>
            </a:r>
            <a:endParaRPr lang="en-US" dirty="0">
              <a:solidFill>
                <a:srgbClr val="99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04800" y="381000"/>
            <a:ext cx="8382000" cy="4838700"/>
          </a:xfrm>
          <a:prstGeom prst="rect">
            <a:avLst/>
          </a:prstGeom>
          <a:noFill/>
          <a:ln w="9525">
            <a:noFill/>
            <a:miter lim="800000"/>
            <a:headEnd/>
            <a:tailEnd/>
          </a:ln>
        </p:spPr>
        <p:txBody>
          <a:bodyPr>
            <a:spAutoFit/>
          </a:bodyPr>
          <a:lstStyle/>
          <a:p>
            <a:pPr marL="342900" indent="-342900">
              <a:spcBef>
                <a:spcPct val="50000"/>
              </a:spcBef>
            </a:pPr>
            <a:r>
              <a:rPr lang="en-US" sz="2400"/>
              <a:t>Two balls are thrown from the same point high on a cliff. One is thrown upwards and the other is merely dropped from rest. Neglecting air resistance, which has the higher acceleration?</a:t>
            </a:r>
          </a:p>
          <a:p>
            <a:pPr marL="342900" indent="-342900">
              <a:spcBef>
                <a:spcPct val="50000"/>
              </a:spcBef>
            </a:pPr>
            <a:endParaRPr lang="en-US" sz="2400"/>
          </a:p>
          <a:p>
            <a:pPr marL="342900" indent="-342900">
              <a:spcBef>
                <a:spcPct val="50000"/>
              </a:spcBef>
              <a:buFontTx/>
              <a:buAutoNum type="alphaUcParenR"/>
            </a:pPr>
            <a:r>
              <a:rPr lang="en-US" sz="2400"/>
              <a:t>The ball thrown upwards</a:t>
            </a:r>
          </a:p>
          <a:p>
            <a:pPr marL="342900" indent="-342900">
              <a:spcBef>
                <a:spcPct val="50000"/>
              </a:spcBef>
              <a:buFontTx/>
              <a:buAutoNum type="alphaUcParenR"/>
            </a:pPr>
            <a:r>
              <a:rPr lang="en-US" sz="2400"/>
              <a:t>The ball dropped from rest</a:t>
            </a:r>
          </a:p>
          <a:p>
            <a:pPr marL="342900" indent="-342900">
              <a:spcBef>
                <a:spcPct val="50000"/>
              </a:spcBef>
              <a:buFontTx/>
              <a:buAutoNum type="alphaUcParenR"/>
            </a:pPr>
            <a:r>
              <a:rPr lang="en-US" sz="2400"/>
              <a:t> It depends on how fast the thrown ball was thrown</a:t>
            </a:r>
          </a:p>
          <a:p>
            <a:pPr marL="342900" indent="-342900">
              <a:spcBef>
                <a:spcPct val="50000"/>
              </a:spcBef>
              <a:buFontTx/>
              <a:buAutoNum type="alphaUcParenR"/>
            </a:pPr>
            <a:r>
              <a:rPr lang="en-US" sz="2400"/>
              <a:t> It’s the same for each</a:t>
            </a:r>
          </a:p>
          <a:p>
            <a:pPr marL="342900" indent="-342900">
              <a:spcBef>
                <a:spcPct val="50000"/>
              </a:spcBef>
              <a:buFontTx/>
              <a:buAutoNum type="alphaUcParenR"/>
            </a:pPr>
            <a:r>
              <a:rPr lang="en-US" sz="2400"/>
              <a:t>None of these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153400" cy="533400"/>
          </a:xfrm>
        </p:spPr>
        <p:txBody>
          <a:bodyPr/>
          <a:lstStyle/>
          <a:p>
            <a:pPr eaLnBrk="1" hangingPunct="1"/>
            <a:r>
              <a:rPr lang="en-US" sz="2800" dirty="0" smtClean="0"/>
              <a:t>Recall…</a:t>
            </a:r>
          </a:p>
        </p:txBody>
      </p:sp>
      <p:sp>
        <p:nvSpPr>
          <p:cNvPr id="35843" name="Rectangle 3"/>
          <p:cNvSpPr>
            <a:spLocks noGrp="1" noChangeArrowheads="1"/>
          </p:cNvSpPr>
          <p:nvPr>
            <p:ph type="body" idx="1"/>
          </p:nvPr>
        </p:nvSpPr>
        <p:spPr>
          <a:xfrm>
            <a:off x="457200" y="838200"/>
            <a:ext cx="8686800" cy="5410200"/>
          </a:xfrm>
        </p:spPr>
        <p:txBody>
          <a:bodyPr/>
          <a:lstStyle/>
          <a:p>
            <a:pPr eaLnBrk="1" hangingPunct="1">
              <a:lnSpc>
                <a:spcPct val="80000"/>
              </a:lnSpc>
            </a:pPr>
            <a:r>
              <a:rPr lang="en-US" sz="1800" dirty="0" smtClean="0">
                <a:solidFill>
                  <a:schemeClr val="accent2"/>
                </a:solidFill>
              </a:rPr>
              <a:t>Chapter 2:</a:t>
            </a:r>
            <a:r>
              <a:rPr lang="en-US" sz="1800" dirty="0" smtClean="0"/>
              <a:t> Newton’s 1</a:t>
            </a:r>
            <a:r>
              <a:rPr lang="en-US" sz="1800" baseline="30000" dirty="0" smtClean="0"/>
              <a:t>st</a:t>
            </a:r>
            <a:r>
              <a:rPr lang="en-US" sz="1800" dirty="0" smtClean="0"/>
              <a:t> law, inertia, forces, e.g. gravitational (=weight), support force, equilibrium (sum of forces = 0)</a:t>
            </a:r>
          </a:p>
          <a:p>
            <a:pPr eaLnBrk="1" hangingPunct="1">
              <a:lnSpc>
                <a:spcPct val="80000"/>
              </a:lnSpc>
            </a:pPr>
            <a:endParaRPr lang="en-US" sz="1800" dirty="0" smtClean="0"/>
          </a:p>
          <a:p>
            <a:pPr eaLnBrk="1" hangingPunct="1">
              <a:lnSpc>
                <a:spcPct val="80000"/>
              </a:lnSpc>
            </a:pPr>
            <a:r>
              <a:rPr lang="en-US" sz="1800" dirty="0" smtClean="0">
                <a:solidFill>
                  <a:schemeClr val="accent2"/>
                </a:solidFill>
              </a:rPr>
              <a:t>Chapter 3:</a:t>
            </a:r>
            <a:r>
              <a:rPr lang="en-US" sz="1800" dirty="0" smtClean="0"/>
              <a:t> Linear motion, speed (= distance/time), velocity (= speed with direction), acceleration(= rate of change of velocity), free-fall motion (</a:t>
            </a:r>
            <a:r>
              <a:rPr lang="en-US" sz="1800" i="1" dirty="0" smtClean="0"/>
              <a:t>a = g, </a:t>
            </a:r>
            <a:r>
              <a:rPr lang="en-US" sz="1800" dirty="0" smtClean="0"/>
              <a:t>speed gains/loses </a:t>
            </a:r>
            <a:r>
              <a:rPr lang="en-US" sz="1800" i="1" dirty="0" smtClean="0"/>
              <a:t>g </a:t>
            </a:r>
            <a:r>
              <a:rPr lang="en-US" sz="1800" dirty="0" smtClean="0"/>
              <a:t>m/s every second if falling/rising</a:t>
            </a:r>
            <a:r>
              <a:rPr lang="en-US" sz="1800" i="1" dirty="0" smtClean="0"/>
              <a:t>)</a:t>
            </a:r>
          </a:p>
          <a:p>
            <a:pPr eaLnBrk="1" hangingPunct="1">
              <a:lnSpc>
                <a:spcPct val="80000"/>
              </a:lnSpc>
            </a:pPr>
            <a:endParaRPr lang="en-US" sz="1800" dirty="0" smtClean="0"/>
          </a:p>
          <a:p>
            <a:pPr eaLnBrk="1" hangingPunct="1">
              <a:lnSpc>
                <a:spcPct val="80000"/>
              </a:lnSpc>
            </a:pPr>
            <a:r>
              <a:rPr lang="en-US" sz="1800" dirty="0" smtClean="0">
                <a:solidFill>
                  <a:schemeClr val="accent2"/>
                </a:solidFill>
              </a:rPr>
              <a:t>Chapter 4:  </a:t>
            </a:r>
            <a:r>
              <a:rPr lang="en-US" sz="1800" dirty="0" smtClean="0"/>
              <a:t>N’s 2</a:t>
            </a:r>
            <a:r>
              <a:rPr lang="en-US" sz="1800" baseline="30000" dirty="0" smtClean="0"/>
              <a:t>nd</a:t>
            </a:r>
            <a:r>
              <a:rPr lang="en-US" sz="1800" dirty="0" smtClean="0"/>
              <a:t> law, </a:t>
            </a:r>
            <a:r>
              <a:rPr lang="en-US" sz="1800" dirty="0" err="1" smtClean="0"/>
              <a:t>Fnet</a:t>
            </a:r>
            <a:r>
              <a:rPr lang="en-US" sz="1800" dirty="0" smtClean="0"/>
              <a:t> = </a:t>
            </a:r>
            <a:r>
              <a:rPr lang="en-US" sz="1800" i="1" dirty="0" smtClean="0"/>
              <a:t>ma</a:t>
            </a:r>
            <a:r>
              <a:rPr lang="en-US" sz="1800" dirty="0" smtClean="0"/>
              <a:t>, weight = </a:t>
            </a:r>
            <a:r>
              <a:rPr lang="en-US" sz="1800" i="1" dirty="0" smtClean="0"/>
              <a:t>mg</a:t>
            </a:r>
            <a:r>
              <a:rPr lang="en-US" sz="1800" dirty="0" smtClean="0"/>
              <a:t>, weight </a:t>
            </a:r>
            <a:r>
              <a:rPr lang="en-US" sz="1800" dirty="0" err="1" smtClean="0"/>
              <a:t>vs</a:t>
            </a:r>
            <a:r>
              <a:rPr lang="en-US" sz="1800" dirty="0" smtClean="0"/>
              <a:t> mass, friction, non-free fall and air resistance, terminal velocity</a:t>
            </a:r>
          </a:p>
          <a:p>
            <a:pPr eaLnBrk="1" hangingPunct="1">
              <a:lnSpc>
                <a:spcPct val="80000"/>
              </a:lnSpc>
            </a:pPr>
            <a:endParaRPr lang="en-US" sz="1800" dirty="0" smtClean="0"/>
          </a:p>
          <a:p>
            <a:pPr eaLnBrk="1" hangingPunct="1">
              <a:lnSpc>
                <a:spcPct val="80000"/>
              </a:lnSpc>
            </a:pPr>
            <a:r>
              <a:rPr lang="en-US" sz="1800" dirty="0" smtClean="0">
                <a:solidFill>
                  <a:schemeClr val="accent2"/>
                </a:solidFill>
              </a:rPr>
              <a:t>Chapter 5: </a:t>
            </a:r>
            <a:r>
              <a:rPr lang="en-US" sz="1800" dirty="0" smtClean="0"/>
              <a:t>N’s 3</a:t>
            </a:r>
            <a:r>
              <a:rPr lang="en-US" sz="1800" baseline="30000" dirty="0" smtClean="0"/>
              <a:t>rd</a:t>
            </a:r>
            <a:r>
              <a:rPr lang="en-US" sz="1800" dirty="0" smtClean="0"/>
              <a:t> law, action-reaction, vectors (– only at conceptual level)</a:t>
            </a:r>
          </a:p>
          <a:p>
            <a:pPr eaLnBrk="1" hangingPunct="1">
              <a:lnSpc>
                <a:spcPct val="80000"/>
              </a:lnSpc>
            </a:pPr>
            <a:endParaRPr lang="en-US" sz="1800" dirty="0" smtClean="0">
              <a:solidFill>
                <a:schemeClr val="accent2"/>
              </a:solidFill>
            </a:endParaRPr>
          </a:p>
          <a:p>
            <a:pPr eaLnBrk="1" hangingPunct="1">
              <a:lnSpc>
                <a:spcPct val="80000"/>
              </a:lnSpc>
            </a:pPr>
            <a:r>
              <a:rPr lang="en-US" sz="1800" dirty="0" smtClean="0">
                <a:solidFill>
                  <a:schemeClr val="accent2"/>
                </a:solidFill>
              </a:rPr>
              <a:t>Chapter 6: </a:t>
            </a:r>
            <a:r>
              <a:rPr lang="en-US" sz="1800" dirty="0" smtClean="0"/>
              <a:t>Momentum(= </a:t>
            </a:r>
            <a:r>
              <a:rPr lang="en-US" sz="1800" dirty="0" err="1" smtClean="0"/>
              <a:t>mv</a:t>
            </a:r>
            <a:r>
              <a:rPr lang="en-US" sz="1800" dirty="0" smtClean="0"/>
              <a:t>), Impulse=</a:t>
            </a:r>
            <a:r>
              <a:rPr lang="en-US" sz="1800" i="1" dirty="0" smtClean="0"/>
              <a:t>F t</a:t>
            </a:r>
            <a:r>
              <a:rPr lang="en-US" sz="1800" dirty="0" smtClean="0"/>
              <a:t> = change in momentum,  external </a:t>
            </a:r>
            <a:r>
              <a:rPr lang="en-US" sz="1800" dirty="0" err="1" smtClean="0"/>
              <a:t>vs</a:t>
            </a:r>
            <a:r>
              <a:rPr lang="en-US" sz="1800" dirty="0" smtClean="0"/>
              <a:t> internal forces, momentum conservation when </a:t>
            </a:r>
            <a:r>
              <a:rPr lang="en-US" sz="1800" dirty="0" err="1" smtClean="0"/>
              <a:t>Fnet</a:t>
            </a:r>
            <a:r>
              <a:rPr lang="en-US" sz="1800" dirty="0" smtClean="0"/>
              <a:t> on system =0, collisions</a:t>
            </a:r>
          </a:p>
          <a:p>
            <a:pPr eaLnBrk="1" hangingPunct="1">
              <a:lnSpc>
                <a:spcPct val="80000"/>
              </a:lnSpc>
            </a:pPr>
            <a:endParaRPr lang="en-US" sz="1800" dirty="0" smtClean="0"/>
          </a:p>
          <a:p>
            <a:pPr eaLnBrk="1" hangingPunct="1">
              <a:lnSpc>
                <a:spcPct val="80000"/>
              </a:lnSpc>
            </a:pPr>
            <a:r>
              <a:rPr lang="en-US" sz="1800" dirty="0" smtClean="0">
                <a:solidFill>
                  <a:schemeClr val="accent2"/>
                </a:solidFill>
              </a:rPr>
              <a:t>Chapter 7: </a:t>
            </a:r>
            <a:r>
              <a:rPr lang="en-US" sz="1800" dirty="0" smtClean="0"/>
              <a:t>Energy, Kinetic energy = ½ </a:t>
            </a:r>
            <a:r>
              <a:rPr lang="en-US" sz="1800" i="1" dirty="0" smtClean="0"/>
              <a:t>m v</a:t>
            </a:r>
            <a:r>
              <a:rPr lang="en-US" sz="1800" i="1" baseline="30000" dirty="0" smtClean="0"/>
              <a:t>2</a:t>
            </a:r>
            <a:r>
              <a:rPr lang="en-US" sz="1800" dirty="0" smtClean="0"/>
              <a:t>, Potential energy, </a:t>
            </a:r>
            <a:r>
              <a:rPr lang="en-US" sz="1800" dirty="0" err="1" smtClean="0"/>
              <a:t>Grav</a:t>
            </a:r>
            <a:r>
              <a:rPr lang="en-US" sz="1800" dirty="0" smtClean="0"/>
              <a:t>. PE = </a:t>
            </a:r>
            <a:r>
              <a:rPr lang="en-US" sz="1800" i="1" dirty="0" err="1" smtClean="0"/>
              <a:t>mgh</a:t>
            </a:r>
            <a:r>
              <a:rPr lang="en-US" sz="1800" dirty="0" smtClean="0"/>
              <a:t>, Work = </a:t>
            </a:r>
            <a:r>
              <a:rPr lang="en-US" sz="1800" i="1" dirty="0" smtClean="0"/>
              <a:t>F d</a:t>
            </a:r>
            <a:r>
              <a:rPr lang="en-US" sz="1800" dirty="0" smtClean="0"/>
              <a:t>,  mechanical energy, change in mech. energy  = Work,  Power = Work/time, Total energy conservation, machines</a:t>
            </a:r>
          </a:p>
          <a:p>
            <a:pPr eaLnBrk="1" hangingPunct="1">
              <a:lnSpc>
                <a:spcPct val="80000"/>
              </a:lnSpc>
            </a:pPr>
            <a:endParaRPr lang="en-US" sz="1800" dirty="0" smtClean="0">
              <a:solidFill>
                <a:schemeClr val="accent2"/>
              </a:solidFill>
            </a:endParaRPr>
          </a:p>
          <a:p>
            <a:pPr eaLnBrk="1" hangingPunct="1">
              <a:lnSpc>
                <a:spcPct val="80000"/>
              </a:lnSpc>
            </a:pPr>
            <a:r>
              <a:rPr lang="en-US" sz="1800" dirty="0" smtClean="0">
                <a:solidFill>
                  <a:schemeClr val="accent2"/>
                </a:solidFill>
              </a:rPr>
              <a:t>Chapter 8: </a:t>
            </a:r>
            <a:r>
              <a:rPr lang="en-US" sz="1800" dirty="0" smtClean="0"/>
              <a:t>Rotation, linear/tangential speed </a:t>
            </a:r>
            <a:r>
              <a:rPr lang="en-US" sz="1800" dirty="0" err="1" smtClean="0"/>
              <a:t>vs</a:t>
            </a:r>
            <a:r>
              <a:rPr lang="en-US" sz="1800" dirty="0" smtClean="0"/>
              <a:t> angular/rotational speed, </a:t>
            </a:r>
            <a:r>
              <a:rPr lang="en-US" sz="1800" i="1" dirty="0" smtClean="0"/>
              <a:t>v = r </a:t>
            </a:r>
            <a:r>
              <a:rPr lang="en-US" sz="1800" i="1" dirty="0" smtClean="0">
                <a:latin typeface="Symbol" pitchFamily="18" charset="2"/>
              </a:rPr>
              <a:t>w</a:t>
            </a:r>
            <a:r>
              <a:rPr lang="en-US" sz="1800" dirty="0" smtClean="0"/>
              <a:t>, rotational inertia</a:t>
            </a:r>
            <a:r>
              <a:rPr lang="en-US" sz="1800" i="1" dirty="0" smtClean="0"/>
              <a:t> I</a:t>
            </a:r>
            <a:r>
              <a:rPr lang="en-US" sz="1800" dirty="0" smtClean="0"/>
              <a:t>,  torque = </a:t>
            </a:r>
            <a:r>
              <a:rPr lang="en-US" sz="1800" i="1" dirty="0" smtClean="0"/>
              <a:t>F </a:t>
            </a:r>
            <a:r>
              <a:rPr lang="en-US" sz="1800" dirty="0" smtClean="0"/>
              <a:t>x lever arm, angular momentum = </a:t>
            </a:r>
            <a:r>
              <a:rPr lang="en-US" sz="1800" i="1" dirty="0" smtClean="0"/>
              <a:t>I </a:t>
            </a:r>
            <a:r>
              <a:rPr lang="en-US" sz="1800" i="1" dirty="0" smtClean="0">
                <a:latin typeface="Symbol" pitchFamily="18" charset="2"/>
              </a:rPr>
              <a:t>w</a:t>
            </a:r>
            <a:r>
              <a:rPr lang="en-US" sz="1800" dirty="0" smtClean="0"/>
              <a:t>, </a:t>
            </a:r>
            <a:r>
              <a:rPr lang="en-US" sz="1800" dirty="0" err="1" smtClean="0"/>
              <a:t>ang</a:t>
            </a:r>
            <a:r>
              <a:rPr lang="en-US" sz="1800" dirty="0" smtClean="0"/>
              <a:t> mom conservation, CM/CG, stability</a:t>
            </a:r>
          </a:p>
          <a:p>
            <a:pPr eaLnBrk="1" hangingPunct="1">
              <a:lnSpc>
                <a:spcPct val="80000"/>
              </a:lnSpc>
            </a:pPr>
            <a:endParaRPr lang="en-US" sz="1800" dirty="0" smtClean="0"/>
          </a:p>
          <a:p>
            <a:pPr marL="0" indent="0" eaLnBrk="1" hangingPunct="1">
              <a:lnSpc>
                <a:spcPct val="80000"/>
              </a:lnSpc>
              <a:buNone/>
            </a:pPr>
            <a:endParaRPr lang="en-US" sz="1600" baseline="30000" dirty="0" smtClean="0"/>
          </a:p>
          <a:p>
            <a:pPr eaLnBrk="1" hangingPunct="1">
              <a:lnSpc>
                <a:spcPct val="80000"/>
              </a:lnSpc>
              <a:buFontTx/>
              <a:buNone/>
            </a:pPr>
            <a:endParaRPr lang="en-U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4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84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84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04800" y="381000"/>
            <a:ext cx="8382000" cy="3416320"/>
          </a:xfrm>
          <a:prstGeom prst="rect">
            <a:avLst/>
          </a:prstGeom>
          <a:noFill/>
          <a:ln w="9525">
            <a:noFill/>
            <a:miter lim="800000"/>
            <a:headEnd/>
            <a:tailEnd/>
          </a:ln>
        </p:spPr>
        <p:txBody>
          <a:bodyPr>
            <a:spAutoFit/>
          </a:bodyPr>
          <a:lstStyle/>
          <a:p>
            <a:pPr marL="342900" indent="-342900">
              <a:spcBef>
                <a:spcPct val="50000"/>
              </a:spcBef>
            </a:pPr>
            <a:r>
              <a:rPr lang="en-US" dirty="0"/>
              <a:t>Two balls are thrown from the same point high on a cliff. One is thrown upwards and the other is merely dropped from rest. Neglecting air resistance, which has the higher acceleration?</a:t>
            </a:r>
          </a:p>
          <a:p>
            <a:pPr marL="342900" indent="-342900">
              <a:spcBef>
                <a:spcPct val="50000"/>
              </a:spcBef>
            </a:pPr>
            <a:endParaRPr lang="en-US" dirty="0"/>
          </a:p>
          <a:p>
            <a:pPr marL="342900" indent="-342900">
              <a:spcBef>
                <a:spcPct val="50000"/>
              </a:spcBef>
              <a:buFontTx/>
              <a:buAutoNum type="alphaUcParenR"/>
            </a:pPr>
            <a:r>
              <a:rPr lang="en-US" dirty="0"/>
              <a:t>The ball thrown upwards</a:t>
            </a:r>
          </a:p>
          <a:p>
            <a:pPr marL="342900" indent="-342900">
              <a:spcBef>
                <a:spcPct val="50000"/>
              </a:spcBef>
              <a:buFontTx/>
              <a:buAutoNum type="alphaUcParenR"/>
            </a:pPr>
            <a:r>
              <a:rPr lang="en-US" dirty="0"/>
              <a:t>The ball dropped from rest</a:t>
            </a:r>
          </a:p>
          <a:p>
            <a:pPr marL="342900" indent="-342900">
              <a:spcBef>
                <a:spcPct val="50000"/>
              </a:spcBef>
              <a:buFontTx/>
              <a:buAutoNum type="alphaUcParenR"/>
            </a:pPr>
            <a:r>
              <a:rPr lang="en-US" dirty="0"/>
              <a:t> It depends on how fast the thrown ball was thrown</a:t>
            </a:r>
          </a:p>
          <a:p>
            <a:pPr marL="342900" indent="-342900">
              <a:spcBef>
                <a:spcPct val="50000"/>
              </a:spcBef>
              <a:buFontTx/>
              <a:buAutoNum type="alphaUcParenR"/>
            </a:pPr>
            <a:r>
              <a:rPr lang="en-US" dirty="0"/>
              <a:t> It’s the same for each</a:t>
            </a:r>
          </a:p>
          <a:p>
            <a:pPr marL="342900" indent="-342900">
              <a:spcBef>
                <a:spcPct val="50000"/>
              </a:spcBef>
              <a:buFontTx/>
              <a:buAutoNum type="alphaUcParenR"/>
            </a:pPr>
            <a:r>
              <a:rPr lang="en-US" dirty="0"/>
              <a:t>None of these</a:t>
            </a:r>
          </a:p>
        </p:txBody>
      </p:sp>
      <p:sp>
        <p:nvSpPr>
          <p:cNvPr id="41989" name="Text Box 5"/>
          <p:cNvSpPr txBox="1">
            <a:spLocks noChangeArrowheads="1"/>
          </p:cNvSpPr>
          <p:nvPr/>
        </p:nvSpPr>
        <p:spPr bwMode="auto">
          <a:xfrm>
            <a:off x="1371600" y="5791200"/>
            <a:ext cx="6019800" cy="457200"/>
          </a:xfrm>
          <a:prstGeom prst="rect">
            <a:avLst/>
          </a:prstGeom>
          <a:noFill/>
          <a:ln w="9525">
            <a:noFill/>
            <a:miter lim="800000"/>
            <a:headEnd/>
            <a:tailEnd/>
          </a:ln>
        </p:spPr>
        <p:txBody>
          <a:bodyPr>
            <a:spAutoFit/>
          </a:bodyPr>
          <a:lstStyle/>
          <a:p>
            <a:pPr>
              <a:spcBef>
                <a:spcPct val="50000"/>
              </a:spcBef>
            </a:pPr>
            <a:r>
              <a:rPr lang="en-US" sz="2400">
                <a:solidFill>
                  <a:srgbClr val="990099"/>
                </a:solidFill>
              </a:rPr>
              <a:t>Answer: D, acceleration = g downwards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609600" y="304800"/>
            <a:ext cx="7620000" cy="3013075"/>
          </a:xfrm>
          <a:prstGeom prst="rect">
            <a:avLst/>
          </a:prstGeom>
          <a:noFill/>
          <a:ln w="9525">
            <a:noFill/>
            <a:miter lim="800000"/>
            <a:headEnd/>
            <a:tailEnd/>
          </a:ln>
        </p:spPr>
        <p:txBody>
          <a:bodyPr>
            <a:spAutoFit/>
          </a:bodyPr>
          <a:lstStyle/>
          <a:p>
            <a:r>
              <a:rPr lang="en-US" sz="2400"/>
              <a:t>If a projectile is fired straight up at a speed of 10 m/s, the total time to return to its starting position is about</a:t>
            </a:r>
          </a:p>
          <a:p>
            <a:endParaRPr lang="en-US" sz="2400"/>
          </a:p>
          <a:p>
            <a:r>
              <a:rPr lang="en-US" sz="2400"/>
              <a:t>A) 2 seconds. </a:t>
            </a:r>
          </a:p>
          <a:p>
            <a:r>
              <a:rPr lang="en-US" sz="2400"/>
              <a:t>B) 10 seconds. </a:t>
            </a:r>
          </a:p>
          <a:p>
            <a:r>
              <a:rPr lang="en-US" sz="2400"/>
              <a:t>C) 20 seconds. </a:t>
            </a:r>
          </a:p>
          <a:p>
            <a:r>
              <a:rPr lang="en-US" sz="2400"/>
              <a:t>D) 1 second. </a:t>
            </a:r>
          </a:p>
          <a:p>
            <a:r>
              <a:rPr lang="en-US" sz="2400"/>
              <a:t>E) not enough information to estimate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609600" y="304800"/>
            <a:ext cx="7620000" cy="2308324"/>
          </a:xfrm>
          <a:prstGeom prst="rect">
            <a:avLst/>
          </a:prstGeom>
          <a:noFill/>
          <a:ln w="9525">
            <a:noFill/>
            <a:miter lim="800000"/>
            <a:headEnd/>
            <a:tailEnd/>
          </a:ln>
        </p:spPr>
        <p:txBody>
          <a:bodyPr>
            <a:spAutoFit/>
          </a:bodyPr>
          <a:lstStyle/>
          <a:p>
            <a:r>
              <a:rPr lang="en-US" dirty="0"/>
              <a:t>If a projectile is fired straight up at a speed of 10 m/s, the total time to return to its starting position is about</a:t>
            </a:r>
          </a:p>
          <a:p>
            <a:endParaRPr lang="en-US" dirty="0"/>
          </a:p>
          <a:p>
            <a:r>
              <a:rPr lang="en-US" dirty="0"/>
              <a:t>A) 2 seconds. </a:t>
            </a:r>
          </a:p>
          <a:p>
            <a:r>
              <a:rPr lang="en-US" dirty="0"/>
              <a:t>B) 10 seconds. </a:t>
            </a:r>
          </a:p>
          <a:p>
            <a:r>
              <a:rPr lang="en-US" dirty="0"/>
              <a:t>C) 20 seconds. </a:t>
            </a:r>
          </a:p>
          <a:p>
            <a:r>
              <a:rPr lang="en-US" dirty="0"/>
              <a:t>D) 1 second. </a:t>
            </a:r>
          </a:p>
          <a:p>
            <a:r>
              <a:rPr lang="en-US" dirty="0"/>
              <a:t>E) not enough information to estimate </a:t>
            </a:r>
          </a:p>
        </p:txBody>
      </p:sp>
      <p:sp>
        <p:nvSpPr>
          <p:cNvPr id="43013" name="Text Box 5"/>
          <p:cNvSpPr txBox="1">
            <a:spLocks noChangeArrowheads="1"/>
          </p:cNvSpPr>
          <p:nvPr/>
        </p:nvSpPr>
        <p:spPr bwMode="auto">
          <a:xfrm>
            <a:off x="1143000" y="3048000"/>
            <a:ext cx="6934200" cy="2465388"/>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Answer: A</a:t>
            </a:r>
          </a:p>
          <a:p>
            <a:pPr>
              <a:spcBef>
                <a:spcPct val="50000"/>
              </a:spcBef>
            </a:pPr>
            <a:r>
              <a:rPr lang="en-US" sz="2400" dirty="0">
                <a:solidFill>
                  <a:srgbClr val="990099"/>
                </a:solidFill>
              </a:rPr>
              <a:t>Each second it loses about 10m/s so after 1s, it has zero velocity, i.e. is turning around. Then it gains 10m/s as it falls, so after another second (a total of 2 s) it has -10m/s i.e. same initial speed at which it began, hence returned to the same point. </a:t>
            </a:r>
          </a:p>
        </p:txBody>
      </p:sp>
      <p:sp>
        <p:nvSpPr>
          <p:cNvPr id="4" name="TextBox 3"/>
          <p:cNvSpPr txBox="1"/>
          <p:nvPr/>
        </p:nvSpPr>
        <p:spPr>
          <a:xfrm>
            <a:off x="381000" y="5562600"/>
            <a:ext cx="8077200" cy="923330"/>
          </a:xfrm>
          <a:prstGeom prst="rect">
            <a:avLst/>
          </a:prstGeom>
          <a:noFill/>
        </p:spPr>
        <p:txBody>
          <a:bodyPr wrap="square" rtlCol="0">
            <a:spAutoFit/>
          </a:bodyPr>
          <a:lstStyle/>
          <a:p>
            <a:r>
              <a:rPr lang="en-US" dirty="0" smtClean="0"/>
              <a:t>So, if you’re told an object thrown directly upwards from the ground spends 2s in the air  before returning to ground (= it’s “hang-time”), then you know the speed it was initially kicked up with was 10 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5"/>
          <p:cNvSpPr txBox="1">
            <a:spLocks noChangeArrowheads="1"/>
          </p:cNvSpPr>
          <p:nvPr/>
        </p:nvSpPr>
        <p:spPr bwMode="auto">
          <a:xfrm>
            <a:off x="533400" y="381000"/>
            <a:ext cx="8305800" cy="3560763"/>
          </a:xfrm>
          <a:prstGeom prst="rect">
            <a:avLst/>
          </a:prstGeom>
          <a:noFill/>
          <a:ln w="9525">
            <a:noFill/>
            <a:miter lim="800000"/>
            <a:headEnd/>
            <a:tailEnd/>
          </a:ln>
        </p:spPr>
        <p:txBody>
          <a:bodyPr>
            <a:spAutoFit/>
          </a:bodyPr>
          <a:lstStyle/>
          <a:p>
            <a:pPr marL="342900" indent="-342900"/>
            <a:r>
              <a:rPr lang="en-US" sz="2400"/>
              <a:t>A rock weighs 30 N on Earth. A second rock weighs 30 N on the moon. Which of the two rocks has the greater mass? </a:t>
            </a:r>
          </a:p>
          <a:p>
            <a:pPr marL="342900" indent="-342900"/>
            <a:endParaRPr lang="en-US" sz="2400"/>
          </a:p>
          <a:p>
            <a:pPr marL="342900" indent="-342900"/>
            <a:r>
              <a:rPr lang="en-US" sz="2400"/>
              <a:t>A) the one on the moon </a:t>
            </a:r>
          </a:p>
          <a:p>
            <a:pPr marL="342900" indent="-342900"/>
            <a:r>
              <a:rPr lang="en-US" sz="2400"/>
              <a:t>B)  the one on Earth </a:t>
            </a:r>
          </a:p>
          <a:p>
            <a:pPr marL="342900" indent="-342900"/>
            <a:r>
              <a:rPr lang="en-US" sz="2400"/>
              <a:t>C) They have the same mass.</a:t>
            </a:r>
          </a:p>
          <a:p>
            <a:pPr marL="342900" indent="-342900"/>
            <a:r>
              <a:rPr lang="en-US" sz="2400"/>
              <a:t>D) not enough information to say </a:t>
            </a:r>
          </a:p>
          <a:p>
            <a:pPr marL="342900" indent="-342900">
              <a:spcBef>
                <a:spcPct val="50000"/>
              </a:spcBef>
            </a:pPr>
            <a:endParaRPr lang="en-US" sz="24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5"/>
          <p:cNvSpPr txBox="1">
            <a:spLocks noChangeArrowheads="1"/>
          </p:cNvSpPr>
          <p:nvPr/>
        </p:nvSpPr>
        <p:spPr bwMode="auto">
          <a:xfrm>
            <a:off x="533400" y="381000"/>
            <a:ext cx="8305800" cy="2585323"/>
          </a:xfrm>
          <a:prstGeom prst="rect">
            <a:avLst/>
          </a:prstGeom>
          <a:noFill/>
          <a:ln w="9525">
            <a:noFill/>
            <a:miter lim="800000"/>
            <a:headEnd/>
            <a:tailEnd/>
          </a:ln>
        </p:spPr>
        <p:txBody>
          <a:bodyPr>
            <a:spAutoFit/>
          </a:bodyPr>
          <a:lstStyle/>
          <a:p>
            <a:pPr marL="342900" indent="-342900"/>
            <a:r>
              <a:rPr lang="en-US" dirty="0"/>
              <a:t>A rock weighs 30 N on Earth. A second rock weighs 30 N on the moon. Which of the two rocks has the greater mass? </a:t>
            </a:r>
          </a:p>
          <a:p>
            <a:pPr marL="342900" indent="-342900"/>
            <a:endParaRPr lang="en-US" dirty="0"/>
          </a:p>
          <a:p>
            <a:pPr marL="342900" indent="-342900"/>
            <a:r>
              <a:rPr lang="en-US" dirty="0"/>
              <a:t>A) the one on the moon </a:t>
            </a:r>
          </a:p>
          <a:p>
            <a:pPr marL="342900" indent="-342900"/>
            <a:r>
              <a:rPr lang="en-US" dirty="0"/>
              <a:t>B)  the one on Earth </a:t>
            </a:r>
          </a:p>
          <a:p>
            <a:pPr marL="342900" indent="-342900"/>
            <a:r>
              <a:rPr lang="en-US" dirty="0"/>
              <a:t>C) They have the same mass.</a:t>
            </a:r>
          </a:p>
          <a:p>
            <a:pPr marL="342900" indent="-342900"/>
            <a:r>
              <a:rPr lang="en-US" dirty="0"/>
              <a:t>D) not enough information to say </a:t>
            </a:r>
          </a:p>
          <a:p>
            <a:pPr marL="342900" indent="-342900">
              <a:spcBef>
                <a:spcPct val="50000"/>
              </a:spcBef>
            </a:pPr>
            <a:endParaRPr lang="en-US" sz="2400" dirty="0"/>
          </a:p>
        </p:txBody>
      </p:sp>
      <p:sp>
        <p:nvSpPr>
          <p:cNvPr id="10246" name="Text Box 6"/>
          <p:cNvSpPr txBox="1">
            <a:spLocks noChangeArrowheads="1"/>
          </p:cNvSpPr>
          <p:nvPr/>
        </p:nvSpPr>
        <p:spPr bwMode="auto">
          <a:xfrm>
            <a:off x="2667000" y="4953000"/>
            <a:ext cx="5486400" cy="1187450"/>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 Because weight =mg, and g least on moon, so m must be bigger to get the same weight of 30N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153400" cy="4062651"/>
          </a:xfrm>
          <a:prstGeom prst="rect">
            <a:avLst/>
          </a:prstGeom>
        </p:spPr>
        <p:txBody>
          <a:bodyPr wrap="square">
            <a:spAutoFit/>
          </a:bodyPr>
          <a:lstStyle/>
          <a:p>
            <a:endParaRPr lang="en-US" dirty="0" smtClean="0"/>
          </a:p>
          <a:p>
            <a:r>
              <a:rPr lang="en-US" sz="2400" dirty="0" smtClean="0"/>
              <a:t>A 20-kg girl and her 40-kg big brother are each sitting on a sled, waiting to be pushed across the snow. To provide them with equal horizontal acceleration, we would have to push with</a:t>
            </a:r>
          </a:p>
          <a:p>
            <a:endParaRPr lang="en-US" sz="2400" dirty="0" smtClean="0"/>
          </a:p>
          <a:p>
            <a:r>
              <a:rPr lang="en-US" sz="2400" dirty="0" smtClean="0"/>
              <a:t>A)	equal forces</a:t>
            </a:r>
          </a:p>
          <a:p>
            <a:r>
              <a:rPr lang="en-US" sz="2400" dirty="0" smtClean="0"/>
              <a:t>B)	twice as much force on the boy</a:t>
            </a:r>
          </a:p>
          <a:p>
            <a:r>
              <a:rPr lang="en-US" sz="2400" dirty="0" smtClean="0"/>
              <a:t>C)	twice as much force on the girl</a:t>
            </a:r>
          </a:p>
          <a:p>
            <a:r>
              <a:rPr lang="en-US" sz="2400" dirty="0" smtClean="0"/>
              <a:t>D)	four times as much force on the boy</a:t>
            </a:r>
          </a:p>
          <a:p>
            <a:r>
              <a:rPr lang="en-US" sz="2400" dirty="0" smtClean="0"/>
              <a:t>E)	none of these</a:t>
            </a: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153400" cy="2862322"/>
          </a:xfrm>
          <a:prstGeom prst="rect">
            <a:avLst/>
          </a:prstGeom>
        </p:spPr>
        <p:txBody>
          <a:bodyPr wrap="square">
            <a:spAutoFit/>
          </a:bodyPr>
          <a:lstStyle/>
          <a:p>
            <a:endParaRPr lang="en-US" dirty="0" smtClean="0"/>
          </a:p>
          <a:p>
            <a:r>
              <a:rPr lang="en-US" dirty="0" smtClean="0"/>
              <a:t>A 20-kg girl and her 40-kg big brother are each sitting on a sled, waiting to be pushed across the snow. To provide them with equal horizontal acceleration, we would have to push with</a:t>
            </a:r>
          </a:p>
          <a:p>
            <a:endParaRPr lang="en-US" dirty="0" smtClean="0"/>
          </a:p>
          <a:p>
            <a:r>
              <a:rPr lang="en-US" dirty="0" smtClean="0"/>
              <a:t>A)	equal forces</a:t>
            </a:r>
          </a:p>
          <a:p>
            <a:r>
              <a:rPr lang="en-US" dirty="0" smtClean="0"/>
              <a:t>B)	twice as much force on the boy</a:t>
            </a:r>
          </a:p>
          <a:p>
            <a:r>
              <a:rPr lang="en-US" dirty="0" smtClean="0"/>
              <a:t>C)	twice as much force on the girl</a:t>
            </a:r>
          </a:p>
          <a:p>
            <a:r>
              <a:rPr lang="en-US" dirty="0" smtClean="0"/>
              <a:t>D)	four times as much force on the boy</a:t>
            </a:r>
          </a:p>
          <a:p>
            <a:r>
              <a:rPr lang="en-US" dirty="0" smtClean="0"/>
              <a:t>E)	none of these</a:t>
            </a:r>
            <a:endParaRPr lang="en-US" dirty="0"/>
          </a:p>
        </p:txBody>
      </p:sp>
      <p:sp>
        <p:nvSpPr>
          <p:cNvPr id="3" name="TextBox 2"/>
          <p:cNvSpPr txBox="1"/>
          <p:nvPr/>
        </p:nvSpPr>
        <p:spPr>
          <a:xfrm>
            <a:off x="685800" y="4876800"/>
            <a:ext cx="7315200" cy="1569660"/>
          </a:xfrm>
          <a:prstGeom prst="rect">
            <a:avLst/>
          </a:prstGeom>
          <a:noFill/>
        </p:spPr>
        <p:txBody>
          <a:bodyPr wrap="square" rtlCol="0">
            <a:spAutoFit/>
          </a:bodyPr>
          <a:lstStyle/>
          <a:p>
            <a:r>
              <a:rPr lang="en-US" sz="2400" dirty="0" smtClean="0">
                <a:solidFill>
                  <a:srgbClr val="7030A0"/>
                </a:solidFill>
              </a:rPr>
              <a:t>Answer:  B</a:t>
            </a:r>
          </a:p>
          <a:p>
            <a:r>
              <a:rPr lang="en-US" sz="2400" dirty="0" smtClean="0">
                <a:solidFill>
                  <a:srgbClr val="7030A0"/>
                </a:solidFill>
              </a:rPr>
              <a:t>Since </a:t>
            </a:r>
            <a:r>
              <a:rPr lang="en-US" sz="2400" i="1" dirty="0" smtClean="0">
                <a:solidFill>
                  <a:srgbClr val="7030A0"/>
                </a:solidFill>
              </a:rPr>
              <a:t>a</a:t>
            </a:r>
            <a:r>
              <a:rPr lang="en-US" sz="2400" dirty="0" smtClean="0">
                <a:solidFill>
                  <a:srgbClr val="7030A0"/>
                </a:solidFill>
              </a:rPr>
              <a:t> = </a:t>
            </a:r>
            <a:r>
              <a:rPr lang="en-US" sz="2400" i="1" dirty="0" err="1" smtClean="0">
                <a:solidFill>
                  <a:srgbClr val="7030A0"/>
                </a:solidFill>
              </a:rPr>
              <a:t>F</a:t>
            </a:r>
            <a:r>
              <a:rPr lang="en-US" sz="2400" i="1" baseline="-25000" dirty="0" err="1" smtClean="0">
                <a:solidFill>
                  <a:srgbClr val="7030A0"/>
                </a:solidFill>
              </a:rPr>
              <a:t>net</a:t>
            </a:r>
            <a:r>
              <a:rPr lang="en-US" sz="2400" i="1" dirty="0" smtClean="0">
                <a:solidFill>
                  <a:srgbClr val="7030A0"/>
                </a:solidFill>
              </a:rPr>
              <a:t>/m</a:t>
            </a:r>
            <a:r>
              <a:rPr lang="en-US" sz="2400" dirty="0" smtClean="0">
                <a:solidFill>
                  <a:srgbClr val="7030A0"/>
                </a:solidFill>
              </a:rPr>
              <a:t>, an object with twice the mass requires twice the force in order to experience the same acceleration.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762000" y="381000"/>
            <a:ext cx="7467600" cy="3743325"/>
          </a:xfrm>
          <a:prstGeom prst="rect">
            <a:avLst/>
          </a:prstGeom>
          <a:noFill/>
          <a:ln w="9525">
            <a:noFill/>
            <a:miter lim="800000"/>
            <a:headEnd/>
            <a:tailEnd/>
          </a:ln>
        </p:spPr>
        <p:txBody>
          <a:bodyPr>
            <a:spAutoFit/>
          </a:bodyPr>
          <a:lstStyle/>
          <a:p>
            <a:pPr marL="342900" indent="-342900"/>
            <a:r>
              <a:rPr lang="en-US" sz="2400"/>
              <a:t>A girl pulls on a 10-kg wagon with a constant horizontal force of 20 N. If there are no other horizontal forces, what is the wagon's acceleration in meters per second per second? </a:t>
            </a:r>
          </a:p>
          <a:p>
            <a:pPr marL="342900" indent="-342900"/>
            <a:endParaRPr lang="en-US" sz="2400"/>
          </a:p>
          <a:p>
            <a:pPr marL="342900" indent="-342900">
              <a:buFontTx/>
              <a:buAutoNum type="alphaUcParenR"/>
            </a:pPr>
            <a:r>
              <a:rPr lang="en-US" sz="2400"/>
              <a:t> 2.0 </a:t>
            </a:r>
          </a:p>
          <a:p>
            <a:pPr marL="342900" indent="-342900">
              <a:buFontTx/>
              <a:buAutoNum type="alphaUcParenR"/>
            </a:pPr>
            <a:r>
              <a:rPr lang="en-US" sz="2400"/>
              <a:t> 0.5</a:t>
            </a:r>
          </a:p>
          <a:p>
            <a:pPr marL="342900" indent="-342900"/>
            <a:r>
              <a:rPr lang="en-US" sz="2400"/>
              <a:t>C) 20</a:t>
            </a:r>
          </a:p>
          <a:p>
            <a:pPr marL="342900" indent="-342900"/>
            <a:r>
              <a:rPr lang="en-US" sz="2400"/>
              <a:t>D) 200 </a:t>
            </a:r>
          </a:p>
          <a:p>
            <a:pPr marL="342900" indent="-342900"/>
            <a:r>
              <a:rPr lang="en-US" sz="2400"/>
              <a:t>E)  None of the above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762000" y="381000"/>
            <a:ext cx="7467600" cy="2585323"/>
          </a:xfrm>
          <a:prstGeom prst="rect">
            <a:avLst/>
          </a:prstGeom>
          <a:noFill/>
          <a:ln w="9525">
            <a:noFill/>
            <a:miter lim="800000"/>
            <a:headEnd/>
            <a:tailEnd/>
          </a:ln>
        </p:spPr>
        <p:txBody>
          <a:bodyPr>
            <a:spAutoFit/>
          </a:bodyPr>
          <a:lstStyle/>
          <a:p>
            <a:pPr marL="342900" indent="-342900"/>
            <a:r>
              <a:rPr lang="en-US" dirty="0"/>
              <a:t>A girl pulls on a 10-kg wagon with a constant horizontal force of 20 N. If there are no other horizontal forces, what is the wagon's acceleration in meters per second per second? </a:t>
            </a:r>
          </a:p>
          <a:p>
            <a:pPr marL="342900" indent="-342900"/>
            <a:endParaRPr lang="en-US" dirty="0"/>
          </a:p>
          <a:p>
            <a:pPr marL="342900" indent="-342900">
              <a:buFontTx/>
              <a:buAutoNum type="alphaUcParenR"/>
            </a:pPr>
            <a:r>
              <a:rPr lang="en-US" dirty="0"/>
              <a:t> 2.0 </a:t>
            </a:r>
          </a:p>
          <a:p>
            <a:pPr marL="342900" indent="-342900">
              <a:buFontTx/>
              <a:buAutoNum type="alphaUcParenR"/>
            </a:pPr>
            <a:r>
              <a:rPr lang="en-US" dirty="0"/>
              <a:t> 0.5</a:t>
            </a:r>
          </a:p>
          <a:p>
            <a:pPr marL="342900" indent="-342900"/>
            <a:r>
              <a:rPr lang="en-US" dirty="0"/>
              <a:t>C) 20</a:t>
            </a:r>
          </a:p>
          <a:p>
            <a:pPr marL="342900" indent="-342900"/>
            <a:r>
              <a:rPr lang="en-US" dirty="0"/>
              <a:t>D) 200 </a:t>
            </a:r>
          </a:p>
          <a:p>
            <a:pPr marL="342900" indent="-342900"/>
            <a:r>
              <a:rPr lang="en-US" dirty="0"/>
              <a:t>E)  None of the above</a:t>
            </a:r>
          </a:p>
        </p:txBody>
      </p:sp>
      <p:sp>
        <p:nvSpPr>
          <p:cNvPr id="44037" name="Text Box 5"/>
          <p:cNvSpPr txBox="1">
            <a:spLocks noChangeArrowheads="1"/>
          </p:cNvSpPr>
          <p:nvPr/>
        </p:nvSpPr>
        <p:spPr bwMode="auto">
          <a:xfrm>
            <a:off x="1371600" y="4267200"/>
            <a:ext cx="7086600" cy="457200"/>
          </a:xfrm>
          <a:prstGeom prst="rect">
            <a:avLst/>
          </a:prstGeom>
          <a:noFill/>
          <a:ln w="9525">
            <a:noFill/>
            <a:miter lim="800000"/>
            <a:headEnd/>
            <a:tailEnd/>
          </a:ln>
        </p:spPr>
        <p:txBody>
          <a:bodyPr>
            <a:spAutoFit/>
          </a:bodyPr>
          <a:lstStyle/>
          <a:p>
            <a:pPr>
              <a:spcBef>
                <a:spcPct val="50000"/>
              </a:spcBef>
            </a:pPr>
            <a:r>
              <a:rPr lang="en-US" sz="2400">
                <a:solidFill>
                  <a:srgbClr val="990099"/>
                </a:solidFill>
              </a:rPr>
              <a:t>Answer: A, since a = F/m = 20/10 = 2 m/s</a:t>
            </a:r>
            <a:r>
              <a:rPr lang="en-US" sz="2400" baseline="30000">
                <a:solidFill>
                  <a:srgbClr val="990099"/>
                </a:solidFill>
              </a:rPr>
              <a:t>2</a:t>
            </a:r>
          </a:p>
        </p:txBody>
      </p:sp>
      <p:sp>
        <p:nvSpPr>
          <p:cNvPr id="44038" name="Text Box 6"/>
          <p:cNvSpPr txBox="1">
            <a:spLocks noChangeArrowheads="1"/>
          </p:cNvSpPr>
          <p:nvPr/>
        </p:nvSpPr>
        <p:spPr bwMode="auto">
          <a:xfrm>
            <a:off x="457200" y="5334000"/>
            <a:ext cx="8077200" cy="457200"/>
          </a:xfrm>
          <a:prstGeom prst="rect">
            <a:avLst/>
          </a:prstGeom>
          <a:noFill/>
          <a:ln w="9525">
            <a:noFill/>
            <a:miter lim="800000"/>
            <a:headEnd/>
            <a:tailEnd/>
          </a:ln>
        </p:spPr>
        <p:txBody>
          <a:bodyPr>
            <a:spAutoFit/>
          </a:bodyPr>
          <a:lstStyle/>
          <a:p>
            <a:pPr>
              <a:spcBef>
                <a:spcPct val="50000"/>
              </a:spcBef>
            </a:pPr>
            <a:r>
              <a:rPr lang="en-US" sz="2400" dirty="0"/>
              <a:t>What if there was a friction force of 5 N?</a:t>
            </a:r>
          </a:p>
        </p:txBody>
      </p:sp>
      <p:sp>
        <p:nvSpPr>
          <p:cNvPr id="44039" name="Text Box 7"/>
          <p:cNvSpPr txBox="1">
            <a:spLocks noChangeArrowheads="1"/>
          </p:cNvSpPr>
          <p:nvPr/>
        </p:nvSpPr>
        <p:spPr bwMode="auto">
          <a:xfrm>
            <a:off x="2514600" y="5867400"/>
            <a:ext cx="5638800" cy="457200"/>
          </a:xfrm>
          <a:prstGeom prst="rect">
            <a:avLst/>
          </a:prstGeom>
          <a:noFill/>
          <a:ln w="9525">
            <a:noFill/>
            <a:miter lim="800000"/>
            <a:headEnd/>
            <a:tailEnd/>
          </a:ln>
        </p:spPr>
        <p:txBody>
          <a:bodyPr>
            <a:spAutoFit/>
          </a:bodyPr>
          <a:lstStyle/>
          <a:p>
            <a:pPr>
              <a:spcBef>
                <a:spcPct val="50000"/>
              </a:spcBef>
            </a:pPr>
            <a:r>
              <a:rPr lang="en-US" sz="2400">
                <a:solidFill>
                  <a:srgbClr val="990099"/>
                </a:solidFill>
              </a:rPr>
              <a:t>Then a = F/m = (20-5)/10  = 1.5 m/s</a:t>
            </a:r>
            <a:r>
              <a:rPr lang="en-US" sz="2400" baseline="30000">
                <a:solidFill>
                  <a:srgbClr val="990099"/>
                </a:solidFill>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7"/>
          <p:cNvSpPr txBox="1">
            <a:spLocks noChangeArrowheads="1"/>
          </p:cNvSpPr>
          <p:nvPr/>
        </p:nvSpPr>
        <p:spPr bwMode="auto">
          <a:xfrm>
            <a:off x="381000" y="228600"/>
            <a:ext cx="8153400" cy="4524315"/>
          </a:xfrm>
          <a:prstGeom prst="rect">
            <a:avLst/>
          </a:prstGeom>
          <a:noFill/>
          <a:ln w="9525">
            <a:noFill/>
            <a:miter lim="800000"/>
            <a:headEnd/>
            <a:tailEnd/>
          </a:ln>
        </p:spPr>
        <p:txBody>
          <a:bodyPr>
            <a:spAutoFit/>
          </a:bodyPr>
          <a:lstStyle/>
          <a:p>
            <a:pPr marL="342900" indent="-342900">
              <a:spcBef>
                <a:spcPct val="50000"/>
              </a:spcBef>
            </a:pPr>
            <a:r>
              <a:rPr lang="en-US" sz="2400" dirty="0"/>
              <a:t>What horizontally-applied force will accelerate a 200-kg box at 1 m/s</a:t>
            </a:r>
            <a:r>
              <a:rPr lang="en-US" sz="2400" baseline="30000" dirty="0"/>
              <a:t>2 </a:t>
            </a:r>
            <a:r>
              <a:rPr lang="en-US" sz="2400" dirty="0"/>
              <a:t>across a floor against a friction force </a:t>
            </a:r>
            <a:r>
              <a:rPr lang="en-US" sz="2400" dirty="0" smtClean="0"/>
              <a:t>of 400N?</a:t>
            </a:r>
            <a:endParaRPr lang="en-US" sz="2400" dirty="0"/>
          </a:p>
          <a:p>
            <a:pPr marL="342900" indent="-342900">
              <a:spcBef>
                <a:spcPct val="50000"/>
              </a:spcBef>
            </a:pPr>
            <a:endParaRPr lang="en-US" sz="2400" dirty="0"/>
          </a:p>
          <a:p>
            <a:pPr marL="342900" indent="-342900">
              <a:spcBef>
                <a:spcPct val="50000"/>
              </a:spcBef>
              <a:buFontTx/>
              <a:buAutoNum type="alphaLcParenR"/>
            </a:pPr>
            <a:r>
              <a:rPr lang="en-US" sz="2400" dirty="0"/>
              <a:t>200 N</a:t>
            </a:r>
          </a:p>
          <a:p>
            <a:pPr marL="342900" indent="-342900">
              <a:spcBef>
                <a:spcPct val="50000"/>
              </a:spcBef>
              <a:buFontTx/>
              <a:buAutoNum type="alphaLcParenR"/>
            </a:pPr>
            <a:r>
              <a:rPr lang="en-US" sz="2400" dirty="0"/>
              <a:t>400 N</a:t>
            </a:r>
          </a:p>
          <a:p>
            <a:pPr marL="342900" indent="-342900">
              <a:spcBef>
                <a:spcPct val="50000"/>
              </a:spcBef>
              <a:buFontTx/>
              <a:buAutoNum type="alphaLcParenR"/>
            </a:pPr>
            <a:r>
              <a:rPr lang="en-US" sz="2400" dirty="0"/>
              <a:t>600 N</a:t>
            </a:r>
          </a:p>
          <a:p>
            <a:pPr marL="342900" indent="-342900">
              <a:spcBef>
                <a:spcPct val="50000"/>
              </a:spcBef>
              <a:buFontTx/>
              <a:buAutoNum type="alphaLcParenR"/>
            </a:pPr>
            <a:r>
              <a:rPr lang="en-US" sz="2400" dirty="0"/>
              <a:t>2400 N</a:t>
            </a:r>
          </a:p>
          <a:p>
            <a:pPr marL="342900" indent="-342900">
              <a:spcBef>
                <a:spcPct val="50000"/>
              </a:spcBef>
              <a:buFontTx/>
              <a:buAutoNum type="alphaLcParenR"/>
            </a:pPr>
            <a:r>
              <a:rPr lang="en-US" sz="2400" dirty="0"/>
              <a:t>None of these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457200" y="609600"/>
            <a:ext cx="8686800" cy="3600986"/>
          </a:xfrm>
          <a:prstGeom prst="rect">
            <a:avLst/>
          </a:prstGeom>
          <a:noFill/>
          <a:ln w="9525">
            <a:noFill/>
            <a:miter lim="800000"/>
            <a:headEnd/>
            <a:tailEnd/>
          </a:ln>
        </p:spPr>
        <p:txBody>
          <a:bodyPr>
            <a:spAutoFit/>
          </a:bodyPr>
          <a:lstStyle/>
          <a:p>
            <a:pPr marL="342900" indent="-342900">
              <a:spcBef>
                <a:spcPct val="50000"/>
              </a:spcBef>
            </a:pPr>
            <a:r>
              <a:rPr lang="en-US" sz="2400" dirty="0" smtClean="0"/>
              <a:t>When </a:t>
            </a:r>
            <a:r>
              <a:rPr lang="en-US" sz="2400" dirty="0"/>
              <a:t>in a subway car that suddenly stops, you lurch forward. What’s the best explanation for  this?</a:t>
            </a:r>
          </a:p>
          <a:p>
            <a:pPr marL="342900" indent="-342900">
              <a:spcBef>
                <a:spcPct val="50000"/>
              </a:spcBef>
            </a:pPr>
            <a:endParaRPr lang="en-US" sz="2400" dirty="0"/>
          </a:p>
          <a:p>
            <a:pPr marL="342900" indent="-342900">
              <a:spcBef>
                <a:spcPct val="50000"/>
              </a:spcBef>
              <a:buFontTx/>
              <a:buAutoNum type="alphaUcParenR"/>
            </a:pPr>
            <a:r>
              <a:rPr lang="en-US" sz="2400" dirty="0"/>
              <a:t>Because of Newton’s 1</a:t>
            </a:r>
            <a:r>
              <a:rPr lang="en-US" sz="2400" baseline="30000" dirty="0"/>
              <a:t>st</a:t>
            </a:r>
            <a:r>
              <a:rPr lang="en-US" sz="2400" dirty="0"/>
              <a:t> law – you have inertia.</a:t>
            </a:r>
          </a:p>
          <a:p>
            <a:pPr marL="342900" indent="-342900">
              <a:spcBef>
                <a:spcPct val="50000"/>
              </a:spcBef>
              <a:buFontTx/>
              <a:buAutoNum type="alphaUcParenR"/>
            </a:pPr>
            <a:r>
              <a:rPr lang="en-US" sz="2400" dirty="0"/>
              <a:t> Because you have no acceleration</a:t>
            </a:r>
          </a:p>
          <a:p>
            <a:pPr marL="342900" indent="-342900">
              <a:spcBef>
                <a:spcPct val="50000"/>
              </a:spcBef>
              <a:buFontTx/>
              <a:buAutoNum type="alphaUcParenR"/>
            </a:pPr>
            <a:r>
              <a:rPr lang="en-US" sz="2400" dirty="0"/>
              <a:t> Because of action-reaction forces between the car and you</a:t>
            </a:r>
          </a:p>
          <a:p>
            <a:pPr marL="342900" indent="-342900">
              <a:spcBef>
                <a:spcPct val="50000"/>
              </a:spcBef>
              <a:buFontTx/>
              <a:buAutoNum type="alphaUcParenR"/>
            </a:pPr>
            <a:r>
              <a:rPr lang="en-US" sz="2400" dirty="0"/>
              <a:t> Because of the support force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7"/>
          <p:cNvSpPr txBox="1">
            <a:spLocks noChangeArrowheads="1"/>
          </p:cNvSpPr>
          <p:nvPr/>
        </p:nvSpPr>
        <p:spPr bwMode="auto">
          <a:xfrm>
            <a:off x="381000" y="228600"/>
            <a:ext cx="8153400" cy="3139321"/>
          </a:xfrm>
          <a:prstGeom prst="rect">
            <a:avLst/>
          </a:prstGeom>
          <a:noFill/>
          <a:ln w="9525">
            <a:noFill/>
            <a:miter lim="800000"/>
            <a:headEnd/>
            <a:tailEnd/>
          </a:ln>
        </p:spPr>
        <p:txBody>
          <a:bodyPr>
            <a:spAutoFit/>
          </a:bodyPr>
          <a:lstStyle/>
          <a:p>
            <a:pPr marL="342900" indent="-342900">
              <a:spcBef>
                <a:spcPct val="50000"/>
              </a:spcBef>
            </a:pPr>
            <a:r>
              <a:rPr lang="en-US" dirty="0"/>
              <a:t>What horizontally-applied force will accelerate a 200-kg box at 1 m/s</a:t>
            </a:r>
            <a:r>
              <a:rPr lang="en-US" baseline="30000" dirty="0"/>
              <a:t>2 </a:t>
            </a:r>
            <a:r>
              <a:rPr lang="en-US" dirty="0"/>
              <a:t>across a floor against a friction force </a:t>
            </a:r>
            <a:r>
              <a:rPr lang="en-US" dirty="0" smtClean="0"/>
              <a:t>of 400N?</a:t>
            </a:r>
            <a:endParaRPr lang="en-US" dirty="0"/>
          </a:p>
          <a:p>
            <a:pPr marL="342900" indent="-342900">
              <a:spcBef>
                <a:spcPct val="50000"/>
              </a:spcBef>
            </a:pPr>
            <a:endParaRPr lang="en-US" dirty="0"/>
          </a:p>
          <a:p>
            <a:pPr marL="342900" indent="-342900">
              <a:spcBef>
                <a:spcPct val="50000"/>
              </a:spcBef>
              <a:buFontTx/>
              <a:buAutoNum type="alphaLcParenR"/>
            </a:pPr>
            <a:r>
              <a:rPr lang="en-US" dirty="0"/>
              <a:t>200 N</a:t>
            </a:r>
          </a:p>
          <a:p>
            <a:pPr marL="342900" indent="-342900">
              <a:spcBef>
                <a:spcPct val="50000"/>
              </a:spcBef>
              <a:buFontTx/>
              <a:buAutoNum type="alphaLcParenR"/>
            </a:pPr>
            <a:r>
              <a:rPr lang="en-US" dirty="0"/>
              <a:t>400 N</a:t>
            </a:r>
          </a:p>
          <a:p>
            <a:pPr marL="342900" indent="-342900">
              <a:spcBef>
                <a:spcPct val="50000"/>
              </a:spcBef>
              <a:buFontTx/>
              <a:buAutoNum type="alphaLcParenR"/>
            </a:pPr>
            <a:r>
              <a:rPr lang="en-US" dirty="0"/>
              <a:t>600 N</a:t>
            </a:r>
          </a:p>
          <a:p>
            <a:pPr marL="342900" indent="-342900">
              <a:spcBef>
                <a:spcPct val="50000"/>
              </a:spcBef>
              <a:buFontTx/>
              <a:buAutoNum type="alphaLcParenR"/>
            </a:pPr>
            <a:r>
              <a:rPr lang="en-US" dirty="0"/>
              <a:t>2400 N</a:t>
            </a:r>
          </a:p>
          <a:p>
            <a:pPr marL="342900" indent="-342900">
              <a:spcBef>
                <a:spcPct val="50000"/>
              </a:spcBef>
              <a:buFontTx/>
              <a:buAutoNum type="alphaLcParenR"/>
            </a:pPr>
            <a:r>
              <a:rPr lang="en-US" dirty="0"/>
              <a:t>None of these</a:t>
            </a:r>
          </a:p>
        </p:txBody>
      </p:sp>
      <p:sp>
        <p:nvSpPr>
          <p:cNvPr id="11272" name="Text Box 8"/>
          <p:cNvSpPr txBox="1">
            <a:spLocks noChangeArrowheads="1"/>
          </p:cNvSpPr>
          <p:nvPr/>
        </p:nvSpPr>
        <p:spPr bwMode="auto">
          <a:xfrm>
            <a:off x="457200" y="4114800"/>
            <a:ext cx="8382000" cy="1015663"/>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C) </a:t>
            </a:r>
            <a:r>
              <a:rPr lang="en-US" sz="2400" dirty="0" err="1" smtClean="0">
                <a:solidFill>
                  <a:srgbClr val="990099"/>
                </a:solidFill>
              </a:rPr>
              <a:t>Fnet</a:t>
            </a:r>
            <a:r>
              <a:rPr lang="en-US" sz="2400" dirty="0" smtClean="0">
                <a:solidFill>
                  <a:srgbClr val="990099"/>
                </a:solidFill>
              </a:rPr>
              <a:t> </a:t>
            </a:r>
            <a:r>
              <a:rPr lang="en-US" sz="2400" dirty="0">
                <a:solidFill>
                  <a:srgbClr val="990099"/>
                </a:solidFill>
              </a:rPr>
              <a:t>= </a:t>
            </a:r>
            <a:r>
              <a:rPr lang="en-US" sz="2400" dirty="0" err="1">
                <a:solidFill>
                  <a:srgbClr val="990099"/>
                </a:solidFill>
              </a:rPr>
              <a:t>Fapplied</a:t>
            </a:r>
            <a:r>
              <a:rPr lang="en-US" sz="2400" dirty="0">
                <a:solidFill>
                  <a:srgbClr val="990099"/>
                </a:solidFill>
              </a:rPr>
              <a:t> – friction = ma</a:t>
            </a:r>
          </a:p>
          <a:p>
            <a:pPr>
              <a:spcBef>
                <a:spcPct val="50000"/>
              </a:spcBef>
            </a:pPr>
            <a:r>
              <a:rPr lang="en-US" sz="2400" dirty="0">
                <a:solidFill>
                  <a:srgbClr val="990099"/>
                </a:solidFill>
              </a:rPr>
              <a:t>So, </a:t>
            </a:r>
            <a:r>
              <a:rPr lang="en-US" sz="2400" dirty="0" err="1">
                <a:solidFill>
                  <a:srgbClr val="990099"/>
                </a:solidFill>
              </a:rPr>
              <a:t>Fapplied</a:t>
            </a:r>
            <a:r>
              <a:rPr lang="en-US" sz="2400" dirty="0">
                <a:solidFill>
                  <a:srgbClr val="990099"/>
                </a:solidFill>
              </a:rPr>
              <a:t> = ma + friction = 200 + 400 = 600 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38200"/>
            <a:ext cx="7162800" cy="2585323"/>
          </a:xfrm>
          <a:prstGeom prst="rect">
            <a:avLst/>
          </a:prstGeom>
          <a:noFill/>
        </p:spPr>
        <p:txBody>
          <a:bodyPr wrap="square" rtlCol="0">
            <a:spAutoFit/>
          </a:bodyPr>
          <a:lstStyle/>
          <a:p>
            <a:r>
              <a:rPr lang="en-US" dirty="0" smtClean="0"/>
              <a:t>Several balls of different masses are dropped from the 15</a:t>
            </a:r>
            <a:r>
              <a:rPr lang="en-US" baseline="30000" dirty="0" smtClean="0"/>
              <a:t>th</a:t>
            </a:r>
            <a:r>
              <a:rPr lang="en-US" dirty="0" smtClean="0"/>
              <a:t> floor of the North Building. Neglecting air resistance, the quantity that has the same value for each ball </a:t>
            </a:r>
          </a:p>
          <a:p>
            <a:endParaRPr lang="en-US" dirty="0"/>
          </a:p>
          <a:p>
            <a:pPr marL="342900" indent="-342900">
              <a:buAutoNum type="alphaUcParenR"/>
            </a:pPr>
            <a:r>
              <a:rPr lang="en-US" dirty="0"/>
              <a:t>e</a:t>
            </a:r>
            <a:r>
              <a:rPr lang="en-US" dirty="0" smtClean="0"/>
              <a:t>nergy</a:t>
            </a:r>
          </a:p>
          <a:p>
            <a:pPr marL="342900" indent="-342900">
              <a:buAutoNum type="alphaUcParenR"/>
            </a:pPr>
            <a:r>
              <a:rPr lang="en-US" dirty="0" smtClean="0"/>
              <a:t>acceleration</a:t>
            </a:r>
          </a:p>
          <a:p>
            <a:pPr marL="342900" indent="-342900">
              <a:buAutoNum type="alphaUcParenR"/>
            </a:pPr>
            <a:r>
              <a:rPr lang="en-US" dirty="0"/>
              <a:t>m</a:t>
            </a:r>
            <a:r>
              <a:rPr lang="en-US" dirty="0" smtClean="0"/>
              <a:t>omentum</a:t>
            </a:r>
          </a:p>
          <a:p>
            <a:pPr marL="342900" indent="-342900">
              <a:buAutoNum type="alphaUcParenR"/>
            </a:pPr>
            <a:r>
              <a:rPr lang="en-US" dirty="0"/>
              <a:t>f</a:t>
            </a:r>
            <a:r>
              <a:rPr lang="en-US" dirty="0" smtClean="0"/>
              <a:t>orce exerted upon striking the ground</a:t>
            </a:r>
          </a:p>
          <a:p>
            <a:pPr marL="342900" indent="-342900">
              <a:buAutoNum type="alphaUcParenR"/>
            </a:pPr>
            <a:r>
              <a:rPr lang="en-US" dirty="0" smtClean="0"/>
              <a:t>All of the above</a:t>
            </a:r>
            <a:endParaRPr lang="en-US" dirty="0"/>
          </a:p>
        </p:txBody>
      </p:sp>
    </p:spTree>
    <p:extLst>
      <p:ext uri="{BB962C8B-B14F-4D97-AF65-F5344CB8AC3E}">
        <p14:creationId xmlns:p14="http://schemas.microsoft.com/office/powerpoint/2010/main" val="682608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38200"/>
            <a:ext cx="7162800" cy="2585323"/>
          </a:xfrm>
          <a:prstGeom prst="rect">
            <a:avLst/>
          </a:prstGeom>
          <a:noFill/>
        </p:spPr>
        <p:txBody>
          <a:bodyPr wrap="square" rtlCol="0">
            <a:spAutoFit/>
          </a:bodyPr>
          <a:lstStyle/>
          <a:p>
            <a:r>
              <a:rPr lang="en-US" dirty="0" smtClean="0"/>
              <a:t>Several balls of different masses are dropped from the 15</a:t>
            </a:r>
            <a:r>
              <a:rPr lang="en-US" baseline="30000" dirty="0" smtClean="0"/>
              <a:t>th</a:t>
            </a:r>
            <a:r>
              <a:rPr lang="en-US" dirty="0" smtClean="0"/>
              <a:t> floor of the North Building. Neglecting air resistance, the quantity that has the same value for each ball </a:t>
            </a:r>
          </a:p>
          <a:p>
            <a:endParaRPr lang="en-US" dirty="0"/>
          </a:p>
          <a:p>
            <a:pPr marL="342900" indent="-342900">
              <a:buAutoNum type="alphaUcParenR"/>
            </a:pPr>
            <a:r>
              <a:rPr lang="en-US" dirty="0"/>
              <a:t>e</a:t>
            </a:r>
            <a:r>
              <a:rPr lang="en-US" dirty="0" smtClean="0"/>
              <a:t>nergy</a:t>
            </a:r>
          </a:p>
          <a:p>
            <a:pPr marL="342900" indent="-342900">
              <a:buAutoNum type="alphaUcParenR"/>
            </a:pPr>
            <a:r>
              <a:rPr lang="en-US" dirty="0" smtClean="0"/>
              <a:t>acceleration</a:t>
            </a:r>
          </a:p>
          <a:p>
            <a:pPr marL="342900" indent="-342900">
              <a:buAutoNum type="alphaUcParenR"/>
            </a:pPr>
            <a:r>
              <a:rPr lang="en-US" dirty="0"/>
              <a:t>m</a:t>
            </a:r>
            <a:r>
              <a:rPr lang="en-US" dirty="0" smtClean="0"/>
              <a:t>omentum</a:t>
            </a:r>
          </a:p>
          <a:p>
            <a:pPr marL="342900" indent="-342900">
              <a:buAutoNum type="alphaUcParenR"/>
            </a:pPr>
            <a:r>
              <a:rPr lang="en-US" dirty="0"/>
              <a:t>f</a:t>
            </a:r>
            <a:r>
              <a:rPr lang="en-US" dirty="0" smtClean="0"/>
              <a:t>orce exerted upon striking the ground</a:t>
            </a:r>
          </a:p>
          <a:p>
            <a:pPr marL="342900" indent="-342900">
              <a:buAutoNum type="alphaUcParenR"/>
            </a:pPr>
            <a:r>
              <a:rPr lang="en-US" dirty="0" smtClean="0"/>
              <a:t>All of the above</a:t>
            </a:r>
            <a:endParaRPr lang="en-US" dirty="0"/>
          </a:p>
        </p:txBody>
      </p:sp>
      <p:sp>
        <p:nvSpPr>
          <p:cNvPr id="3" name="TextBox 2"/>
          <p:cNvSpPr txBox="1"/>
          <p:nvPr/>
        </p:nvSpPr>
        <p:spPr>
          <a:xfrm>
            <a:off x="1066800" y="3886200"/>
            <a:ext cx="7315200" cy="1754326"/>
          </a:xfrm>
          <a:prstGeom prst="rect">
            <a:avLst/>
          </a:prstGeom>
          <a:noFill/>
        </p:spPr>
        <p:txBody>
          <a:bodyPr wrap="square" rtlCol="0">
            <a:spAutoFit/>
          </a:bodyPr>
          <a:lstStyle/>
          <a:p>
            <a:r>
              <a:rPr lang="en-US" dirty="0" smtClean="0">
                <a:solidFill>
                  <a:srgbClr val="7030A0"/>
                </a:solidFill>
              </a:rPr>
              <a:t>Answer:</a:t>
            </a:r>
            <a:r>
              <a:rPr lang="en-US" dirty="0">
                <a:solidFill>
                  <a:srgbClr val="7030A0"/>
                </a:solidFill>
              </a:rPr>
              <a:t> </a:t>
            </a:r>
            <a:r>
              <a:rPr lang="en-US" dirty="0" smtClean="0">
                <a:solidFill>
                  <a:srgbClr val="7030A0"/>
                </a:solidFill>
              </a:rPr>
              <a:t>B</a:t>
            </a:r>
          </a:p>
          <a:p>
            <a:r>
              <a:rPr lang="en-US" dirty="0" smtClean="0">
                <a:solidFill>
                  <a:srgbClr val="7030A0"/>
                </a:solidFill>
              </a:rPr>
              <a:t>In free-fall all objects fall at the same rate, a = g. The velocity will also be the same for all balls, but the momentum will not, since momentum = mv and mass is different for each ball. Also their energies are different because their mass is different, and the force exerted upon striking the ground will also be different because of this.</a:t>
            </a:r>
          </a:p>
        </p:txBody>
      </p:sp>
    </p:spTree>
    <p:extLst>
      <p:ext uri="{BB962C8B-B14F-4D97-AF65-F5344CB8AC3E}">
        <p14:creationId xmlns:p14="http://schemas.microsoft.com/office/powerpoint/2010/main" val="35834857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838200" y="609600"/>
            <a:ext cx="8001000" cy="4473575"/>
          </a:xfrm>
          <a:prstGeom prst="rect">
            <a:avLst/>
          </a:prstGeom>
          <a:noFill/>
          <a:ln w="9525">
            <a:noFill/>
            <a:miter lim="800000"/>
            <a:headEnd/>
            <a:tailEnd/>
          </a:ln>
        </p:spPr>
        <p:txBody>
          <a:bodyPr>
            <a:spAutoFit/>
          </a:bodyPr>
          <a:lstStyle/>
          <a:p>
            <a:pPr marL="342900" indent="-342900">
              <a:spcBef>
                <a:spcPct val="50000"/>
              </a:spcBef>
            </a:pPr>
            <a:r>
              <a:rPr lang="en-US" sz="2400"/>
              <a:t>A large person and a small person wish to parachute at equal terminal velocities. The larger person will have to</a:t>
            </a:r>
          </a:p>
          <a:p>
            <a:pPr marL="342900" indent="-342900">
              <a:spcBef>
                <a:spcPct val="50000"/>
              </a:spcBef>
              <a:buFontTx/>
              <a:buAutoNum type="alphaLcParenR"/>
            </a:pPr>
            <a:r>
              <a:rPr lang="en-US" sz="2400"/>
              <a:t>Jump first from the plane</a:t>
            </a:r>
          </a:p>
          <a:p>
            <a:pPr marL="342900" indent="-342900">
              <a:spcBef>
                <a:spcPct val="50000"/>
              </a:spcBef>
              <a:buFontTx/>
              <a:buAutoNum type="alphaLcParenR"/>
            </a:pPr>
            <a:r>
              <a:rPr lang="en-US" sz="2400"/>
              <a:t>Pull upward on the supporting strands to decrease the downward net force</a:t>
            </a:r>
          </a:p>
          <a:p>
            <a:pPr marL="342900" indent="-342900">
              <a:spcBef>
                <a:spcPct val="50000"/>
              </a:spcBef>
              <a:buFontTx/>
              <a:buAutoNum type="alphaLcParenR"/>
            </a:pPr>
            <a:r>
              <a:rPr lang="en-US" sz="2400"/>
              <a:t>Jump lightly</a:t>
            </a:r>
          </a:p>
          <a:p>
            <a:pPr marL="342900" indent="-342900">
              <a:spcBef>
                <a:spcPct val="50000"/>
              </a:spcBef>
              <a:buFontTx/>
              <a:buAutoNum type="alphaLcParenR"/>
            </a:pPr>
            <a:r>
              <a:rPr lang="en-US" sz="2400"/>
              <a:t>Get a larger parachute</a:t>
            </a:r>
          </a:p>
          <a:p>
            <a:pPr marL="342900" indent="-342900">
              <a:spcBef>
                <a:spcPct val="50000"/>
              </a:spcBef>
              <a:buFontTx/>
              <a:buAutoNum type="alphaLcParenR"/>
            </a:pPr>
            <a:r>
              <a:rPr lang="en-US" sz="2400"/>
              <a:t>Get a smaller parachute</a:t>
            </a:r>
          </a:p>
          <a:p>
            <a:pPr marL="342900" indent="-342900">
              <a:spcBef>
                <a:spcPct val="50000"/>
              </a:spcBef>
            </a:pPr>
            <a:endParaRPr lang="en-US" sz="24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838200" y="609600"/>
            <a:ext cx="8001000" cy="3554819"/>
          </a:xfrm>
          <a:prstGeom prst="rect">
            <a:avLst/>
          </a:prstGeom>
          <a:noFill/>
          <a:ln w="9525">
            <a:noFill/>
            <a:miter lim="800000"/>
            <a:headEnd/>
            <a:tailEnd/>
          </a:ln>
        </p:spPr>
        <p:txBody>
          <a:bodyPr>
            <a:spAutoFit/>
          </a:bodyPr>
          <a:lstStyle/>
          <a:p>
            <a:pPr marL="342900" indent="-342900">
              <a:spcBef>
                <a:spcPct val="50000"/>
              </a:spcBef>
            </a:pPr>
            <a:r>
              <a:rPr lang="en-US" dirty="0"/>
              <a:t>A large person and a small person wish to parachute at equal terminal velocities. The larger person will have to</a:t>
            </a:r>
          </a:p>
          <a:p>
            <a:pPr marL="342900" indent="-342900">
              <a:spcBef>
                <a:spcPct val="50000"/>
              </a:spcBef>
              <a:buFontTx/>
              <a:buAutoNum type="alphaLcParenR"/>
            </a:pPr>
            <a:r>
              <a:rPr lang="en-US" dirty="0"/>
              <a:t>Jump first from the plane</a:t>
            </a:r>
          </a:p>
          <a:p>
            <a:pPr marL="342900" indent="-342900">
              <a:spcBef>
                <a:spcPct val="50000"/>
              </a:spcBef>
              <a:buFontTx/>
              <a:buAutoNum type="alphaLcParenR"/>
            </a:pPr>
            <a:r>
              <a:rPr lang="en-US" dirty="0"/>
              <a:t>Pull upward on the supporting strands to decrease the downward net force</a:t>
            </a:r>
          </a:p>
          <a:p>
            <a:pPr marL="342900" indent="-342900">
              <a:spcBef>
                <a:spcPct val="50000"/>
              </a:spcBef>
              <a:buFontTx/>
              <a:buAutoNum type="alphaLcParenR"/>
            </a:pPr>
            <a:r>
              <a:rPr lang="en-US" dirty="0"/>
              <a:t>Jump lightly</a:t>
            </a:r>
          </a:p>
          <a:p>
            <a:pPr marL="342900" indent="-342900">
              <a:spcBef>
                <a:spcPct val="50000"/>
              </a:spcBef>
              <a:buFontTx/>
              <a:buAutoNum type="alphaLcParenR"/>
            </a:pPr>
            <a:r>
              <a:rPr lang="en-US" dirty="0"/>
              <a:t>Get a larger parachute</a:t>
            </a:r>
          </a:p>
          <a:p>
            <a:pPr marL="342900" indent="-342900">
              <a:spcBef>
                <a:spcPct val="50000"/>
              </a:spcBef>
              <a:buFontTx/>
              <a:buAutoNum type="alphaLcParenR"/>
            </a:pPr>
            <a:r>
              <a:rPr lang="en-US" dirty="0"/>
              <a:t>Get a smaller parachute</a:t>
            </a:r>
          </a:p>
          <a:p>
            <a:pPr marL="342900" indent="-342900">
              <a:spcBef>
                <a:spcPct val="50000"/>
              </a:spcBef>
            </a:pPr>
            <a:endParaRPr lang="en-US" sz="2400" dirty="0"/>
          </a:p>
        </p:txBody>
      </p:sp>
      <p:sp>
        <p:nvSpPr>
          <p:cNvPr id="12293" name="Text Box 5"/>
          <p:cNvSpPr txBox="1">
            <a:spLocks noChangeArrowheads="1"/>
          </p:cNvSpPr>
          <p:nvPr/>
        </p:nvSpPr>
        <p:spPr bwMode="auto">
          <a:xfrm>
            <a:off x="838200" y="5105400"/>
            <a:ext cx="8077200" cy="1552575"/>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d) If he does nothing, the larger person would accelerate for longer and have a larger terminal velocity. So he needs to do something to decrease this and effectively increase air resistance – i.e. get larger parachute.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609600" y="304800"/>
            <a:ext cx="7696200" cy="3743325"/>
          </a:xfrm>
          <a:prstGeom prst="rect">
            <a:avLst/>
          </a:prstGeom>
          <a:noFill/>
          <a:ln w="9525">
            <a:noFill/>
            <a:miter lim="800000"/>
            <a:headEnd/>
            <a:tailEnd/>
          </a:ln>
        </p:spPr>
        <p:txBody>
          <a:bodyPr>
            <a:spAutoFit/>
          </a:bodyPr>
          <a:lstStyle/>
          <a:p>
            <a:pPr marL="342900" indent="-342900">
              <a:spcBef>
                <a:spcPct val="50000"/>
              </a:spcBef>
            </a:pPr>
            <a:r>
              <a:rPr lang="en-US" sz="2400"/>
              <a:t>Consider a large cannonball and a small ping-pong ball, each being dropped from the same point on a tree. Which experiences the greater air resistance force as it falls?</a:t>
            </a:r>
          </a:p>
          <a:p>
            <a:pPr marL="342900" indent="-342900">
              <a:spcBef>
                <a:spcPct val="50000"/>
              </a:spcBef>
              <a:buFontTx/>
              <a:buAutoNum type="alphaUcParenR"/>
            </a:pPr>
            <a:r>
              <a:rPr lang="en-US" sz="2400"/>
              <a:t>The ping-pong ball</a:t>
            </a:r>
          </a:p>
          <a:p>
            <a:pPr marL="342900" indent="-342900">
              <a:spcBef>
                <a:spcPct val="50000"/>
              </a:spcBef>
              <a:buFontTx/>
              <a:buAutoNum type="alphaUcParenR"/>
            </a:pPr>
            <a:r>
              <a:rPr lang="en-US" sz="2400"/>
              <a:t>The cannonball</a:t>
            </a:r>
          </a:p>
          <a:p>
            <a:pPr marL="342900" indent="-342900">
              <a:spcBef>
                <a:spcPct val="50000"/>
              </a:spcBef>
              <a:buFontTx/>
              <a:buAutoNum type="alphaUcParenR"/>
            </a:pPr>
            <a:r>
              <a:rPr lang="en-US" sz="2400"/>
              <a:t>The same on each</a:t>
            </a:r>
          </a:p>
          <a:p>
            <a:pPr marL="342900" indent="-342900">
              <a:spcBef>
                <a:spcPct val="50000"/>
              </a:spcBef>
              <a:buFontTx/>
              <a:buAutoNum type="alphaUcParenR"/>
            </a:pPr>
            <a:endParaRPr lang="en-US" sz="24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609600" y="304800"/>
            <a:ext cx="7696200" cy="2723823"/>
          </a:xfrm>
          <a:prstGeom prst="rect">
            <a:avLst/>
          </a:prstGeom>
          <a:noFill/>
          <a:ln w="9525">
            <a:noFill/>
            <a:miter lim="800000"/>
            <a:headEnd/>
            <a:tailEnd/>
          </a:ln>
        </p:spPr>
        <p:txBody>
          <a:bodyPr>
            <a:spAutoFit/>
          </a:bodyPr>
          <a:lstStyle/>
          <a:p>
            <a:pPr marL="342900" indent="-342900">
              <a:spcBef>
                <a:spcPct val="50000"/>
              </a:spcBef>
            </a:pPr>
            <a:r>
              <a:rPr lang="en-US" dirty="0"/>
              <a:t>Consider a large cannonball and a small ping-pong ball, each being dropped from the same point on a tree. Which experiences the greater air resistance force as it falls?</a:t>
            </a:r>
          </a:p>
          <a:p>
            <a:pPr marL="342900" indent="-342900">
              <a:spcBef>
                <a:spcPct val="50000"/>
              </a:spcBef>
              <a:buFontTx/>
              <a:buAutoNum type="alphaUcParenR"/>
            </a:pPr>
            <a:r>
              <a:rPr lang="en-US" dirty="0"/>
              <a:t>The ping-pong ball</a:t>
            </a:r>
          </a:p>
          <a:p>
            <a:pPr marL="342900" indent="-342900">
              <a:spcBef>
                <a:spcPct val="50000"/>
              </a:spcBef>
              <a:buFontTx/>
              <a:buAutoNum type="alphaUcParenR"/>
            </a:pPr>
            <a:r>
              <a:rPr lang="en-US" dirty="0"/>
              <a:t>The cannonball</a:t>
            </a:r>
          </a:p>
          <a:p>
            <a:pPr marL="342900" indent="-342900">
              <a:spcBef>
                <a:spcPct val="50000"/>
              </a:spcBef>
              <a:buFontTx/>
              <a:buAutoNum type="alphaUcParenR"/>
            </a:pPr>
            <a:r>
              <a:rPr lang="en-US" dirty="0"/>
              <a:t>The same on each</a:t>
            </a:r>
          </a:p>
          <a:p>
            <a:pPr marL="342900" indent="-342900">
              <a:spcBef>
                <a:spcPct val="50000"/>
              </a:spcBef>
              <a:buFontTx/>
              <a:buAutoNum type="alphaUcParenR"/>
            </a:pPr>
            <a:endParaRPr lang="en-US" sz="2400" dirty="0"/>
          </a:p>
        </p:txBody>
      </p:sp>
      <p:sp>
        <p:nvSpPr>
          <p:cNvPr id="45061" name="Text Box 5"/>
          <p:cNvSpPr txBox="1">
            <a:spLocks noChangeArrowheads="1"/>
          </p:cNvSpPr>
          <p:nvPr/>
        </p:nvSpPr>
        <p:spPr bwMode="auto">
          <a:xfrm>
            <a:off x="685800" y="3505200"/>
            <a:ext cx="8153400" cy="3046988"/>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Answer: B </a:t>
            </a:r>
          </a:p>
          <a:p>
            <a:pPr>
              <a:spcBef>
                <a:spcPct val="50000"/>
              </a:spcBef>
            </a:pPr>
            <a:r>
              <a:rPr lang="en-US" sz="2400" dirty="0">
                <a:solidFill>
                  <a:srgbClr val="990099"/>
                </a:solidFill>
              </a:rPr>
              <a:t>Air resistance force is greater for greater speeds and for greater sizes. Cannonball has greater size, and also has greater </a:t>
            </a:r>
            <a:r>
              <a:rPr lang="en-US" sz="2400" dirty="0" smtClean="0">
                <a:solidFill>
                  <a:srgbClr val="990099"/>
                </a:solidFill>
              </a:rPr>
              <a:t>speed… </a:t>
            </a:r>
            <a:r>
              <a:rPr lang="en-US" sz="2400" dirty="0">
                <a:solidFill>
                  <a:srgbClr val="990099"/>
                </a:solidFill>
              </a:rPr>
              <a:t>(Remember to distinguish </a:t>
            </a:r>
            <a:r>
              <a:rPr lang="en-US" sz="2400" dirty="0" err="1">
                <a:solidFill>
                  <a:srgbClr val="990099"/>
                </a:solidFill>
              </a:rPr>
              <a:t>btn</a:t>
            </a:r>
            <a:r>
              <a:rPr lang="en-US" sz="2400" dirty="0">
                <a:solidFill>
                  <a:srgbClr val="990099"/>
                </a:solidFill>
              </a:rPr>
              <a:t> force and its effect -- acceleration)</a:t>
            </a:r>
          </a:p>
          <a:p>
            <a:pPr>
              <a:spcBef>
                <a:spcPct val="50000"/>
              </a:spcBef>
            </a:pPr>
            <a:r>
              <a:rPr lang="en-US" sz="2400" dirty="0">
                <a:solidFill>
                  <a:srgbClr val="990099"/>
                </a:solidFill>
              </a:rPr>
              <a:t>See also detailed explanation in Lecture 3 questions about elephant </a:t>
            </a:r>
            <a:r>
              <a:rPr lang="en-US" sz="2400" dirty="0" err="1">
                <a:solidFill>
                  <a:srgbClr val="990099"/>
                </a:solidFill>
              </a:rPr>
              <a:t>vs</a:t>
            </a:r>
            <a:r>
              <a:rPr lang="en-US" sz="2400" dirty="0">
                <a:solidFill>
                  <a:srgbClr val="990099"/>
                </a:solidFill>
              </a:rPr>
              <a:t> feather, and iron ball </a:t>
            </a:r>
            <a:r>
              <a:rPr lang="en-US" sz="2400" dirty="0" err="1">
                <a:solidFill>
                  <a:srgbClr val="990099"/>
                </a:solidFill>
              </a:rPr>
              <a:t>vs</a:t>
            </a:r>
            <a:r>
              <a:rPr lang="en-US" sz="2400" dirty="0">
                <a:solidFill>
                  <a:srgbClr val="990099"/>
                </a:solidFill>
              </a:rPr>
              <a:t> wooden ball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457200" y="457200"/>
            <a:ext cx="8077200" cy="4473575"/>
          </a:xfrm>
          <a:prstGeom prst="rect">
            <a:avLst/>
          </a:prstGeom>
          <a:noFill/>
          <a:ln w="9525">
            <a:noFill/>
            <a:miter lim="800000"/>
            <a:headEnd/>
            <a:tailEnd/>
          </a:ln>
        </p:spPr>
        <p:txBody>
          <a:bodyPr>
            <a:spAutoFit/>
          </a:bodyPr>
          <a:lstStyle/>
          <a:p>
            <a:pPr marL="342900" indent="-342900">
              <a:spcBef>
                <a:spcPct val="50000"/>
              </a:spcBef>
            </a:pPr>
            <a:r>
              <a:rPr lang="en-US" sz="2400"/>
              <a:t>A player catches a ball. Consider the action force to be the impact of the ball against the player’s glove. The reaction to this force is</a:t>
            </a:r>
          </a:p>
          <a:p>
            <a:pPr marL="342900" indent="-342900">
              <a:spcBef>
                <a:spcPct val="50000"/>
              </a:spcBef>
            </a:pPr>
            <a:endParaRPr lang="en-US" sz="2400"/>
          </a:p>
          <a:p>
            <a:pPr marL="342900" indent="-342900">
              <a:spcBef>
                <a:spcPct val="50000"/>
              </a:spcBef>
              <a:buFontTx/>
              <a:buAutoNum type="alphaLcParenR"/>
            </a:pPr>
            <a:r>
              <a:rPr lang="en-US" sz="2400"/>
              <a:t>player’s grip on the glove</a:t>
            </a:r>
          </a:p>
          <a:p>
            <a:pPr marL="342900" indent="-342900">
              <a:spcBef>
                <a:spcPct val="50000"/>
              </a:spcBef>
              <a:buFontTx/>
              <a:buAutoNum type="alphaLcParenR"/>
            </a:pPr>
            <a:r>
              <a:rPr lang="en-US" sz="2400"/>
              <a:t>Force the glove exerts on the ball</a:t>
            </a:r>
          </a:p>
          <a:p>
            <a:pPr marL="342900" indent="-342900">
              <a:spcBef>
                <a:spcPct val="50000"/>
              </a:spcBef>
              <a:buFontTx/>
              <a:buAutoNum type="alphaLcParenR"/>
            </a:pPr>
            <a:r>
              <a:rPr lang="en-US" sz="2400"/>
              <a:t>Friction of ground against player’s shoes</a:t>
            </a:r>
          </a:p>
          <a:p>
            <a:pPr marL="342900" indent="-342900">
              <a:spcBef>
                <a:spcPct val="50000"/>
              </a:spcBef>
              <a:buFontTx/>
              <a:buAutoNum type="alphaLcParenR"/>
            </a:pPr>
            <a:r>
              <a:rPr lang="en-US" sz="2400"/>
              <a:t>Muscular effort in the player’s arms</a:t>
            </a:r>
          </a:p>
          <a:p>
            <a:pPr marL="342900" indent="-342900">
              <a:spcBef>
                <a:spcPct val="50000"/>
              </a:spcBef>
              <a:buFontTx/>
              <a:buAutoNum type="alphaLcParenR"/>
            </a:pPr>
            <a:r>
              <a:rPr lang="en-US" sz="2400"/>
              <a:t>None of these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457200" y="457200"/>
            <a:ext cx="8077200" cy="3139321"/>
          </a:xfrm>
          <a:prstGeom prst="rect">
            <a:avLst/>
          </a:prstGeom>
          <a:noFill/>
          <a:ln w="9525">
            <a:noFill/>
            <a:miter lim="800000"/>
            <a:headEnd/>
            <a:tailEnd/>
          </a:ln>
        </p:spPr>
        <p:txBody>
          <a:bodyPr>
            <a:spAutoFit/>
          </a:bodyPr>
          <a:lstStyle/>
          <a:p>
            <a:pPr marL="342900" indent="-342900">
              <a:spcBef>
                <a:spcPct val="50000"/>
              </a:spcBef>
            </a:pPr>
            <a:r>
              <a:rPr lang="en-US" dirty="0"/>
              <a:t>A player catches a ball. Consider the action force to be the impact of the ball against the player’s glove. The reaction to this force is</a:t>
            </a:r>
          </a:p>
          <a:p>
            <a:pPr marL="342900" indent="-342900">
              <a:spcBef>
                <a:spcPct val="50000"/>
              </a:spcBef>
            </a:pPr>
            <a:endParaRPr lang="en-US" dirty="0"/>
          </a:p>
          <a:p>
            <a:pPr marL="342900" indent="-342900">
              <a:spcBef>
                <a:spcPct val="50000"/>
              </a:spcBef>
              <a:buFontTx/>
              <a:buAutoNum type="alphaLcParenR"/>
            </a:pPr>
            <a:r>
              <a:rPr lang="en-US" dirty="0"/>
              <a:t>player’s grip on the glove</a:t>
            </a:r>
          </a:p>
          <a:p>
            <a:pPr marL="342900" indent="-342900">
              <a:spcBef>
                <a:spcPct val="50000"/>
              </a:spcBef>
              <a:buFontTx/>
              <a:buAutoNum type="alphaLcParenR"/>
            </a:pPr>
            <a:r>
              <a:rPr lang="en-US" dirty="0"/>
              <a:t>Force the glove exerts on the ball</a:t>
            </a:r>
          </a:p>
          <a:p>
            <a:pPr marL="342900" indent="-342900">
              <a:spcBef>
                <a:spcPct val="50000"/>
              </a:spcBef>
              <a:buFontTx/>
              <a:buAutoNum type="alphaLcParenR"/>
            </a:pPr>
            <a:r>
              <a:rPr lang="en-US" dirty="0"/>
              <a:t>Friction of ground against player’s shoes</a:t>
            </a:r>
          </a:p>
          <a:p>
            <a:pPr marL="342900" indent="-342900">
              <a:spcBef>
                <a:spcPct val="50000"/>
              </a:spcBef>
              <a:buFontTx/>
              <a:buAutoNum type="alphaLcParenR"/>
            </a:pPr>
            <a:r>
              <a:rPr lang="en-US" dirty="0"/>
              <a:t>Muscular effort in the player’s arms</a:t>
            </a:r>
          </a:p>
          <a:p>
            <a:pPr marL="342900" indent="-342900">
              <a:spcBef>
                <a:spcPct val="50000"/>
              </a:spcBef>
              <a:buFontTx/>
              <a:buAutoNum type="alphaLcParenR"/>
            </a:pPr>
            <a:r>
              <a:rPr lang="en-US" dirty="0"/>
              <a:t>None of these</a:t>
            </a:r>
          </a:p>
        </p:txBody>
      </p:sp>
      <p:sp>
        <p:nvSpPr>
          <p:cNvPr id="14341" name="Text Box 5"/>
          <p:cNvSpPr txBox="1">
            <a:spLocks noChangeArrowheads="1"/>
          </p:cNvSpPr>
          <p:nvPr/>
        </p:nvSpPr>
        <p:spPr bwMode="auto">
          <a:xfrm>
            <a:off x="457200" y="5181600"/>
            <a:ext cx="8153400" cy="1219200"/>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Answer: b)</a:t>
            </a:r>
          </a:p>
          <a:p>
            <a:pPr>
              <a:spcBef>
                <a:spcPct val="50000"/>
              </a:spcBef>
            </a:pPr>
            <a:r>
              <a:rPr lang="en-US" sz="2000" dirty="0">
                <a:solidFill>
                  <a:srgbClr val="990099"/>
                </a:solidFill>
              </a:rPr>
              <a:t>Force of object 1 on object 2 = -(Force of object  2 on object 1) – these two forces make action-reaction pair…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82000" cy="3046988"/>
          </a:xfrm>
          <a:prstGeom prst="rect">
            <a:avLst/>
          </a:prstGeom>
        </p:spPr>
        <p:txBody>
          <a:bodyPr wrap="square">
            <a:spAutoFit/>
          </a:bodyPr>
          <a:lstStyle/>
          <a:p>
            <a:r>
              <a:rPr lang="en-US" sz="2400" dirty="0" smtClean="0"/>
              <a:t>As a 1-kg ball falls, the action force is the 10-N pull of the Earth’s mass on the ball. The reaction force is</a:t>
            </a:r>
          </a:p>
          <a:p>
            <a:endParaRPr lang="en-US" sz="2400" dirty="0" smtClean="0"/>
          </a:p>
          <a:p>
            <a:r>
              <a:rPr lang="en-US" sz="2400" dirty="0" smtClean="0"/>
              <a:t>A) air resistance acting against the ball, but less than 10N</a:t>
            </a:r>
          </a:p>
          <a:p>
            <a:r>
              <a:rPr lang="en-US" sz="2400" dirty="0" smtClean="0"/>
              <a:t>B) acceleration of the ball</a:t>
            </a:r>
          </a:p>
          <a:p>
            <a:r>
              <a:rPr lang="en-US" sz="2400" dirty="0" smtClean="0"/>
              <a:t>C) pull of the ball’s mass on the earth, but less than 10-N</a:t>
            </a:r>
          </a:p>
          <a:p>
            <a:r>
              <a:rPr lang="en-US" sz="2400" dirty="0" smtClean="0"/>
              <a:t>D) pull of the ball’s mass on the earth, equal to 10-N</a:t>
            </a:r>
          </a:p>
          <a:p>
            <a:r>
              <a:rPr lang="en-US" sz="2400" dirty="0" smtClean="0"/>
              <a:t>E) None of these</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457200" y="609600"/>
            <a:ext cx="8686800" cy="2431435"/>
          </a:xfrm>
          <a:prstGeom prst="rect">
            <a:avLst/>
          </a:prstGeom>
          <a:noFill/>
          <a:ln w="9525">
            <a:noFill/>
            <a:miter lim="800000"/>
            <a:headEnd/>
            <a:tailEnd/>
          </a:ln>
        </p:spPr>
        <p:txBody>
          <a:bodyPr>
            <a:spAutoFit/>
          </a:bodyPr>
          <a:lstStyle/>
          <a:p>
            <a:pPr marL="342900" indent="-342900">
              <a:spcBef>
                <a:spcPct val="50000"/>
              </a:spcBef>
            </a:pPr>
            <a:r>
              <a:rPr lang="en-US" sz="1600" dirty="0"/>
              <a:t>When in a subway car that suddenly stops, you lurch forward. What’s the best explanation for  this?</a:t>
            </a:r>
          </a:p>
          <a:p>
            <a:pPr marL="342900" indent="-342900">
              <a:spcBef>
                <a:spcPct val="50000"/>
              </a:spcBef>
            </a:pPr>
            <a:endParaRPr lang="en-US" sz="1600" dirty="0"/>
          </a:p>
          <a:p>
            <a:pPr marL="342900" indent="-342900">
              <a:spcBef>
                <a:spcPct val="50000"/>
              </a:spcBef>
              <a:buFontTx/>
              <a:buAutoNum type="alphaUcParenR"/>
            </a:pPr>
            <a:r>
              <a:rPr lang="en-US" sz="1600" dirty="0"/>
              <a:t>Because of Newton’s 1</a:t>
            </a:r>
            <a:r>
              <a:rPr lang="en-US" sz="1600" baseline="30000" dirty="0"/>
              <a:t>st</a:t>
            </a:r>
            <a:r>
              <a:rPr lang="en-US" sz="1600" dirty="0"/>
              <a:t> law – you have inertia.</a:t>
            </a:r>
          </a:p>
          <a:p>
            <a:pPr marL="342900" indent="-342900">
              <a:spcBef>
                <a:spcPct val="50000"/>
              </a:spcBef>
              <a:buFontTx/>
              <a:buAutoNum type="alphaUcParenR"/>
            </a:pPr>
            <a:r>
              <a:rPr lang="en-US" sz="1600" dirty="0"/>
              <a:t> Because you have no acceleration</a:t>
            </a:r>
          </a:p>
          <a:p>
            <a:pPr marL="342900" indent="-342900">
              <a:spcBef>
                <a:spcPct val="50000"/>
              </a:spcBef>
              <a:buFontTx/>
              <a:buAutoNum type="alphaUcParenR"/>
            </a:pPr>
            <a:r>
              <a:rPr lang="en-US" sz="1600" dirty="0"/>
              <a:t> Because of action-reaction forces between the car and you</a:t>
            </a:r>
          </a:p>
          <a:p>
            <a:pPr marL="342900" indent="-342900">
              <a:spcBef>
                <a:spcPct val="50000"/>
              </a:spcBef>
              <a:buFontTx/>
              <a:buAutoNum type="alphaUcParenR"/>
            </a:pPr>
            <a:r>
              <a:rPr lang="en-US" sz="1600" dirty="0"/>
              <a:t> Because of the support force</a:t>
            </a:r>
          </a:p>
        </p:txBody>
      </p:sp>
      <p:sp>
        <p:nvSpPr>
          <p:cNvPr id="37893" name="Text Box 5"/>
          <p:cNvSpPr txBox="1">
            <a:spLocks noChangeArrowheads="1"/>
          </p:cNvSpPr>
          <p:nvPr/>
        </p:nvSpPr>
        <p:spPr bwMode="auto">
          <a:xfrm>
            <a:off x="685800" y="5029200"/>
            <a:ext cx="7086600" cy="1187450"/>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Answer A: Newton’s 1</a:t>
            </a:r>
            <a:r>
              <a:rPr lang="en-US" sz="2400" baseline="30000" dirty="0">
                <a:solidFill>
                  <a:srgbClr val="990099"/>
                </a:solidFill>
              </a:rPr>
              <a:t>st</a:t>
            </a:r>
            <a:r>
              <a:rPr lang="en-US" sz="2400" dirty="0">
                <a:solidFill>
                  <a:srgbClr val="990099"/>
                </a:solidFill>
              </a:rPr>
              <a:t> law says that objects (you) tend to keep moving in a straight line; inertia resists changes in motion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82000" cy="2308324"/>
          </a:xfrm>
          <a:prstGeom prst="rect">
            <a:avLst/>
          </a:prstGeom>
        </p:spPr>
        <p:txBody>
          <a:bodyPr wrap="square">
            <a:spAutoFit/>
          </a:bodyPr>
          <a:lstStyle/>
          <a:p>
            <a:r>
              <a:rPr lang="en-US" dirty="0" smtClean="0"/>
              <a:t>As a 1-kg ball falls, the action force is the 10-N pull of the Earth’s mass on the ball. The reaction force is</a:t>
            </a:r>
          </a:p>
          <a:p>
            <a:endParaRPr lang="en-US" dirty="0" smtClean="0"/>
          </a:p>
          <a:p>
            <a:r>
              <a:rPr lang="en-US" dirty="0" smtClean="0"/>
              <a:t>A) air resistance acting against the ball, but less than 10N</a:t>
            </a:r>
          </a:p>
          <a:p>
            <a:r>
              <a:rPr lang="en-US" dirty="0" smtClean="0"/>
              <a:t>B) acceleration of the ball</a:t>
            </a:r>
          </a:p>
          <a:p>
            <a:r>
              <a:rPr lang="en-US" dirty="0" smtClean="0"/>
              <a:t>C) pull of the ball’s mass on the earth, but less than 10-N</a:t>
            </a:r>
          </a:p>
          <a:p>
            <a:r>
              <a:rPr lang="en-US" dirty="0" smtClean="0"/>
              <a:t>D) pull of the ball’s mass on the earth, equal to 10-N</a:t>
            </a:r>
          </a:p>
          <a:p>
            <a:r>
              <a:rPr lang="en-US" dirty="0" smtClean="0"/>
              <a:t>E) None of these</a:t>
            </a:r>
            <a:endParaRPr lang="en-US" dirty="0"/>
          </a:p>
        </p:txBody>
      </p:sp>
      <p:sp>
        <p:nvSpPr>
          <p:cNvPr id="3" name="TextBox 2"/>
          <p:cNvSpPr txBox="1"/>
          <p:nvPr/>
        </p:nvSpPr>
        <p:spPr>
          <a:xfrm>
            <a:off x="762000" y="4267200"/>
            <a:ext cx="7620000" cy="2308324"/>
          </a:xfrm>
          <a:prstGeom prst="rect">
            <a:avLst/>
          </a:prstGeom>
          <a:noFill/>
        </p:spPr>
        <p:txBody>
          <a:bodyPr wrap="square" rtlCol="0">
            <a:spAutoFit/>
          </a:bodyPr>
          <a:lstStyle/>
          <a:p>
            <a:r>
              <a:rPr lang="en-US" sz="2400" dirty="0" smtClean="0">
                <a:solidFill>
                  <a:srgbClr val="7030A0"/>
                </a:solidFill>
              </a:rPr>
              <a:t>Answer: D</a:t>
            </a:r>
          </a:p>
          <a:p>
            <a:r>
              <a:rPr lang="en-US" sz="2400" dirty="0" smtClean="0">
                <a:solidFill>
                  <a:srgbClr val="7030A0"/>
                </a:solidFill>
              </a:rPr>
              <a:t>Every force can be thought of as part of an action-reaction pair: Force that object I exerts on object II is equal and opposite to the force that II exerts on I. </a:t>
            </a:r>
          </a:p>
          <a:p>
            <a:r>
              <a:rPr lang="en-US" sz="2400" dirty="0" smtClean="0">
                <a:solidFill>
                  <a:srgbClr val="7030A0"/>
                </a:solidFill>
              </a:rPr>
              <a:t>So here the reaction force is the gravitational pull on Earth exerted by the ball, and it is 10-N upwards.</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762000" y="533400"/>
            <a:ext cx="7467600" cy="3378200"/>
          </a:xfrm>
          <a:prstGeom prst="rect">
            <a:avLst/>
          </a:prstGeom>
          <a:noFill/>
          <a:ln w="9525">
            <a:noFill/>
            <a:miter lim="800000"/>
            <a:headEnd/>
            <a:tailEnd/>
          </a:ln>
        </p:spPr>
        <p:txBody>
          <a:bodyPr>
            <a:spAutoFit/>
          </a:bodyPr>
          <a:lstStyle/>
          <a:p>
            <a:r>
              <a:rPr lang="en-US"/>
              <a:t> </a:t>
            </a:r>
            <a:r>
              <a:rPr lang="en-US" sz="2400"/>
              <a:t>A large heavy truck and a small baby carriage roll down a hill. Neglecting friction, at the bottom of the hill, the truck will have a greater</a:t>
            </a:r>
          </a:p>
          <a:p>
            <a:endParaRPr lang="en-US" sz="2400"/>
          </a:p>
          <a:p>
            <a:r>
              <a:rPr lang="en-US" sz="2400"/>
              <a:t>A) speed. </a:t>
            </a:r>
          </a:p>
          <a:p>
            <a:r>
              <a:rPr lang="en-US" sz="2400"/>
              <a:t>B) momentum. </a:t>
            </a:r>
          </a:p>
          <a:p>
            <a:r>
              <a:rPr lang="en-US" sz="2400"/>
              <a:t>C) acceleration. </a:t>
            </a:r>
          </a:p>
          <a:p>
            <a:r>
              <a:rPr lang="en-US" sz="2400"/>
              <a:t>D) all of these </a:t>
            </a:r>
          </a:p>
          <a:p>
            <a:r>
              <a:rPr lang="en-US" sz="2400"/>
              <a:t>E) none of these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762000" y="533400"/>
            <a:ext cx="7467600" cy="2308324"/>
          </a:xfrm>
          <a:prstGeom prst="rect">
            <a:avLst/>
          </a:prstGeom>
          <a:noFill/>
          <a:ln w="9525">
            <a:noFill/>
            <a:miter lim="800000"/>
            <a:headEnd/>
            <a:tailEnd/>
          </a:ln>
        </p:spPr>
        <p:txBody>
          <a:bodyPr>
            <a:spAutoFit/>
          </a:bodyPr>
          <a:lstStyle/>
          <a:p>
            <a:r>
              <a:rPr lang="en-US" dirty="0"/>
              <a:t> A large heavy truck and a small baby carriage roll down a hill. Neglecting friction, at the bottom of the hill, the truck will have a greater</a:t>
            </a:r>
          </a:p>
          <a:p>
            <a:endParaRPr lang="en-US" dirty="0"/>
          </a:p>
          <a:p>
            <a:r>
              <a:rPr lang="en-US" dirty="0"/>
              <a:t>A) speed. </a:t>
            </a:r>
          </a:p>
          <a:p>
            <a:r>
              <a:rPr lang="en-US" dirty="0"/>
              <a:t>B) momentum. </a:t>
            </a:r>
          </a:p>
          <a:p>
            <a:r>
              <a:rPr lang="en-US" dirty="0"/>
              <a:t>C) acceleration. </a:t>
            </a:r>
          </a:p>
          <a:p>
            <a:r>
              <a:rPr lang="en-US" dirty="0"/>
              <a:t>D) all of these </a:t>
            </a:r>
          </a:p>
          <a:p>
            <a:r>
              <a:rPr lang="en-US" dirty="0"/>
              <a:t>E) none of these </a:t>
            </a:r>
          </a:p>
        </p:txBody>
      </p:sp>
      <p:sp>
        <p:nvSpPr>
          <p:cNvPr id="46085" name="Text Box 5"/>
          <p:cNvSpPr txBox="1">
            <a:spLocks noChangeArrowheads="1"/>
          </p:cNvSpPr>
          <p:nvPr/>
        </p:nvSpPr>
        <p:spPr bwMode="auto">
          <a:xfrm>
            <a:off x="1371600" y="4572000"/>
            <a:ext cx="6629400" cy="2100263"/>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Answer: B</a:t>
            </a:r>
          </a:p>
          <a:p>
            <a:pPr>
              <a:spcBef>
                <a:spcPct val="50000"/>
              </a:spcBef>
            </a:pPr>
            <a:r>
              <a:rPr lang="en-US" sz="2400" dirty="0">
                <a:solidFill>
                  <a:srgbClr val="990099"/>
                </a:solidFill>
              </a:rPr>
              <a:t>They’ll have same acceleration and same speed (if they started with the same speed). The truck will have more momentum as its mass is larger.</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457200" y="457200"/>
            <a:ext cx="7359650" cy="2308225"/>
          </a:xfrm>
          <a:prstGeom prst="rect">
            <a:avLst/>
          </a:prstGeom>
          <a:noFill/>
          <a:ln w="9525">
            <a:noFill/>
            <a:miter lim="800000"/>
            <a:headEnd/>
            <a:tailEnd/>
          </a:ln>
        </p:spPr>
        <p:txBody>
          <a:bodyPr anchor="ctr">
            <a:spAutoFit/>
          </a:bodyPr>
          <a:lstStyle/>
          <a:p>
            <a:pPr marL="342900" indent="-342900"/>
            <a:r>
              <a:rPr lang="en-US" sz="2400"/>
              <a:t>An automobile and a baby carriage traveling at the same speed collide head-on. The impact force is  </a:t>
            </a:r>
          </a:p>
          <a:p>
            <a:pPr marL="342900" indent="-342900"/>
            <a:endParaRPr lang="en-US" sz="2400"/>
          </a:p>
          <a:p>
            <a:pPr marL="342900" indent="-342900"/>
            <a:r>
              <a:rPr lang="en-US" sz="2400"/>
              <a:t>A) greater on the baby carriage. </a:t>
            </a:r>
          </a:p>
          <a:p>
            <a:pPr marL="342900" indent="-342900"/>
            <a:r>
              <a:rPr lang="en-US" sz="2400"/>
              <a:t>B) greater on the automobile. </a:t>
            </a:r>
          </a:p>
          <a:p>
            <a:pPr marL="342900" indent="-342900"/>
            <a:r>
              <a:rPr lang="en-US" sz="2400"/>
              <a:t>C) the same for both.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457200" y="457200"/>
            <a:ext cx="7359650" cy="1754326"/>
          </a:xfrm>
          <a:prstGeom prst="rect">
            <a:avLst/>
          </a:prstGeom>
          <a:noFill/>
          <a:ln w="9525">
            <a:noFill/>
            <a:miter lim="800000"/>
            <a:headEnd/>
            <a:tailEnd/>
          </a:ln>
        </p:spPr>
        <p:txBody>
          <a:bodyPr anchor="ctr">
            <a:spAutoFit/>
          </a:bodyPr>
          <a:lstStyle/>
          <a:p>
            <a:pPr marL="342900" indent="-342900"/>
            <a:r>
              <a:rPr lang="en-US" dirty="0"/>
              <a:t>An automobile and a baby carriage traveling at the same speed collide head-on. The impact force is  </a:t>
            </a:r>
          </a:p>
          <a:p>
            <a:pPr marL="342900" indent="-342900"/>
            <a:endParaRPr lang="en-US" dirty="0"/>
          </a:p>
          <a:p>
            <a:pPr marL="342900" indent="-342900"/>
            <a:r>
              <a:rPr lang="en-US" dirty="0"/>
              <a:t>A) greater on the baby carriage. </a:t>
            </a:r>
          </a:p>
          <a:p>
            <a:pPr marL="342900" indent="-342900"/>
            <a:r>
              <a:rPr lang="en-US" dirty="0"/>
              <a:t>B) greater on the automobile. </a:t>
            </a:r>
          </a:p>
          <a:p>
            <a:pPr marL="342900" indent="-342900"/>
            <a:r>
              <a:rPr lang="en-US" dirty="0"/>
              <a:t>C) the same for both. </a:t>
            </a:r>
          </a:p>
        </p:txBody>
      </p:sp>
      <p:sp>
        <p:nvSpPr>
          <p:cNvPr id="13317" name="Text Box 5"/>
          <p:cNvSpPr txBox="1">
            <a:spLocks noChangeArrowheads="1"/>
          </p:cNvSpPr>
          <p:nvPr/>
        </p:nvSpPr>
        <p:spPr bwMode="auto">
          <a:xfrm>
            <a:off x="533400" y="3276600"/>
            <a:ext cx="8001000" cy="1015663"/>
          </a:xfrm>
          <a:prstGeom prst="rect">
            <a:avLst/>
          </a:prstGeom>
          <a:noFill/>
          <a:ln w="9525">
            <a:noFill/>
            <a:miter lim="800000"/>
            <a:headEnd/>
            <a:tailEnd/>
          </a:ln>
        </p:spPr>
        <p:txBody>
          <a:bodyPr wrap="square">
            <a:spAutoFit/>
          </a:bodyPr>
          <a:lstStyle/>
          <a:p>
            <a:pPr>
              <a:spcBef>
                <a:spcPct val="50000"/>
              </a:spcBef>
            </a:pPr>
            <a:r>
              <a:rPr lang="en-US" sz="2400" dirty="0">
                <a:solidFill>
                  <a:srgbClr val="990099"/>
                </a:solidFill>
              </a:rPr>
              <a:t>c) The same for both – action/reaction</a:t>
            </a:r>
          </a:p>
          <a:p>
            <a:pPr>
              <a:spcBef>
                <a:spcPct val="50000"/>
              </a:spcBef>
            </a:pPr>
            <a:r>
              <a:rPr lang="en-US" sz="2400" dirty="0" smtClean="0">
                <a:solidFill>
                  <a:srgbClr val="990099"/>
                </a:solidFill>
              </a:rPr>
              <a:t>Similarly</a:t>
            </a:r>
            <a:r>
              <a:rPr lang="en-US" sz="2400" dirty="0">
                <a:solidFill>
                  <a:srgbClr val="990099"/>
                </a:solidFill>
              </a:rPr>
              <a:t>, same momentum </a:t>
            </a:r>
            <a:r>
              <a:rPr lang="en-US" sz="2400" i="1" dirty="0">
                <a:solidFill>
                  <a:srgbClr val="990099"/>
                </a:solidFill>
              </a:rPr>
              <a:t>change </a:t>
            </a:r>
            <a:r>
              <a:rPr lang="en-US" sz="2400" dirty="0">
                <a:solidFill>
                  <a:srgbClr val="990099"/>
                </a:solidFill>
              </a:rPr>
              <a:t>for </a:t>
            </a:r>
            <a:r>
              <a:rPr lang="en-US" sz="2400" dirty="0" smtClean="0">
                <a:solidFill>
                  <a:srgbClr val="990099"/>
                </a:solidFill>
              </a:rPr>
              <a:t>both </a:t>
            </a:r>
            <a:endParaRPr lang="en-US" sz="2400" dirty="0">
              <a:solidFill>
                <a:srgbClr val="990099"/>
              </a:solidFill>
            </a:endParaRPr>
          </a:p>
        </p:txBody>
      </p:sp>
      <p:sp>
        <p:nvSpPr>
          <p:cNvPr id="2" name="TextBox 1"/>
          <p:cNvSpPr txBox="1"/>
          <p:nvPr/>
        </p:nvSpPr>
        <p:spPr>
          <a:xfrm>
            <a:off x="457200" y="4953000"/>
            <a:ext cx="8153400" cy="369332"/>
          </a:xfrm>
          <a:prstGeom prst="rect">
            <a:avLst/>
          </a:prstGeom>
          <a:noFill/>
        </p:spPr>
        <p:txBody>
          <a:bodyPr wrap="square" rtlCol="0">
            <a:spAutoFit/>
          </a:bodyPr>
          <a:lstStyle/>
          <a:p>
            <a:r>
              <a:rPr lang="en-US" dirty="0" smtClean="0"/>
              <a:t>What about the acceleration of each – which is greater, or are they the same? </a:t>
            </a:r>
            <a:endParaRPr lang="en-US" b="1" dirty="0"/>
          </a:p>
        </p:txBody>
      </p:sp>
      <p:sp>
        <p:nvSpPr>
          <p:cNvPr id="3" name="TextBox 2"/>
          <p:cNvSpPr txBox="1"/>
          <p:nvPr/>
        </p:nvSpPr>
        <p:spPr>
          <a:xfrm>
            <a:off x="1143000" y="5410200"/>
            <a:ext cx="7010400" cy="646331"/>
          </a:xfrm>
          <a:prstGeom prst="rect">
            <a:avLst/>
          </a:prstGeom>
          <a:noFill/>
        </p:spPr>
        <p:txBody>
          <a:bodyPr wrap="square" rtlCol="0">
            <a:spAutoFit/>
          </a:bodyPr>
          <a:lstStyle/>
          <a:p>
            <a:r>
              <a:rPr lang="en-US" dirty="0" smtClean="0">
                <a:solidFill>
                  <a:srgbClr val="990099"/>
                </a:solidFill>
              </a:rPr>
              <a:t>The acceleration of the baby carriage is greater, since it has smaller mass and a = F/m.</a:t>
            </a:r>
            <a:endParaRPr lang="en-US" dirty="0">
              <a:solidFill>
                <a:srgbClr val="99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1066800" y="457200"/>
            <a:ext cx="7696200" cy="3378200"/>
          </a:xfrm>
          <a:prstGeom prst="rect">
            <a:avLst/>
          </a:prstGeom>
          <a:noFill/>
          <a:ln w="9525">
            <a:noFill/>
            <a:miter lim="800000"/>
            <a:headEnd/>
            <a:tailEnd/>
          </a:ln>
        </p:spPr>
        <p:txBody>
          <a:bodyPr anchor="ctr">
            <a:spAutoFit/>
          </a:bodyPr>
          <a:lstStyle/>
          <a:p>
            <a:pPr marL="342900" indent="-342900"/>
            <a:r>
              <a:rPr lang="en-US" sz="2400"/>
              <a:t>Padded dashboards in cars are safer in an accident than nonpadded ones because an occupant hitting the dash has </a:t>
            </a:r>
          </a:p>
          <a:p>
            <a:pPr marL="342900" indent="-342900"/>
            <a:endParaRPr lang="en-US" sz="2400"/>
          </a:p>
          <a:p>
            <a:pPr marL="342900" indent="-342900">
              <a:buFontTx/>
              <a:buAutoNum type="alphaUcParenR"/>
            </a:pPr>
            <a:r>
              <a:rPr lang="en-US" sz="2400"/>
              <a:t>increased momentum. </a:t>
            </a:r>
          </a:p>
          <a:p>
            <a:pPr marL="342900" indent="-342900"/>
            <a:r>
              <a:rPr lang="en-US" sz="2400"/>
              <a:t>B)  increased time of impact. </a:t>
            </a:r>
          </a:p>
          <a:p>
            <a:pPr marL="342900" indent="-342900"/>
            <a:r>
              <a:rPr lang="en-US" sz="2400"/>
              <a:t>C) decreased impulse.</a:t>
            </a:r>
          </a:p>
          <a:p>
            <a:pPr marL="342900" indent="-342900"/>
            <a:r>
              <a:rPr lang="en-US" sz="2400"/>
              <a:t> D)  decreased time of impact. </a:t>
            </a:r>
          </a:p>
          <a:p>
            <a:pPr marL="342900" indent="-342900" eaLnBrk="0" hangingPunct="0"/>
            <a:endParaRPr lang="en-US" sz="240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1066800" y="457200"/>
            <a:ext cx="7696200" cy="2400657"/>
          </a:xfrm>
          <a:prstGeom prst="rect">
            <a:avLst/>
          </a:prstGeom>
          <a:noFill/>
          <a:ln w="9525">
            <a:noFill/>
            <a:miter lim="800000"/>
            <a:headEnd/>
            <a:tailEnd/>
          </a:ln>
        </p:spPr>
        <p:txBody>
          <a:bodyPr anchor="ctr">
            <a:spAutoFit/>
          </a:bodyPr>
          <a:lstStyle/>
          <a:p>
            <a:pPr marL="342900" indent="-342900"/>
            <a:r>
              <a:rPr lang="en-US" dirty="0"/>
              <a:t>Padded dashboards in cars are safer in an accident than </a:t>
            </a:r>
            <a:r>
              <a:rPr lang="en-US" dirty="0" err="1"/>
              <a:t>nonpadded</a:t>
            </a:r>
            <a:r>
              <a:rPr lang="en-US" dirty="0"/>
              <a:t> ones because an occupant hitting the dash has </a:t>
            </a:r>
          </a:p>
          <a:p>
            <a:pPr marL="342900" indent="-342900"/>
            <a:endParaRPr lang="en-US" dirty="0"/>
          </a:p>
          <a:p>
            <a:pPr marL="342900" indent="-342900">
              <a:buFontTx/>
              <a:buAutoNum type="alphaUcParenR"/>
            </a:pPr>
            <a:r>
              <a:rPr lang="en-US" dirty="0"/>
              <a:t>increased momentum. </a:t>
            </a:r>
          </a:p>
          <a:p>
            <a:pPr marL="342900" indent="-342900"/>
            <a:r>
              <a:rPr lang="en-US" dirty="0"/>
              <a:t>B)  increased time of impact. </a:t>
            </a:r>
          </a:p>
          <a:p>
            <a:pPr marL="342900" indent="-342900"/>
            <a:r>
              <a:rPr lang="en-US" dirty="0"/>
              <a:t>C) decreased impulse.</a:t>
            </a:r>
          </a:p>
          <a:p>
            <a:pPr marL="342900" indent="-342900"/>
            <a:r>
              <a:rPr lang="en-US" dirty="0"/>
              <a:t> D)  decreased time of impact. </a:t>
            </a:r>
          </a:p>
          <a:p>
            <a:pPr marL="342900" indent="-342900" eaLnBrk="0" hangingPunct="0"/>
            <a:endParaRPr lang="en-US" sz="2400" dirty="0"/>
          </a:p>
        </p:txBody>
      </p:sp>
      <p:sp>
        <p:nvSpPr>
          <p:cNvPr id="47110" name="Text Box 6"/>
          <p:cNvSpPr txBox="1">
            <a:spLocks noChangeArrowheads="1"/>
          </p:cNvSpPr>
          <p:nvPr/>
        </p:nvSpPr>
        <p:spPr bwMode="auto">
          <a:xfrm>
            <a:off x="2057400" y="4114800"/>
            <a:ext cx="6096000" cy="1187450"/>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Answer: B, same change of momentum to final zero, but done over a longer time means the force is less.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066800"/>
            <a:ext cx="6400800" cy="2862322"/>
          </a:xfrm>
          <a:prstGeom prst="rect">
            <a:avLst/>
          </a:prstGeom>
          <a:noFill/>
        </p:spPr>
        <p:txBody>
          <a:bodyPr wrap="square" rtlCol="0">
            <a:spAutoFit/>
          </a:bodyPr>
          <a:lstStyle/>
          <a:p>
            <a:r>
              <a:rPr lang="en-US" dirty="0" smtClean="0"/>
              <a:t>When two objects collide, </a:t>
            </a:r>
          </a:p>
          <a:p>
            <a:endParaRPr lang="en-US" dirty="0"/>
          </a:p>
          <a:p>
            <a:pPr marL="342900" indent="-342900">
              <a:buAutoNum type="alphaUcParenR"/>
            </a:pPr>
            <a:r>
              <a:rPr lang="en-US" dirty="0"/>
              <a:t>t</a:t>
            </a:r>
            <a:r>
              <a:rPr lang="en-US" dirty="0" smtClean="0"/>
              <a:t>heir total momentum is always conserved</a:t>
            </a:r>
          </a:p>
          <a:p>
            <a:pPr marL="342900" indent="-342900">
              <a:buAutoNum type="alphaUcParenR"/>
            </a:pPr>
            <a:r>
              <a:rPr lang="en-US" dirty="0"/>
              <a:t>t</a:t>
            </a:r>
            <a:r>
              <a:rPr lang="en-US" dirty="0" smtClean="0"/>
              <a:t>heir total energy is always conserved</a:t>
            </a:r>
          </a:p>
          <a:p>
            <a:pPr marL="342900" indent="-342900">
              <a:buAutoNum type="alphaUcParenR"/>
            </a:pPr>
            <a:r>
              <a:rPr lang="en-US" dirty="0" smtClean="0"/>
              <a:t>their total energy and momentum are sometimes conserved</a:t>
            </a:r>
          </a:p>
          <a:p>
            <a:pPr marL="342900" indent="-342900">
              <a:buAutoNum type="alphaUcParenR"/>
            </a:pPr>
            <a:r>
              <a:rPr lang="en-US" dirty="0"/>
              <a:t>t</a:t>
            </a:r>
            <a:r>
              <a:rPr lang="en-US" dirty="0" smtClean="0"/>
              <a:t>heir total energy and momentum are always conserved unless heat is generated</a:t>
            </a:r>
          </a:p>
          <a:p>
            <a:pPr marL="342900" indent="-342900">
              <a:buAutoNum type="alphaUcParenR"/>
            </a:pPr>
            <a:r>
              <a:rPr lang="en-US" dirty="0"/>
              <a:t>m</a:t>
            </a:r>
            <a:r>
              <a:rPr lang="en-US" dirty="0" smtClean="0"/>
              <a:t>ore than one of the above is true</a:t>
            </a:r>
          </a:p>
          <a:p>
            <a:pPr marL="342900" indent="-342900">
              <a:buAutoNum type="alphaUcParenR"/>
            </a:pPr>
            <a:r>
              <a:rPr lang="en-US" dirty="0"/>
              <a:t>n</a:t>
            </a:r>
            <a:r>
              <a:rPr lang="en-US" dirty="0" smtClean="0"/>
              <a:t>one of the above is true</a:t>
            </a:r>
          </a:p>
        </p:txBody>
      </p:sp>
    </p:spTree>
    <p:extLst>
      <p:ext uri="{BB962C8B-B14F-4D97-AF65-F5344CB8AC3E}">
        <p14:creationId xmlns:p14="http://schemas.microsoft.com/office/powerpoint/2010/main" val="26121627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066800"/>
            <a:ext cx="6400800" cy="2862322"/>
          </a:xfrm>
          <a:prstGeom prst="rect">
            <a:avLst/>
          </a:prstGeom>
          <a:noFill/>
        </p:spPr>
        <p:txBody>
          <a:bodyPr wrap="square" rtlCol="0">
            <a:spAutoFit/>
          </a:bodyPr>
          <a:lstStyle/>
          <a:p>
            <a:r>
              <a:rPr lang="en-US" dirty="0" smtClean="0"/>
              <a:t>When two objects collide, </a:t>
            </a:r>
          </a:p>
          <a:p>
            <a:endParaRPr lang="en-US" dirty="0"/>
          </a:p>
          <a:p>
            <a:pPr marL="342900" indent="-342900">
              <a:buAutoNum type="alphaUcParenR"/>
            </a:pPr>
            <a:r>
              <a:rPr lang="en-US" dirty="0"/>
              <a:t>t</a:t>
            </a:r>
            <a:r>
              <a:rPr lang="en-US" dirty="0" smtClean="0"/>
              <a:t>heir total momentum is always conserved</a:t>
            </a:r>
          </a:p>
          <a:p>
            <a:pPr marL="342900" indent="-342900">
              <a:buAutoNum type="alphaUcParenR"/>
            </a:pPr>
            <a:r>
              <a:rPr lang="en-US" dirty="0"/>
              <a:t>t</a:t>
            </a:r>
            <a:r>
              <a:rPr lang="en-US" dirty="0" smtClean="0"/>
              <a:t>heir total energy is always conserved</a:t>
            </a:r>
          </a:p>
          <a:p>
            <a:pPr marL="342900" indent="-342900">
              <a:buAutoNum type="alphaUcParenR"/>
            </a:pPr>
            <a:r>
              <a:rPr lang="en-US" dirty="0" smtClean="0"/>
              <a:t>their total energy and momentum are sometimes conserved</a:t>
            </a:r>
          </a:p>
          <a:p>
            <a:pPr marL="342900" indent="-342900">
              <a:buAutoNum type="alphaUcParenR"/>
            </a:pPr>
            <a:r>
              <a:rPr lang="en-US" dirty="0"/>
              <a:t>t</a:t>
            </a:r>
            <a:r>
              <a:rPr lang="en-US" dirty="0" smtClean="0"/>
              <a:t>heir total energy and momentum are always conserved unless heat is generated</a:t>
            </a:r>
          </a:p>
          <a:p>
            <a:pPr marL="342900" indent="-342900">
              <a:buAutoNum type="alphaUcParenR"/>
            </a:pPr>
            <a:r>
              <a:rPr lang="en-US" dirty="0"/>
              <a:t>m</a:t>
            </a:r>
            <a:r>
              <a:rPr lang="en-US" dirty="0" smtClean="0"/>
              <a:t>ore than one of the above is true</a:t>
            </a:r>
          </a:p>
          <a:p>
            <a:pPr marL="342900" indent="-342900">
              <a:buAutoNum type="alphaUcParenR"/>
            </a:pPr>
            <a:r>
              <a:rPr lang="en-US" dirty="0"/>
              <a:t>n</a:t>
            </a:r>
            <a:r>
              <a:rPr lang="en-US" dirty="0" smtClean="0"/>
              <a:t>one of the above is true</a:t>
            </a:r>
          </a:p>
        </p:txBody>
      </p:sp>
      <p:sp>
        <p:nvSpPr>
          <p:cNvPr id="3" name="TextBox 2"/>
          <p:cNvSpPr txBox="1"/>
          <p:nvPr/>
        </p:nvSpPr>
        <p:spPr>
          <a:xfrm>
            <a:off x="762000" y="4267200"/>
            <a:ext cx="7543800" cy="646331"/>
          </a:xfrm>
          <a:prstGeom prst="rect">
            <a:avLst/>
          </a:prstGeom>
          <a:noFill/>
        </p:spPr>
        <p:txBody>
          <a:bodyPr wrap="square" rtlCol="0">
            <a:spAutoFit/>
          </a:bodyPr>
          <a:lstStyle/>
          <a:p>
            <a:r>
              <a:rPr lang="en-US" dirty="0" smtClean="0">
                <a:solidFill>
                  <a:srgbClr val="7030A0"/>
                </a:solidFill>
              </a:rPr>
              <a:t>Answer: A</a:t>
            </a:r>
          </a:p>
          <a:p>
            <a:r>
              <a:rPr lang="en-US" dirty="0" smtClean="0">
                <a:solidFill>
                  <a:srgbClr val="7030A0"/>
                </a:solidFill>
              </a:rPr>
              <a:t>Energy is conserved only sometimes, when the collision is elastic. </a:t>
            </a:r>
            <a:endParaRPr lang="en-US" dirty="0">
              <a:solidFill>
                <a:srgbClr val="7030A0"/>
              </a:solidFill>
            </a:endParaRPr>
          </a:p>
        </p:txBody>
      </p:sp>
    </p:spTree>
    <p:extLst>
      <p:ext uri="{BB962C8B-B14F-4D97-AF65-F5344CB8AC3E}">
        <p14:creationId xmlns:p14="http://schemas.microsoft.com/office/powerpoint/2010/main" val="32026524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914400" y="603250"/>
            <a:ext cx="7162800" cy="4473575"/>
          </a:xfrm>
          <a:prstGeom prst="rect">
            <a:avLst/>
          </a:prstGeom>
          <a:noFill/>
          <a:ln w="9525">
            <a:noFill/>
            <a:miter lim="800000"/>
            <a:headEnd/>
            <a:tailEnd/>
          </a:ln>
        </p:spPr>
        <p:txBody>
          <a:bodyPr anchor="ctr">
            <a:spAutoFit/>
          </a:bodyPr>
          <a:lstStyle/>
          <a:p>
            <a:pPr marL="342900" indent="-342900"/>
            <a:r>
              <a:rPr lang="en-US" sz="2400"/>
              <a:t>A 2-kg chunk of putty moving at 2 m/s collides with and sticks to a 6-kg bowling ball initially at rest. The bowling ball and putty then move with a speed of </a:t>
            </a:r>
          </a:p>
          <a:p>
            <a:pPr marL="342900" indent="-342900"/>
            <a:endParaRPr lang="en-US" sz="2400"/>
          </a:p>
          <a:p>
            <a:pPr marL="342900" indent="-342900">
              <a:buFontTx/>
              <a:buAutoNum type="alphaLcParenR"/>
            </a:pPr>
            <a:r>
              <a:rPr lang="en-US" sz="2400"/>
              <a:t>0</a:t>
            </a:r>
          </a:p>
          <a:p>
            <a:pPr marL="342900" indent="-342900">
              <a:buFontTx/>
              <a:buAutoNum type="alphaLcParenR"/>
            </a:pPr>
            <a:r>
              <a:rPr lang="en-US" sz="2400"/>
              <a:t>0.5 m/s</a:t>
            </a:r>
          </a:p>
          <a:p>
            <a:pPr marL="342900" indent="-342900">
              <a:buFontTx/>
              <a:buAutoNum type="alphaLcParenR"/>
            </a:pPr>
            <a:r>
              <a:rPr lang="en-US" sz="2400"/>
              <a:t>1 m/s</a:t>
            </a:r>
          </a:p>
          <a:p>
            <a:pPr marL="342900" indent="-342900">
              <a:buFontTx/>
              <a:buAutoNum type="alphaLcParenR"/>
            </a:pPr>
            <a:r>
              <a:rPr lang="en-US" sz="2400"/>
              <a:t>2 m/s</a:t>
            </a:r>
          </a:p>
          <a:p>
            <a:pPr marL="342900" indent="-342900">
              <a:buFontTx/>
              <a:buAutoNum type="alphaLcParenR"/>
            </a:pPr>
            <a:r>
              <a:rPr lang="en-US" sz="2400"/>
              <a:t>More than 2 m/s</a:t>
            </a:r>
          </a:p>
          <a:p>
            <a:pPr marL="342900" indent="-342900">
              <a:buFontTx/>
              <a:buAutoNum type="alphaLcParenR"/>
            </a:pPr>
            <a:endParaRPr lang="en-US" sz="2400"/>
          </a:p>
          <a:p>
            <a:pPr marL="342900" indent="-342900">
              <a:buFontTx/>
              <a:buAutoNum type="alphaLcParenR"/>
            </a:pPr>
            <a:endParaRPr lang="en-US"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533400" y="381000"/>
            <a:ext cx="8153400" cy="3013075"/>
          </a:xfrm>
          <a:prstGeom prst="rect">
            <a:avLst/>
          </a:prstGeom>
          <a:noFill/>
          <a:ln w="9525">
            <a:noFill/>
            <a:miter lim="800000"/>
            <a:headEnd/>
            <a:tailEnd/>
          </a:ln>
        </p:spPr>
        <p:txBody>
          <a:bodyPr>
            <a:spAutoFit/>
          </a:bodyPr>
          <a:lstStyle/>
          <a:p>
            <a:r>
              <a:rPr lang="en-US" sz="2400"/>
              <a:t>According to Newton's law of inertia, a rail road train in motion should continue going forever even if its engine is turned off. We never observe this because railroad trains  </a:t>
            </a:r>
          </a:p>
          <a:p>
            <a:endParaRPr lang="en-US" sz="2400"/>
          </a:p>
          <a:p>
            <a:r>
              <a:rPr lang="en-US" sz="2400"/>
              <a:t>A) move too slowly. </a:t>
            </a:r>
          </a:p>
          <a:p>
            <a:r>
              <a:rPr lang="en-US" sz="2400"/>
              <a:t>B) must go up and down hills. </a:t>
            </a:r>
          </a:p>
          <a:p>
            <a:r>
              <a:rPr lang="en-US" sz="2400"/>
              <a:t>C) are much too heavy. </a:t>
            </a:r>
          </a:p>
          <a:p>
            <a:r>
              <a:rPr lang="en-US" sz="2400"/>
              <a:t>D) always have forces that oppose their motion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914400" y="603250"/>
            <a:ext cx="7162800" cy="3323987"/>
          </a:xfrm>
          <a:prstGeom prst="rect">
            <a:avLst/>
          </a:prstGeom>
          <a:noFill/>
          <a:ln w="9525">
            <a:noFill/>
            <a:miter lim="800000"/>
            <a:headEnd/>
            <a:tailEnd/>
          </a:ln>
        </p:spPr>
        <p:txBody>
          <a:bodyPr anchor="ctr">
            <a:spAutoFit/>
          </a:bodyPr>
          <a:lstStyle/>
          <a:p>
            <a:pPr marL="342900" indent="-342900"/>
            <a:r>
              <a:rPr lang="en-US" dirty="0"/>
              <a:t>A 2-kg chunk of putty moving at 2 m/s collides with and sticks to a 6-kg bowling ball initially at rest. The bowling ball and putty then move with a speed of </a:t>
            </a:r>
          </a:p>
          <a:p>
            <a:pPr marL="342900" indent="-342900"/>
            <a:endParaRPr lang="en-US" dirty="0"/>
          </a:p>
          <a:p>
            <a:pPr marL="342900" indent="-342900">
              <a:buFontTx/>
              <a:buAutoNum type="alphaLcParenR"/>
            </a:pPr>
            <a:r>
              <a:rPr lang="en-US" dirty="0"/>
              <a:t>0</a:t>
            </a:r>
          </a:p>
          <a:p>
            <a:pPr marL="342900" indent="-342900">
              <a:buFontTx/>
              <a:buAutoNum type="alphaLcParenR"/>
            </a:pPr>
            <a:r>
              <a:rPr lang="en-US" dirty="0"/>
              <a:t>0.5 m/s</a:t>
            </a:r>
          </a:p>
          <a:p>
            <a:pPr marL="342900" indent="-342900">
              <a:buFontTx/>
              <a:buAutoNum type="alphaLcParenR"/>
            </a:pPr>
            <a:r>
              <a:rPr lang="en-US" dirty="0"/>
              <a:t>1 m/s</a:t>
            </a:r>
          </a:p>
          <a:p>
            <a:pPr marL="342900" indent="-342900">
              <a:buFontTx/>
              <a:buAutoNum type="alphaLcParenR"/>
            </a:pPr>
            <a:r>
              <a:rPr lang="en-US" dirty="0"/>
              <a:t>2 m/s</a:t>
            </a:r>
          </a:p>
          <a:p>
            <a:pPr marL="342900" indent="-342900">
              <a:buFontTx/>
              <a:buAutoNum type="alphaLcParenR"/>
            </a:pPr>
            <a:r>
              <a:rPr lang="en-US" dirty="0"/>
              <a:t>More than 2 m/s</a:t>
            </a:r>
          </a:p>
          <a:p>
            <a:pPr marL="342900" indent="-342900">
              <a:buFontTx/>
              <a:buAutoNum type="alphaLcParenR"/>
            </a:pPr>
            <a:endParaRPr lang="en-US" sz="2400" dirty="0"/>
          </a:p>
          <a:p>
            <a:pPr marL="342900" indent="-342900">
              <a:buFontTx/>
              <a:buAutoNum type="alphaLcParenR"/>
            </a:pPr>
            <a:endParaRPr lang="en-US" sz="2400" dirty="0"/>
          </a:p>
        </p:txBody>
      </p:sp>
      <p:sp>
        <p:nvSpPr>
          <p:cNvPr id="18437" name="Text Box 5"/>
          <p:cNvSpPr txBox="1">
            <a:spLocks noChangeArrowheads="1"/>
          </p:cNvSpPr>
          <p:nvPr/>
        </p:nvSpPr>
        <p:spPr bwMode="auto">
          <a:xfrm>
            <a:off x="1295400" y="5029200"/>
            <a:ext cx="7086600" cy="1552575"/>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b) Momentum before = momentum after</a:t>
            </a:r>
          </a:p>
          <a:p>
            <a:pPr>
              <a:spcBef>
                <a:spcPct val="50000"/>
              </a:spcBef>
            </a:pPr>
            <a:r>
              <a:rPr lang="en-US" sz="2400" dirty="0">
                <a:solidFill>
                  <a:srgbClr val="990099"/>
                </a:solidFill>
              </a:rPr>
              <a:t>(2kg)(2m/s) +0 = ((2+6)kg) v</a:t>
            </a:r>
          </a:p>
          <a:p>
            <a:pPr>
              <a:spcBef>
                <a:spcPct val="50000"/>
              </a:spcBef>
            </a:pPr>
            <a:r>
              <a:rPr lang="en-US" sz="2400" dirty="0">
                <a:solidFill>
                  <a:srgbClr val="990099"/>
                </a:solidFill>
              </a:rPr>
              <a:t>So v=4/8 = 0.5 m/s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838200"/>
            <a:ext cx="6934200" cy="2031325"/>
          </a:xfrm>
          <a:prstGeom prst="rect">
            <a:avLst/>
          </a:prstGeom>
          <a:noFill/>
        </p:spPr>
        <p:txBody>
          <a:bodyPr wrap="square" rtlCol="0">
            <a:spAutoFit/>
          </a:bodyPr>
          <a:lstStyle/>
          <a:p>
            <a:r>
              <a:rPr lang="en-US" dirty="0" smtClean="0"/>
              <a:t>Newton’s Third Law is most closely related to</a:t>
            </a:r>
          </a:p>
          <a:p>
            <a:endParaRPr lang="en-US" dirty="0" smtClean="0"/>
          </a:p>
          <a:p>
            <a:pPr marL="342900" indent="-342900">
              <a:buAutoNum type="alphaUcParenR"/>
            </a:pPr>
            <a:r>
              <a:rPr lang="en-US" dirty="0"/>
              <a:t>m</a:t>
            </a:r>
            <a:r>
              <a:rPr lang="en-US" dirty="0" smtClean="0"/>
              <a:t>omentum conservation</a:t>
            </a:r>
          </a:p>
          <a:p>
            <a:pPr marL="342900" indent="-342900">
              <a:buAutoNum type="alphaUcParenR"/>
            </a:pPr>
            <a:r>
              <a:rPr lang="en-US" dirty="0"/>
              <a:t>a</a:t>
            </a:r>
            <a:r>
              <a:rPr lang="en-US" dirty="0" smtClean="0"/>
              <a:t>ngular momentum conservation</a:t>
            </a:r>
          </a:p>
          <a:p>
            <a:pPr marL="342900" indent="-342900">
              <a:buAutoNum type="alphaUcParenR"/>
            </a:pPr>
            <a:r>
              <a:rPr lang="en-US" dirty="0" smtClean="0"/>
              <a:t>energy conservation</a:t>
            </a:r>
          </a:p>
          <a:p>
            <a:pPr marL="342900" indent="-342900">
              <a:buAutoNum type="alphaUcParenR"/>
            </a:pPr>
            <a:r>
              <a:rPr lang="en-US" dirty="0" smtClean="0"/>
              <a:t> inertial resistance to changes in motion</a:t>
            </a:r>
          </a:p>
          <a:p>
            <a:pPr marL="342900" indent="-342900">
              <a:buAutoNum type="alphaUcParenR"/>
            </a:pPr>
            <a:endParaRPr lang="en-US" dirty="0"/>
          </a:p>
        </p:txBody>
      </p:sp>
    </p:spTree>
    <p:extLst>
      <p:ext uri="{BB962C8B-B14F-4D97-AF65-F5344CB8AC3E}">
        <p14:creationId xmlns:p14="http://schemas.microsoft.com/office/powerpoint/2010/main" val="28678426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838200"/>
            <a:ext cx="6934200" cy="2031325"/>
          </a:xfrm>
          <a:prstGeom prst="rect">
            <a:avLst/>
          </a:prstGeom>
          <a:noFill/>
        </p:spPr>
        <p:txBody>
          <a:bodyPr wrap="square" rtlCol="0">
            <a:spAutoFit/>
          </a:bodyPr>
          <a:lstStyle/>
          <a:p>
            <a:r>
              <a:rPr lang="en-US" dirty="0" smtClean="0"/>
              <a:t>Newton’s Third Law is most closely related to</a:t>
            </a:r>
          </a:p>
          <a:p>
            <a:endParaRPr lang="en-US" dirty="0" smtClean="0"/>
          </a:p>
          <a:p>
            <a:pPr marL="342900" indent="-342900">
              <a:buAutoNum type="alphaUcParenR"/>
            </a:pPr>
            <a:r>
              <a:rPr lang="en-US" dirty="0"/>
              <a:t>m</a:t>
            </a:r>
            <a:r>
              <a:rPr lang="en-US" dirty="0" smtClean="0"/>
              <a:t>omentum conservation</a:t>
            </a:r>
          </a:p>
          <a:p>
            <a:pPr marL="342900" indent="-342900">
              <a:buAutoNum type="alphaUcParenR"/>
            </a:pPr>
            <a:r>
              <a:rPr lang="en-US" dirty="0"/>
              <a:t>a</a:t>
            </a:r>
            <a:r>
              <a:rPr lang="en-US" dirty="0" smtClean="0"/>
              <a:t>ngular momentum conservation</a:t>
            </a:r>
          </a:p>
          <a:p>
            <a:pPr marL="342900" indent="-342900">
              <a:buAutoNum type="alphaUcParenR"/>
            </a:pPr>
            <a:r>
              <a:rPr lang="en-US" dirty="0" smtClean="0"/>
              <a:t>energy conservation</a:t>
            </a:r>
          </a:p>
          <a:p>
            <a:pPr marL="342900" indent="-342900">
              <a:buAutoNum type="alphaUcParenR"/>
            </a:pPr>
            <a:r>
              <a:rPr lang="en-US" dirty="0" smtClean="0"/>
              <a:t> inertial resistance to changes in motion</a:t>
            </a:r>
          </a:p>
          <a:p>
            <a:pPr marL="342900" indent="-342900">
              <a:buAutoNum type="alphaUcParenR"/>
            </a:pPr>
            <a:endParaRPr lang="en-US" dirty="0"/>
          </a:p>
        </p:txBody>
      </p:sp>
      <p:sp>
        <p:nvSpPr>
          <p:cNvPr id="3" name="TextBox 2"/>
          <p:cNvSpPr txBox="1"/>
          <p:nvPr/>
        </p:nvSpPr>
        <p:spPr>
          <a:xfrm>
            <a:off x="990600" y="3733800"/>
            <a:ext cx="6934200" cy="923330"/>
          </a:xfrm>
          <a:prstGeom prst="rect">
            <a:avLst/>
          </a:prstGeom>
          <a:noFill/>
        </p:spPr>
        <p:txBody>
          <a:bodyPr wrap="square" rtlCol="0">
            <a:spAutoFit/>
          </a:bodyPr>
          <a:lstStyle/>
          <a:p>
            <a:r>
              <a:rPr lang="en-US" dirty="0" smtClean="0">
                <a:solidFill>
                  <a:srgbClr val="7030A0"/>
                </a:solidFill>
              </a:rPr>
              <a:t>Answer: A</a:t>
            </a:r>
          </a:p>
          <a:p>
            <a:r>
              <a:rPr lang="en-US" dirty="0" smtClean="0">
                <a:solidFill>
                  <a:srgbClr val="7030A0"/>
                </a:solidFill>
              </a:rPr>
              <a:t>Momentum conservation follows directly from Newton’s third law as explained directly in class lectures..</a:t>
            </a:r>
            <a:endParaRPr lang="en-US" dirty="0">
              <a:solidFill>
                <a:srgbClr val="7030A0"/>
              </a:solidFill>
            </a:endParaRPr>
          </a:p>
        </p:txBody>
      </p:sp>
    </p:spTree>
    <p:extLst>
      <p:ext uri="{BB962C8B-B14F-4D97-AF65-F5344CB8AC3E}">
        <p14:creationId xmlns:p14="http://schemas.microsoft.com/office/powerpoint/2010/main" val="15939176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838200" y="304800"/>
            <a:ext cx="8001000" cy="3925888"/>
          </a:xfrm>
          <a:prstGeom prst="rect">
            <a:avLst/>
          </a:prstGeom>
          <a:noFill/>
          <a:ln w="9525">
            <a:noFill/>
            <a:miter lim="800000"/>
            <a:headEnd/>
            <a:tailEnd/>
          </a:ln>
        </p:spPr>
        <p:txBody>
          <a:bodyPr>
            <a:spAutoFit/>
          </a:bodyPr>
          <a:lstStyle/>
          <a:p>
            <a:pPr marL="342900" indent="-342900">
              <a:spcBef>
                <a:spcPct val="50000"/>
              </a:spcBef>
            </a:pPr>
            <a:r>
              <a:rPr lang="en-US" sz="2400"/>
              <a:t>Two cars of mass m are move at equal speeds v towards each other. What is their combined momentum after they meet?</a:t>
            </a:r>
          </a:p>
          <a:p>
            <a:pPr marL="342900" indent="-342900">
              <a:spcBef>
                <a:spcPct val="50000"/>
              </a:spcBef>
            </a:pPr>
            <a:endParaRPr lang="en-US" sz="2400"/>
          </a:p>
          <a:p>
            <a:pPr marL="342900" indent="-342900">
              <a:spcBef>
                <a:spcPct val="50000"/>
              </a:spcBef>
              <a:buFontTx/>
              <a:buAutoNum type="alphaLcParenR"/>
            </a:pPr>
            <a:r>
              <a:rPr lang="en-US" sz="2400"/>
              <a:t>0 </a:t>
            </a:r>
          </a:p>
          <a:p>
            <a:pPr marL="342900" indent="-342900">
              <a:spcBef>
                <a:spcPct val="50000"/>
              </a:spcBef>
            </a:pPr>
            <a:r>
              <a:rPr lang="en-US" sz="2400"/>
              <a:t>b) mv</a:t>
            </a:r>
          </a:p>
          <a:p>
            <a:pPr marL="342900" indent="-342900">
              <a:spcBef>
                <a:spcPct val="50000"/>
              </a:spcBef>
            </a:pPr>
            <a:r>
              <a:rPr lang="en-US" sz="2400"/>
              <a:t>c) 2mv</a:t>
            </a:r>
          </a:p>
          <a:p>
            <a:pPr marL="342900" indent="-342900">
              <a:spcBef>
                <a:spcPct val="50000"/>
              </a:spcBef>
            </a:pPr>
            <a:r>
              <a:rPr lang="en-US" sz="2400"/>
              <a:t>d) None of these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838200" y="304800"/>
            <a:ext cx="8001000" cy="2723823"/>
          </a:xfrm>
          <a:prstGeom prst="rect">
            <a:avLst/>
          </a:prstGeom>
          <a:noFill/>
          <a:ln w="9525">
            <a:noFill/>
            <a:miter lim="800000"/>
            <a:headEnd/>
            <a:tailEnd/>
          </a:ln>
        </p:spPr>
        <p:txBody>
          <a:bodyPr>
            <a:spAutoFit/>
          </a:bodyPr>
          <a:lstStyle/>
          <a:p>
            <a:pPr marL="342900" indent="-342900">
              <a:spcBef>
                <a:spcPct val="50000"/>
              </a:spcBef>
            </a:pPr>
            <a:r>
              <a:rPr lang="en-US" dirty="0"/>
              <a:t>Two cars of mass m are move at equal speeds v towards each other. What is their combined momentum after they meet?</a:t>
            </a:r>
          </a:p>
          <a:p>
            <a:pPr marL="342900" indent="-342900">
              <a:spcBef>
                <a:spcPct val="50000"/>
              </a:spcBef>
            </a:pPr>
            <a:endParaRPr lang="en-US" dirty="0"/>
          </a:p>
          <a:p>
            <a:pPr marL="342900" indent="-342900">
              <a:spcBef>
                <a:spcPct val="50000"/>
              </a:spcBef>
              <a:buFontTx/>
              <a:buAutoNum type="alphaLcParenR"/>
            </a:pPr>
            <a:r>
              <a:rPr lang="en-US" dirty="0"/>
              <a:t>0 </a:t>
            </a:r>
          </a:p>
          <a:p>
            <a:pPr marL="342900" indent="-342900">
              <a:spcBef>
                <a:spcPct val="50000"/>
              </a:spcBef>
            </a:pPr>
            <a:r>
              <a:rPr lang="en-US" dirty="0"/>
              <a:t>b) </a:t>
            </a:r>
            <a:r>
              <a:rPr lang="en-US" dirty="0" err="1"/>
              <a:t>mv</a:t>
            </a:r>
            <a:endParaRPr lang="en-US" dirty="0"/>
          </a:p>
          <a:p>
            <a:pPr marL="342900" indent="-342900">
              <a:spcBef>
                <a:spcPct val="50000"/>
              </a:spcBef>
            </a:pPr>
            <a:r>
              <a:rPr lang="en-US" dirty="0"/>
              <a:t>c) 2mv</a:t>
            </a:r>
          </a:p>
          <a:p>
            <a:pPr marL="342900" indent="-342900">
              <a:spcBef>
                <a:spcPct val="50000"/>
              </a:spcBef>
            </a:pPr>
            <a:r>
              <a:rPr lang="en-US" dirty="0"/>
              <a:t>d) None of these</a:t>
            </a:r>
          </a:p>
        </p:txBody>
      </p:sp>
      <p:sp>
        <p:nvSpPr>
          <p:cNvPr id="33797" name="Text Box 5"/>
          <p:cNvSpPr txBox="1">
            <a:spLocks noChangeArrowheads="1"/>
          </p:cNvSpPr>
          <p:nvPr/>
        </p:nvSpPr>
        <p:spPr bwMode="auto">
          <a:xfrm>
            <a:off x="431800" y="3072115"/>
            <a:ext cx="8229600" cy="457200"/>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Answer a) Net momentum after = net mom. before = 0</a:t>
            </a:r>
          </a:p>
        </p:txBody>
      </p:sp>
      <p:sp>
        <p:nvSpPr>
          <p:cNvPr id="33798" name="Text Box 6"/>
          <p:cNvSpPr txBox="1">
            <a:spLocks noChangeArrowheads="1"/>
          </p:cNvSpPr>
          <p:nvPr/>
        </p:nvSpPr>
        <p:spPr bwMode="auto">
          <a:xfrm>
            <a:off x="431800" y="3779177"/>
            <a:ext cx="7467600" cy="1158875"/>
          </a:xfrm>
          <a:prstGeom prst="rect">
            <a:avLst/>
          </a:prstGeom>
          <a:noFill/>
          <a:ln w="9525">
            <a:noFill/>
            <a:miter lim="800000"/>
            <a:headEnd/>
            <a:tailEnd/>
          </a:ln>
        </p:spPr>
        <p:txBody>
          <a:bodyPr>
            <a:spAutoFit/>
          </a:bodyPr>
          <a:lstStyle/>
          <a:p>
            <a:pPr>
              <a:spcBef>
                <a:spcPct val="50000"/>
              </a:spcBef>
            </a:pPr>
            <a:r>
              <a:rPr lang="en-US" sz="2000" dirty="0" smtClean="0"/>
              <a:t>Assuming </a:t>
            </a:r>
            <a:r>
              <a:rPr lang="en-US" sz="2000" dirty="0"/>
              <a:t>they don’t rebound from each other, how much of the kinetic energy was transformed to heat and sound?</a:t>
            </a:r>
          </a:p>
          <a:p>
            <a:pPr>
              <a:spcBef>
                <a:spcPct val="50000"/>
              </a:spcBef>
            </a:pPr>
            <a:r>
              <a:rPr lang="en-US" sz="2000" dirty="0">
                <a:solidFill>
                  <a:srgbClr val="990099"/>
                </a:solidFill>
              </a:rPr>
              <a:t>			All of it! i.e. mv</a:t>
            </a:r>
            <a:r>
              <a:rPr lang="en-US" sz="2000" baseline="30000" dirty="0">
                <a:solidFill>
                  <a:srgbClr val="990099"/>
                </a:solidFill>
              </a:rPr>
              <a:t>2</a:t>
            </a:r>
          </a:p>
        </p:txBody>
      </p:sp>
      <p:sp>
        <p:nvSpPr>
          <p:cNvPr id="2" name="TextBox 1"/>
          <p:cNvSpPr txBox="1"/>
          <p:nvPr/>
        </p:nvSpPr>
        <p:spPr>
          <a:xfrm>
            <a:off x="203200" y="4935076"/>
            <a:ext cx="8636000" cy="707886"/>
          </a:xfrm>
          <a:prstGeom prst="rect">
            <a:avLst/>
          </a:prstGeom>
          <a:noFill/>
        </p:spPr>
        <p:txBody>
          <a:bodyPr wrap="square" rtlCol="0">
            <a:spAutoFit/>
          </a:bodyPr>
          <a:lstStyle/>
          <a:p>
            <a:r>
              <a:rPr lang="en-US" sz="2000" dirty="0" smtClean="0"/>
              <a:t>And if they do bounce back, i</a:t>
            </a:r>
            <a:r>
              <a:rPr lang="en-US" sz="2000" dirty="0"/>
              <a:t>s</a:t>
            </a:r>
            <a:r>
              <a:rPr lang="en-US" sz="2000" dirty="0" smtClean="0"/>
              <a:t> it pos</a:t>
            </a:r>
            <a:r>
              <a:rPr lang="en-US" sz="2000" dirty="0"/>
              <a:t>s</a:t>
            </a:r>
            <a:r>
              <a:rPr lang="en-US" sz="2000" dirty="0" smtClean="0"/>
              <a:t>ible for them each to bounce back </a:t>
            </a:r>
            <a:r>
              <a:rPr lang="en-US" sz="2000" dirty="0"/>
              <a:t>w</a:t>
            </a:r>
            <a:r>
              <a:rPr lang="en-US" sz="2000" dirty="0" smtClean="0"/>
              <a:t>ith a greater </a:t>
            </a:r>
            <a:r>
              <a:rPr lang="en-US" sz="2000" dirty="0"/>
              <a:t>s</a:t>
            </a:r>
            <a:r>
              <a:rPr lang="en-US" sz="2000" dirty="0" smtClean="0"/>
              <a:t>peed than their </a:t>
            </a:r>
            <a:r>
              <a:rPr lang="en-US" sz="2000" dirty="0"/>
              <a:t>s</a:t>
            </a:r>
            <a:r>
              <a:rPr lang="en-US" sz="2000" dirty="0" smtClean="0"/>
              <a:t>peed of approach? Why or </a:t>
            </a:r>
            <a:r>
              <a:rPr lang="en-US" sz="2000" dirty="0"/>
              <a:t>w</a:t>
            </a:r>
            <a:r>
              <a:rPr lang="en-US" sz="2000" dirty="0" smtClean="0"/>
              <a:t>hy not?</a:t>
            </a:r>
            <a:endParaRPr lang="en-US" sz="2000" dirty="0"/>
          </a:p>
        </p:txBody>
      </p:sp>
      <p:sp>
        <p:nvSpPr>
          <p:cNvPr id="3" name="TextBox 2"/>
          <p:cNvSpPr txBox="1"/>
          <p:nvPr/>
        </p:nvSpPr>
        <p:spPr>
          <a:xfrm>
            <a:off x="119856" y="5598532"/>
            <a:ext cx="8871744" cy="1200329"/>
          </a:xfrm>
          <a:prstGeom prst="rect">
            <a:avLst/>
          </a:prstGeom>
          <a:noFill/>
        </p:spPr>
        <p:txBody>
          <a:bodyPr wrap="square" rtlCol="0">
            <a:spAutoFit/>
          </a:bodyPr>
          <a:lstStyle/>
          <a:p>
            <a:r>
              <a:rPr lang="en-US" dirty="0" smtClean="0">
                <a:solidFill>
                  <a:srgbClr val="990099"/>
                </a:solidFill>
              </a:rPr>
              <a:t>No, becau</a:t>
            </a:r>
            <a:r>
              <a:rPr lang="en-US" dirty="0">
                <a:solidFill>
                  <a:srgbClr val="990099"/>
                </a:solidFill>
              </a:rPr>
              <a:t>s</a:t>
            </a:r>
            <a:r>
              <a:rPr lang="en-US" dirty="0" smtClean="0">
                <a:solidFill>
                  <a:srgbClr val="990099"/>
                </a:solidFill>
              </a:rPr>
              <a:t>e </a:t>
            </a:r>
            <a:r>
              <a:rPr lang="en-US" dirty="0">
                <a:solidFill>
                  <a:srgbClr val="990099"/>
                </a:solidFill>
              </a:rPr>
              <a:t>it would </a:t>
            </a:r>
            <a:r>
              <a:rPr lang="en-US" dirty="0" smtClean="0">
                <a:solidFill>
                  <a:srgbClr val="990099"/>
                </a:solidFill>
              </a:rPr>
              <a:t>violate energy conservation, </a:t>
            </a:r>
          </a:p>
          <a:p>
            <a:r>
              <a:rPr lang="en-US" dirty="0" err="1" smtClean="0">
                <a:solidFill>
                  <a:srgbClr val="990099"/>
                </a:solidFill>
              </a:rPr>
              <a:t>Eg</a:t>
            </a:r>
            <a:r>
              <a:rPr lang="en-US" dirty="0" smtClean="0">
                <a:solidFill>
                  <a:srgbClr val="990099"/>
                </a:solidFill>
              </a:rPr>
              <a:t> if they bounced back </a:t>
            </a:r>
            <a:r>
              <a:rPr lang="en-US" dirty="0">
                <a:solidFill>
                  <a:srgbClr val="990099"/>
                </a:solidFill>
              </a:rPr>
              <a:t>each with speed 2v</a:t>
            </a:r>
            <a:r>
              <a:rPr lang="en-US" dirty="0" smtClean="0">
                <a:solidFill>
                  <a:srgbClr val="990099"/>
                </a:solidFill>
              </a:rPr>
              <a:t>, then although final momentum </a:t>
            </a:r>
            <a:r>
              <a:rPr lang="en-US" dirty="0">
                <a:solidFill>
                  <a:srgbClr val="990099"/>
                </a:solidFill>
              </a:rPr>
              <a:t>= 2mv – 2mv </a:t>
            </a:r>
            <a:r>
              <a:rPr lang="en-US" dirty="0" smtClean="0">
                <a:solidFill>
                  <a:srgbClr val="990099"/>
                </a:solidFill>
              </a:rPr>
              <a:t>= 0 = initial momentum (</a:t>
            </a:r>
            <a:r>
              <a:rPr lang="en-US" dirty="0">
                <a:solidFill>
                  <a:srgbClr val="990099"/>
                </a:solidFill>
              </a:rPr>
              <a:t>s</a:t>
            </a:r>
            <a:r>
              <a:rPr lang="en-US" dirty="0" smtClean="0">
                <a:solidFill>
                  <a:srgbClr val="990099"/>
                </a:solidFill>
              </a:rPr>
              <a:t>o momentum conserved), the initial kinetic </a:t>
            </a:r>
            <a:r>
              <a:rPr lang="en-US" dirty="0">
                <a:solidFill>
                  <a:srgbClr val="990099"/>
                </a:solidFill>
              </a:rPr>
              <a:t>energy mv</a:t>
            </a:r>
            <a:r>
              <a:rPr lang="en-US" baseline="30000" dirty="0">
                <a:solidFill>
                  <a:srgbClr val="990099"/>
                </a:solidFill>
              </a:rPr>
              <a:t>2</a:t>
            </a:r>
            <a:r>
              <a:rPr lang="en-US" dirty="0">
                <a:solidFill>
                  <a:srgbClr val="990099"/>
                </a:solidFill>
              </a:rPr>
              <a:t> </a:t>
            </a:r>
            <a:r>
              <a:rPr lang="en-US" dirty="0" smtClean="0">
                <a:solidFill>
                  <a:srgbClr val="990099"/>
                </a:solidFill>
              </a:rPr>
              <a:t>is smaller than the final kinetic </a:t>
            </a:r>
            <a:r>
              <a:rPr lang="en-US" dirty="0">
                <a:solidFill>
                  <a:srgbClr val="990099"/>
                </a:solidFill>
              </a:rPr>
              <a:t>energy  ½ m (</a:t>
            </a:r>
            <a:r>
              <a:rPr lang="en-US" dirty="0" smtClean="0">
                <a:solidFill>
                  <a:srgbClr val="990099"/>
                </a:solidFill>
              </a:rPr>
              <a:t>2v)</a:t>
            </a:r>
            <a:r>
              <a:rPr lang="en-US" baseline="30000" dirty="0" smtClean="0">
                <a:solidFill>
                  <a:srgbClr val="990099"/>
                </a:solidFill>
              </a:rPr>
              <a:t>2</a:t>
            </a:r>
            <a:r>
              <a:rPr lang="en-US" dirty="0" smtClean="0">
                <a:solidFill>
                  <a:srgbClr val="990099"/>
                </a:solidFill>
              </a:rPr>
              <a:t> </a:t>
            </a:r>
            <a:r>
              <a:rPr lang="en-US" dirty="0">
                <a:solidFill>
                  <a:srgbClr val="990099"/>
                </a:solidFill>
              </a:rPr>
              <a:t>= </a:t>
            </a:r>
            <a:r>
              <a:rPr lang="en-US" dirty="0" smtClean="0">
                <a:solidFill>
                  <a:srgbClr val="990099"/>
                </a:solidFill>
              </a:rPr>
              <a:t>2mv</a:t>
            </a:r>
            <a:r>
              <a:rPr lang="en-US" baseline="30000" dirty="0" smtClean="0">
                <a:solidFill>
                  <a:srgbClr val="990099"/>
                </a:solidFill>
              </a:rPr>
              <a:t>2</a:t>
            </a:r>
            <a:r>
              <a:rPr lang="en-US" dirty="0" smtClean="0">
                <a:solidFill>
                  <a:srgbClr val="990099"/>
                </a:solidFill>
              </a:rPr>
              <a:t>.</a:t>
            </a:r>
            <a:endParaRPr lang="en-US" dirty="0">
              <a:solidFill>
                <a:srgbClr val="99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52197" y="685800"/>
            <a:ext cx="8691803" cy="34163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An astronaut, floating alone in outer space, throws a baseball.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If the ball floats away at a speed of 20 meters per second,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the astronaut will</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A) move in the opposite direction, but at a lower speed.</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B) move in the opposite direction but at a higher speed.</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C) move in the opposite direction at a speed of 20 m/s.</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rPr>
              <a:t>D) not move as stated in any of the above choices. </a:t>
            </a:r>
            <a:r>
              <a:rPr kumimoji="0" lang="en-US" sz="24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52197" y="685800"/>
            <a:ext cx="6558206" cy="267765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rPr>
              <a:t>An astronaut, floating alone in outer space, throws a baseball.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rPr>
              <a:t>If the ball floats away at a speed of 20 meters per second,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rPr>
              <a:t>the astronaut will</a:t>
            </a:r>
            <a:r>
              <a:rPr kumimoji="0" lang="en-US"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rPr>
              <a:t>A) move in the opposite direction, but at a lower speed.</a:t>
            </a:r>
            <a:r>
              <a:rPr kumimoji="0" lang="en-US"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rPr>
              <a:t>B) move in the opposite direction but at a higher speed.</a:t>
            </a:r>
            <a:r>
              <a:rPr kumimoji="0" lang="en-US"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rPr>
              <a:t>C) move in the opposite direction at a speed of 20 m/s.</a:t>
            </a:r>
            <a:r>
              <a:rPr kumimoji="0" lang="en-US"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Arial" pitchFamily="34" charset="0"/>
                <a:ea typeface="Times New Roman" pitchFamily="18" charset="0"/>
              </a:rPr>
              <a:t>D) not move as stated in any of the above choices. </a:t>
            </a:r>
            <a:r>
              <a:rPr kumimoji="0" lang="en-US"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sp>
        <p:nvSpPr>
          <p:cNvPr id="3" name="TextBox 2"/>
          <p:cNvSpPr txBox="1"/>
          <p:nvPr/>
        </p:nvSpPr>
        <p:spPr>
          <a:xfrm>
            <a:off x="1066800" y="4114800"/>
            <a:ext cx="7543800" cy="2585323"/>
          </a:xfrm>
          <a:prstGeom prst="rect">
            <a:avLst/>
          </a:prstGeom>
          <a:noFill/>
        </p:spPr>
        <p:txBody>
          <a:bodyPr wrap="square" rtlCol="0">
            <a:spAutoFit/>
          </a:bodyPr>
          <a:lstStyle/>
          <a:p>
            <a:r>
              <a:rPr lang="en-US" sz="2400" dirty="0" smtClean="0">
                <a:solidFill>
                  <a:srgbClr val="7030A0"/>
                </a:solidFill>
              </a:rPr>
              <a:t>Answer: A</a:t>
            </a:r>
          </a:p>
          <a:p>
            <a:r>
              <a:rPr lang="en-US" sz="2400" dirty="0" smtClean="0">
                <a:solidFill>
                  <a:srgbClr val="7030A0"/>
                </a:solidFill>
              </a:rPr>
              <a:t>Momentum is conserved so the momentum gained by the ball is equal and opposite to the momentum gained by the astronaut. Since the astronaut has a larger mass than the ball, and momentum = </a:t>
            </a:r>
            <a:r>
              <a:rPr lang="en-US" sz="2400" dirty="0" err="1" smtClean="0">
                <a:solidFill>
                  <a:srgbClr val="7030A0"/>
                </a:solidFill>
              </a:rPr>
              <a:t>mv</a:t>
            </a:r>
            <a:r>
              <a:rPr lang="en-US" sz="2400" dirty="0" smtClean="0">
                <a:solidFill>
                  <a:srgbClr val="7030A0"/>
                </a:solidFill>
              </a:rPr>
              <a:t>, his/her speed will be less than that of the ball’s. </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609600" y="762000"/>
            <a:ext cx="7772400" cy="3560763"/>
          </a:xfrm>
          <a:prstGeom prst="rect">
            <a:avLst/>
          </a:prstGeom>
          <a:noFill/>
          <a:ln w="9525">
            <a:noFill/>
            <a:miter lim="800000"/>
            <a:headEnd/>
            <a:tailEnd/>
          </a:ln>
        </p:spPr>
        <p:txBody>
          <a:bodyPr>
            <a:spAutoFit/>
          </a:bodyPr>
          <a:lstStyle/>
          <a:p>
            <a:pPr marL="342900" indent="-342900">
              <a:spcBef>
                <a:spcPct val="50000"/>
              </a:spcBef>
            </a:pPr>
            <a:r>
              <a:rPr lang="en-US" sz="2400" dirty="0"/>
              <a:t>If you throw a ball horizontally while standing on roller skates, you roll backward with a momentum that matches that of the ball. Will you roll backward if you go through the motions of throwing the ball but instead hold on to it?</a:t>
            </a:r>
          </a:p>
          <a:p>
            <a:pPr marL="342900" indent="-342900">
              <a:spcBef>
                <a:spcPct val="50000"/>
              </a:spcBef>
              <a:buFontTx/>
              <a:buAutoNum type="alphaUcParenR"/>
            </a:pPr>
            <a:r>
              <a:rPr lang="en-US" sz="2400" dirty="0"/>
              <a:t>Yes</a:t>
            </a:r>
          </a:p>
          <a:p>
            <a:pPr marL="342900" indent="-342900">
              <a:spcBef>
                <a:spcPct val="50000"/>
              </a:spcBef>
              <a:buFontTx/>
              <a:buAutoNum type="alphaUcParenR"/>
            </a:pPr>
            <a:r>
              <a:rPr lang="en-US" sz="2400" dirty="0"/>
              <a:t>No</a:t>
            </a:r>
          </a:p>
          <a:p>
            <a:pPr marL="342900" indent="-342900">
              <a:spcBef>
                <a:spcPct val="50000"/>
              </a:spcBef>
            </a:pPr>
            <a:endParaRPr lang="en-US" sz="24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609600" y="762000"/>
            <a:ext cx="7772400" cy="2585323"/>
          </a:xfrm>
          <a:prstGeom prst="rect">
            <a:avLst/>
          </a:prstGeom>
          <a:noFill/>
          <a:ln w="9525">
            <a:noFill/>
            <a:miter lim="800000"/>
            <a:headEnd/>
            <a:tailEnd/>
          </a:ln>
        </p:spPr>
        <p:txBody>
          <a:bodyPr>
            <a:spAutoFit/>
          </a:bodyPr>
          <a:lstStyle/>
          <a:p>
            <a:pPr marL="342900" indent="-342900">
              <a:spcBef>
                <a:spcPct val="50000"/>
              </a:spcBef>
            </a:pPr>
            <a:r>
              <a:rPr lang="en-US" dirty="0"/>
              <a:t>If you throw a ball horizontally while standing on roller skates, you roll backward with a momentum that matches that of the ball. Will you roll backward if you go through the motions of throwing the ball but instead hold on to it?</a:t>
            </a:r>
          </a:p>
          <a:p>
            <a:pPr marL="342900" indent="-342900">
              <a:spcBef>
                <a:spcPct val="50000"/>
              </a:spcBef>
              <a:buFontTx/>
              <a:buAutoNum type="alphaUcParenR"/>
            </a:pPr>
            <a:r>
              <a:rPr lang="en-US" dirty="0"/>
              <a:t>Yes</a:t>
            </a:r>
          </a:p>
          <a:p>
            <a:pPr marL="342900" indent="-342900">
              <a:spcBef>
                <a:spcPct val="50000"/>
              </a:spcBef>
              <a:buFontTx/>
              <a:buAutoNum type="alphaUcParenR"/>
            </a:pPr>
            <a:r>
              <a:rPr lang="en-US" dirty="0"/>
              <a:t>No</a:t>
            </a:r>
          </a:p>
          <a:p>
            <a:pPr marL="342900" indent="-342900">
              <a:spcBef>
                <a:spcPct val="50000"/>
              </a:spcBef>
            </a:pPr>
            <a:endParaRPr lang="en-US" sz="2400" dirty="0"/>
          </a:p>
        </p:txBody>
      </p:sp>
      <p:sp>
        <p:nvSpPr>
          <p:cNvPr id="68611" name="Text Box 3"/>
          <p:cNvSpPr txBox="1">
            <a:spLocks noChangeArrowheads="1"/>
          </p:cNvSpPr>
          <p:nvPr/>
        </p:nvSpPr>
        <p:spPr bwMode="auto">
          <a:xfrm>
            <a:off x="304800" y="3048000"/>
            <a:ext cx="8458200" cy="2743200"/>
          </a:xfrm>
          <a:prstGeom prst="rect">
            <a:avLst/>
          </a:prstGeom>
          <a:noFill/>
          <a:ln w="9525">
            <a:noFill/>
            <a:miter lim="800000"/>
            <a:headEnd/>
            <a:tailEnd/>
          </a:ln>
        </p:spPr>
        <p:txBody>
          <a:bodyPr>
            <a:spAutoFit/>
          </a:bodyPr>
          <a:lstStyle/>
          <a:p>
            <a:pPr>
              <a:spcBef>
                <a:spcPct val="50000"/>
              </a:spcBef>
            </a:pPr>
            <a:r>
              <a:rPr lang="en-US" sz="2400" dirty="0">
                <a:solidFill>
                  <a:srgbClr val="993366"/>
                </a:solidFill>
              </a:rPr>
              <a:t>Answer: B</a:t>
            </a:r>
          </a:p>
          <a:p>
            <a:pPr>
              <a:spcBef>
                <a:spcPct val="50000"/>
              </a:spcBef>
            </a:pPr>
            <a:r>
              <a:rPr lang="en-US" dirty="0"/>
              <a:t>	</a:t>
            </a:r>
            <a:r>
              <a:rPr lang="en-US" sz="2000" dirty="0">
                <a:solidFill>
                  <a:srgbClr val="993366"/>
                </a:solidFill>
              </a:rPr>
              <a:t>If no momentum is imparted to the ball, no oppositely directed momentum will be imparted to the thrower. Going through the motions of throwing has no net effect. If at the beginning of the throw you begin recoiling backward, at the end of the throw when you stop the motion of your arm and hold onto the ball, you stop moving too. Your position may change a little, but you end up at rest. No momentum given to the ball means no recoil momentum gained by you.</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457200" y="381000"/>
            <a:ext cx="8291513" cy="3013075"/>
          </a:xfrm>
          <a:prstGeom prst="rect">
            <a:avLst/>
          </a:prstGeom>
          <a:noFill/>
          <a:ln w="9525">
            <a:noFill/>
            <a:miter lim="800000"/>
            <a:headEnd/>
            <a:tailEnd/>
          </a:ln>
        </p:spPr>
        <p:txBody>
          <a:bodyPr wrap="none" anchor="ctr">
            <a:spAutoFit/>
          </a:bodyPr>
          <a:lstStyle/>
          <a:p>
            <a:r>
              <a:rPr lang="en-US" sz="2400"/>
              <a:t>A ball rolling down an incline has its minimum kinetic energy</a:t>
            </a:r>
          </a:p>
          <a:p>
            <a:endParaRPr lang="en-US" sz="2400"/>
          </a:p>
          <a:p>
            <a:r>
              <a:rPr lang="en-US" sz="2400"/>
              <a:t>A) half way down the incline. </a:t>
            </a:r>
          </a:p>
          <a:p>
            <a:r>
              <a:rPr lang="en-US" sz="2400"/>
              <a:t>B) at the end the incline. </a:t>
            </a:r>
          </a:p>
          <a:p>
            <a:r>
              <a:rPr lang="en-US" sz="2400"/>
              <a:t>C) at the top of the incline. </a:t>
            </a:r>
          </a:p>
          <a:p>
            <a:r>
              <a:rPr lang="en-US" sz="2400"/>
              <a:t>D) impossible to predict without knowing the ball's mass </a:t>
            </a:r>
          </a:p>
          <a:p>
            <a:r>
              <a:rPr lang="en-US" sz="2400"/>
              <a:t>E) impossible to predict without knowing the size of the ball </a:t>
            </a:r>
          </a:p>
          <a:p>
            <a:pPr eaLnBrk="0" hangingPunct="0"/>
            <a:endParaRPr lang="en-US"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533400" y="381000"/>
            <a:ext cx="8153400" cy="2308324"/>
          </a:xfrm>
          <a:prstGeom prst="rect">
            <a:avLst/>
          </a:prstGeom>
          <a:noFill/>
          <a:ln w="9525">
            <a:noFill/>
            <a:miter lim="800000"/>
            <a:headEnd/>
            <a:tailEnd/>
          </a:ln>
        </p:spPr>
        <p:txBody>
          <a:bodyPr>
            <a:spAutoFit/>
          </a:bodyPr>
          <a:lstStyle/>
          <a:p>
            <a:r>
              <a:rPr lang="en-US" dirty="0"/>
              <a:t>According to Newton's law of inertia, a rail road train in motion should continue going forever even if its engine is turned off. We never observe this because railroad trains  </a:t>
            </a:r>
          </a:p>
          <a:p>
            <a:endParaRPr lang="en-US" dirty="0"/>
          </a:p>
          <a:p>
            <a:r>
              <a:rPr lang="en-US" dirty="0"/>
              <a:t>A) move too slowly. </a:t>
            </a:r>
          </a:p>
          <a:p>
            <a:r>
              <a:rPr lang="en-US" dirty="0"/>
              <a:t>B) must go up and down hills. </a:t>
            </a:r>
          </a:p>
          <a:p>
            <a:r>
              <a:rPr lang="en-US" dirty="0"/>
              <a:t>C) are much too heavy. </a:t>
            </a:r>
          </a:p>
          <a:p>
            <a:r>
              <a:rPr lang="en-US" dirty="0"/>
              <a:t>D) always have forces that oppose their motion </a:t>
            </a:r>
          </a:p>
        </p:txBody>
      </p:sp>
      <p:sp>
        <p:nvSpPr>
          <p:cNvPr id="38917" name="Text Box 5"/>
          <p:cNvSpPr txBox="1">
            <a:spLocks noChangeArrowheads="1"/>
          </p:cNvSpPr>
          <p:nvPr/>
        </p:nvSpPr>
        <p:spPr bwMode="auto">
          <a:xfrm>
            <a:off x="381000" y="3505200"/>
            <a:ext cx="8153400" cy="2647950"/>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Answer: D</a:t>
            </a:r>
          </a:p>
          <a:p>
            <a:pPr>
              <a:spcBef>
                <a:spcPct val="50000"/>
              </a:spcBef>
            </a:pPr>
            <a:r>
              <a:rPr lang="en-US" sz="2400" dirty="0"/>
              <a:t>How about if there was </a:t>
            </a:r>
            <a:r>
              <a:rPr lang="en-US" sz="2400" b="1" dirty="0"/>
              <a:t>no</a:t>
            </a:r>
            <a:r>
              <a:rPr lang="en-US" sz="2400" dirty="0"/>
              <a:t> friction and no air drag – then what would happen once the engine is turned off?</a:t>
            </a:r>
          </a:p>
          <a:p>
            <a:pPr>
              <a:spcBef>
                <a:spcPct val="50000"/>
              </a:spcBef>
            </a:pPr>
            <a:r>
              <a:rPr lang="en-US" sz="2400" dirty="0">
                <a:solidFill>
                  <a:srgbClr val="990099"/>
                </a:solidFill>
              </a:rPr>
              <a:t>Then the train would be accelerating while the engine was on, and would stop accelerating once the engine is turned off – </a:t>
            </a:r>
            <a:r>
              <a:rPr lang="en-US" sz="2400" dirty="0" err="1">
                <a:solidFill>
                  <a:srgbClr val="990099"/>
                </a:solidFill>
              </a:rPr>
              <a:t>i.e</a:t>
            </a:r>
            <a:r>
              <a:rPr lang="en-US" sz="2400" dirty="0">
                <a:solidFill>
                  <a:srgbClr val="990099"/>
                </a:solidFill>
              </a:rPr>
              <a:t> would move at constant velocity.</a:t>
            </a:r>
            <a:r>
              <a:rPr lang="en-US" dirty="0">
                <a:solidFill>
                  <a:srgbClr val="990099"/>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ChangeArrowheads="1"/>
          </p:cNvSpPr>
          <p:nvPr/>
        </p:nvSpPr>
        <p:spPr bwMode="auto">
          <a:xfrm>
            <a:off x="457200" y="381000"/>
            <a:ext cx="6301790" cy="2400657"/>
          </a:xfrm>
          <a:prstGeom prst="rect">
            <a:avLst/>
          </a:prstGeom>
          <a:noFill/>
          <a:ln w="9525">
            <a:noFill/>
            <a:miter lim="800000"/>
            <a:headEnd/>
            <a:tailEnd/>
          </a:ln>
        </p:spPr>
        <p:txBody>
          <a:bodyPr wrap="none" anchor="ctr">
            <a:spAutoFit/>
          </a:bodyPr>
          <a:lstStyle/>
          <a:p>
            <a:r>
              <a:rPr lang="en-US" dirty="0"/>
              <a:t>A ball rolling down an incline has its minimum kinetic energy</a:t>
            </a:r>
          </a:p>
          <a:p>
            <a:endParaRPr lang="en-US" dirty="0"/>
          </a:p>
          <a:p>
            <a:r>
              <a:rPr lang="en-US" dirty="0"/>
              <a:t>A) half way down the incline. </a:t>
            </a:r>
          </a:p>
          <a:p>
            <a:r>
              <a:rPr lang="en-US" dirty="0"/>
              <a:t>B) at the end the incline. </a:t>
            </a:r>
          </a:p>
          <a:p>
            <a:r>
              <a:rPr lang="en-US" dirty="0"/>
              <a:t>C) at the top of the incline. </a:t>
            </a:r>
          </a:p>
          <a:p>
            <a:r>
              <a:rPr lang="en-US" dirty="0"/>
              <a:t>D) impossible to predict without knowing the ball's mass </a:t>
            </a:r>
          </a:p>
          <a:p>
            <a:r>
              <a:rPr lang="en-US" dirty="0"/>
              <a:t>E) impossible to predict without knowing the size of the ball </a:t>
            </a:r>
          </a:p>
          <a:p>
            <a:pPr eaLnBrk="0" hangingPunct="0"/>
            <a:endParaRPr lang="en-US" sz="2400" dirty="0"/>
          </a:p>
        </p:txBody>
      </p:sp>
      <p:sp>
        <p:nvSpPr>
          <p:cNvPr id="21510" name="Text Box 6"/>
          <p:cNvSpPr txBox="1">
            <a:spLocks noChangeArrowheads="1"/>
          </p:cNvSpPr>
          <p:nvPr/>
        </p:nvSpPr>
        <p:spPr bwMode="auto">
          <a:xfrm>
            <a:off x="762000" y="3048000"/>
            <a:ext cx="7620000" cy="1200329"/>
          </a:xfrm>
          <a:prstGeom prst="rect">
            <a:avLst/>
          </a:prstGeom>
          <a:noFill/>
          <a:ln w="9525">
            <a:noFill/>
            <a:miter lim="800000"/>
            <a:headEnd/>
            <a:tailEnd/>
          </a:ln>
        </p:spPr>
        <p:txBody>
          <a:bodyPr>
            <a:spAutoFit/>
          </a:bodyPr>
          <a:lstStyle/>
          <a:p>
            <a:pPr>
              <a:spcBef>
                <a:spcPct val="50000"/>
              </a:spcBef>
            </a:pPr>
            <a:r>
              <a:rPr lang="en-US" sz="2400" dirty="0" smtClean="0">
                <a:solidFill>
                  <a:srgbClr val="990099"/>
                </a:solidFill>
              </a:rPr>
              <a:t>Answer: C</a:t>
            </a:r>
            <a:r>
              <a:rPr lang="en-US" sz="2400" dirty="0">
                <a:solidFill>
                  <a:srgbClr val="990099"/>
                </a:solidFill>
              </a:rPr>
              <a:t>) At  top, it has max potential energy, and min kinetic energy. PE gets transformed to KE as it rolls, and speed increases.</a:t>
            </a:r>
          </a:p>
        </p:txBody>
      </p:sp>
      <p:sp>
        <p:nvSpPr>
          <p:cNvPr id="4" name="TextBox 3"/>
          <p:cNvSpPr txBox="1"/>
          <p:nvPr/>
        </p:nvSpPr>
        <p:spPr>
          <a:xfrm>
            <a:off x="381000" y="4419600"/>
            <a:ext cx="7620000" cy="1569660"/>
          </a:xfrm>
          <a:prstGeom prst="rect">
            <a:avLst/>
          </a:prstGeom>
          <a:noFill/>
        </p:spPr>
        <p:txBody>
          <a:bodyPr wrap="square" rtlCol="0">
            <a:spAutoFit/>
          </a:bodyPr>
          <a:lstStyle/>
          <a:p>
            <a:r>
              <a:rPr lang="en-US" sz="2400" u="sng" dirty="0" smtClean="0"/>
              <a:t>Another Question:</a:t>
            </a:r>
          </a:p>
          <a:p>
            <a:r>
              <a:rPr lang="en-US" sz="2400" dirty="0" smtClean="0"/>
              <a:t>Is there a point at which the ball rolling down the incline has equal potential and kinetic energy? If so, where is it?</a:t>
            </a:r>
            <a:endParaRPr lang="en-US" sz="2400" dirty="0"/>
          </a:p>
        </p:txBody>
      </p:sp>
      <p:sp>
        <p:nvSpPr>
          <p:cNvPr id="5" name="TextBox 4"/>
          <p:cNvSpPr txBox="1"/>
          <p:nvPr/>
        </p:nvSpPr>
        <p:spPr>
          <a:xfrm>
            <a:off x="2133600" y="5715000"/>
            <a:ext cx="6705600" cy="1015663"/>
          </a:xfrm>
          <a:prstGeom prst="rect">
            <a:avLst/>
          </a:prstGeom>
          <a:noFill/>
        </p:spPr>
        <p:txBody>
          <a:bodyPr wrap="square" rtlCol="0">
            <a:spAutoFit/>
          </a:bodyPr>
          <a:lstStyle/>
          <a:p>
            <a:r>
              <a:rPr lang="en-US" sz="2000" dirty="0" smtClean="0">
                <a:solidFill>
                  <a:srgbClr val="7030A0"/>
                </a:solidFill>
              </a:rPr>
              <a:t>Answer: Half-way down, since then the ball is at half its initial height so PE = </a:t>
            </a:r>
            <a:r>
              <a:rPr lang="en-US" sz="2000" dirty="0" err="1" smtClean="0">
                <a:solidFill>
                  <a:srgbClr val="7030A0"/>
                </a:solidFill>
              </a:rPr>
              <a:t>mgh</a:t>
            </a:r>
            <a:r>
              <a:rPr lang="en-US" sz="2000" dirty="0" smtClean="0">
                <a:solidFill>
                  <a:srgbClr val="7030A0"/>
                </a:solidFill>
              </a:rPr>
              <a:t> is half as much, and by energy conservation, this half has gone into KE.</a:t>
            </a:r>
            <a:endParaRPr lang="en-US" sz="2000"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685800" y="533400"/>
            <a:ext cx="7620000" cy="3013075"/>
          </a:xfrm>
          <a:prstGeom prst="rect">
            <a:avLst/>
          </a:prstGeom>
          <a:noFill/>
          <a:ln w="9525">
            <a:noFill/>
            <a:miter lim="800000"/>
            <a:headEnd/>
            <a:tailEnd/>
          </a:ln>
        </p:spPr>
        <p:txBody>
          <a:bodyPr>
            <a:spAutoFit/>
          </a:bodyPr>
          <a:lstStyle/>
          <a:p>
            <a:pPr marL="342900" indent="-342900"/>
            <a:r>
              <a:rPr lang="en-US" sz="2400"/>
              <a:t>A 1000-kg car is hoisted up twice as high as a 2000-kg car is. Raising the more massive car requires</a:t>
            </a:r>
          </a:p>
          <a:p>
            <a:pPr marL="342900" indent="-342900"/>
            <a:endParaRPr lang="en-US" sz="2400"/>
          </a:p>
          <a:p>
            <a:pPr marL="342900" indent="-342900">
              <a:buFontTx/>
              <a:buAutoNum type="alphaUcParenR"/>
            </a:pPr>
            <a:r>
              <a:rPr lang="en-US" sz="2400"/>
              <a:t>Less work </a:t>
            </a:r>
          </a:p>
          <a:p>
            <a:pPr marL="342900" indent="-342900">
              <a:buFontTx/>
              <a:buAutoNum type="alphaUcParenR"/>
            </a:pPr>
            <a:r>
              <a:rPr lang="en-US" sz="2400"/>
              <a:t>Twice as much work </a:t>
            </a:r>
          </a:p>
          <a:p>
            <a:pPr marL="342900" indent="-342900">
              <a:buFontTx/>
              <a:buAutoNum type="alphaUcParenR"/>
            </a:pPr>
            <a:r>
              <a:rPr lang="en-US" sz="2400"/>
              <a:t>Four times as much work </a:t>
            </a:r>
          </a:p>
          <a:p>
            <a:pPr marL="342900" indent="-342900">
              <a:buFontTx/>
              <a:buAutoNum type="alphaUcParenR"/>
            </a:pPr>
            <a:r>
              <a:rPr lang="en-US" sz="2400"/>
              <a:t>As much work</a:t>
            </a:r>
          </a:p>
          <a:p>
            <a:pPr marL="342900" indent="-342900">
              <a:buFontTx/>
              <a:buAutoNum type="alphaUcParenR"/>
            </a:pPr>
            <a:r>
              <a:rPr lang="en-US" sz="2400"/>
              <a:t>More than four times as much work</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685800" y="533400"/>
            <a:ext cx="7620000" cy="2308324"/>
          </a:xfrm>
          <a:prstGeom prst="rect">
            <a:avLst/>
          </a:prstGeom>
          <a:noFill/>
          <a:ln w="9525">
            <a:noFill/>
            <a:miter lim="800000"/>
            <a:headEnd/>
            <a:tailEnd/>
          </a:ln>
        </p:spPr>
        <p:txBody>
          <a:bodyPr>
            <a:spAutoFit/>
          </a:bodyPr>
          <a:lstStyle/>
          <a:p>
            <a:pPr marL="342900" indent="-342900"/>
            <a:r>
              <a:rPr lang="en-US" dirty="0"/>
              <a:t>A 1000-kg car is hoisted up twice as high as a 2000-kg car is. Raising the more massive car requires</a:t>
            </a:r>
          </a:p>
          <a:p>
            <a:pPr marL="342900" indent="-342900"/>
            <a:endParaRPr lang="en-US" dirty="0"/>
          </a:p>
          <a:p>
            <a:pPr marL="342900" indent="-342900">
              <a:buFontTx/>
              <a:buAutoNum type="alphaUcParenR"/>
            </a:pPr>
            <a:r>
              <a:rPr lang="en-US" dirty="0"/>
              <a:t>Less work </a:t>
            </a:r>
          </a:p>
          <a:p>
            <a:pPr marL="342900" indent="-342900">
              <a:buFontTx/>
              <a:buAutoNum type="alphaUcParenR"/>
            </a:pPr>
            <a:r>
              <a:rPr lang="en-US" dirty="0"/>
              <a:t>Twice as much work </a:t>
            </a:r>
          </a:p>
          <a:p>
            <a:pPr marL="342900" indent="-342900">
              <a:buFontTx/>
              <a:buAutoNum type="alphaUcParenR"/>
            </a:pPr>
            <a:r>
              <a:rPr lang="en-US" dirty="0"/>
              <a:t>Four times as much work </a:t>
            </a:r>
          </a:p>
          <a:p>
            <a:pPr marL="342900" indent="-342900">
              <a:buFontTx/>
              <a:buAutoNum type="alphaUcParenR"/>
            </a:pPr>
            <a:r>
              <a:rPr lang="en-US" dirty="0"/>
              <a:t>As much work</a:t>
            </a:r>
          </a:p>
          <a:p>
            <a:pPr marL="342900" indent="-342900">
              <a:buFontTx/>
              <a:buAutoNum type="alphaUcParenR"/>
            </a:pPr>
            <a:r>
              <a:rPr lang="en-US" dirty="0"/>
              <a:t>More than four times as much work</a:t>
            </a:r>
          </a:p>
        </p:txBody>
      </p:sp>
      <p:sp>
        <p:nvSpPr>
          <p:cNvPr id="49157" name="Text Box 5"/>
          <p:cNvSpPr txBox="1">
            <a:spLocks noChangeArrowheads="1"/>
          </p:cNvSpPr>
          <p:nvPr/>
        </p:nvSpPr>
        <p:spPr bwMode="auto">
          <a:xfrm>
            <a:off x="838200" y="4114800"/>
            <a:ext cx="7848600" cy="1187450"/>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Answer: D. Work done = gain in potential energy = </a:t>
            </a:r>
            <a:r>
              <a:rPr lang="en-US" sz="2400" dirty="0" err="1">
                <a:solidFill>
                  <a:srgbClr val="990099"/>
                </a:solidFill>
              </a:rPr>
              <a:t>mgh</a:t>
            </a:r>
            <a:r>
              <a:rPr lang="en-US" sz="2400" dirty="0">
                <a:solidFill>
                  <a:srgbClr val="990099"/>
                </a:solidFill>
              </a:rPr>
              <a:t>. So twice the mass with half the height, means the same potential energy.</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914400" y="719138"/>
            <a:ext cx="7391400" cy="3743325"/>
          </a:xfrm>
          <a:prstGeom prst="rect">
            <a:avLst/>
          </a:prstGeom>
          <a:noFill/>
          <a:ln w="9525">
            <a:noFill/>
            <a:miter lim="800000"/>
            <a:headEnd/>
            <a:tailEnd/>
          </a:ln>
        </p:spPr>
        <p:txBody>
          <a:bodyPr anchor="ctr">
            <a:spAutoFit/>
          </a:bodyPr>
          <a:lstStyle/>
          <a:p>
            <a:pPr marL="342900" indent="-342900"/>
            <a:r>
              <a:rPr lang="en-US" sz="2400"/>
              <a:t>A car moving at 100 km/hr skids 40 m with locked brakes. How far will the car skid with locked brakes if it were traveling at 50 km/hr? </a:t>
            </a:r>
          </a:p>
          <a:p>
            <a:pPr marL="342900" indent="-342900"/>
            <a:endParaRPr lang="en-US" sz="2400"/>
          </a:p>
          <a:p>
            <a:pPr marL="342900" indent="-342900">
              <a:buFontTx/>
              <a:buAutoNum type="alphaUcParenR"/>
            </a:pPr>
            <a:r>
              <a:rPr lang="en-US" sz="2400"/>
              <a:t>5 m </a:t>
            </a:r>
          </a:p>
          <a:p>
            <a:pPr marL="342900" indent="-342900">
              <a:buFontTx/>
              <a:buAutoNum type="alphaUcParenR"/>
            </a:pPr>
            <a:r>
              <a:rPr lang="en-US" sz="2400"/>
              <a:t> 10 m </a:t>
            </a:r>
          </a:p>
          <a:p>
            <a:pPr marL="342900" indent="-342900">
              <a:buFontTx/>
              <a:buAutoNum type="alphaUcParenR" startAt="3"/>
            </a:pPr>
            <a:r>
              <a:rPr lang="en-US" sz="2400"/>
              <a:t>20 m </a:t>
            </a:r>
          </a:p>
          <a:p>
            <a:pPr marL="342900" indent="-342900">
              <a:buFontTx/>
              <a:buAutoNum type="alphaUcParenR" startAt="4"/>
            </a:pPr>
            <a:r>
              <a:rPr lang="en-US" sz="2400"/>
              <a:t>40 m </a:t>
            </a:r>
          </a:p>
          <a:p>
            <a:pPr marL="342900" indent="-342900">
              <a:buFontTx/>
              <a:buAutoNum type="alphaUcParenR" startAt="5"/>
            </a:pPr>
            <a:r>
              <a:rPr lang="en-US" sz="2400"/>
              <a:t>80 m </a:t>
            </a:r>
          </a:p>
          <a:p>
            <a:pPr marL="342900" indent="-342900"/>
            <a:r>
              <a:rPr lang="en-US" sz="2400"/>
              <a:t>F) 160 m</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ChangeArrowheads="1"/>
          </p:cNvSpPr>
          <p:nvPr/>
        </p:nvSpPr>
        <p:spPr bwMode="auto">
          <a:xfrm>
            <a:off x="914400" y="719138"/>
            <a:ext cx="7391400" cy="2585323"/>
          </a:xfrm>
          <a:prstGeom prst="rect">
            <a:avLst/>
          </a:prstGeom>
          <a:noFill/>
          <a:ln w="9525">
            <a:noFill/>
            <a:miter lim="800000"/>
            <a:headEnd/>
            <a:tailEnd/>
          </a:ln>
        </p:spPr>
        <p:txBody>
          <a:bodyPr anchor="ctr">
            <a:spAutoFit/>
          </a:bodyPr>
          <a:lstStyle/>
          <a:p>
            <a:pPr marL="342900" indent="-342900"/>
            <a:r>
              <a:rPr lang="en-US" dirty="0"/>
              <a:t>A car moving at 100 km/hr skids 40 m with locked brakes. How far will the car skid with locked brakes if it were traveling at 50 km/hr? </a:t>
            </a:r>
          </a:p>
          <a:p>
            <a:pPr marL="342900" indent="-342900"/>
            <a:endParaRPr lang="en-US" dirty="0"/>
          </a:p>
          <a:p>
            <a:pPr marL="342900" indent="-342900">
              <a:buFontTx/>
              <a:buAutoNum type="alphaUcParenR"/>
            </a:pPr>
            <a:r>
              <a:rPr lang="en-US" dirty="0"/>
              <a:t>5 m </a:t>
            </a:r>
          </a:p>
          <a:p>
            <a:pPr marL="342900" indent="-342900">
              <a:buFontTx/>
              <a:buAutoNum type="alphaUcParenR"/>
            </a:pPr>
            <a:r>
              <a:rPr lang="en-US" dirty="0"/>
              <a:t> 10 m </a:t>
            </a:r>
          </a:p>
          <a:p>
            <a:pPr marL="342900" indent="-342900">
              <a:buFontTx/>
              <a:buAutoNum type="alphaUcParenR" startAt="3"/>
            </a:pPr>
            <a:r>
              <a:rPr lang="en-US" dirty="0"/>
              <a:t>20 m </a:t>
            </a:r>
          </a:p>
          <a:p>
            <a:pPr marL="342900" indent="-342900">
              <a:buFontTx/>
              <a:buAutoNum type="alphaUcParenR" startAt="4"/>
            </a:pPr>
            <a:r>
              <a:rPr lang="en-US" dirty="0"/>
              <a:t>40 m </a:t>
            </a:r>
          </a:p>
          <a:p>
            <a:pPr marL="342900" indent="-342900">
              <a:buFontTx/>
              <a:buAutoNum type="alphaUcParenR" startAt="5"/>
            </a:pPr>
            <a:r>
              <a:rPr lang="en-US" dirty="0"/>
              <a:t>80 m </a:t>
            </a:r>
          </a:p>
          <a:p>
            <a:pPr marL="342900" indent="-342900"/>
            <a:r>
              <a:rPr lang="en-US" dirty="0"/>
              <a:t>F) 160 m</a:t>
            </a:r>
          </a:p>
        </p:txBody>
      </p:sp>
      <p:sp>
        <p:nvSpPr>
          <p:cNvPr id="30725" name="Text Box 5"/>
          <p:cNvSpPr txBox="1">
            <a:spLocks noChangeArrowheads="1"/>
          </p:cNvSpPr>
          <p:nvPr/>
        </p:nvSpPr>
        <p:spPr bwMode="auto">
          <a:xfrm>
            <a:off x="990600" y="4343400"/>
            <a:ext cx="8153400" cy="1917700"/>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B)</a:t>
            </a:r>
          </a:p>
          <a:p>
            <a:pPr>
              <a:spcBef>
                <a:spcPct val="50000"/>
              </a:spcBef>
            </a:pPr>
            <a:r>
              <a:rPr lang="en-US" sz="2400" dirty="0">
                <a:solidFill>
                  <a:srgbClr val="990099"/>
                </a:solidFill>
              </a:rPr>
              <a:t>At 50 km/h it has half  the speed so 1/4 times the KE.. </a:t>
            </a:r>
          </a:p>
          <a:p>
            <a:pPr>
              <a:spcBef>
                <a:spcPct val="50000"/>
              </a:spcBef>
            </a:pPr>
            <a:r>
              <a:rPr lang="en-US" sz="2400" dirty="0">
                <a:solidFill>
                  <a:srgbClr val="990099"/>
                </a:solidFill>
              </a:rPr>
              <a:t>Work done by brakes = </a:t>
            </a:r>
            <a:r>
              <a:rPr lang="en-US" sz="2400" dirty="0" err="1">
                <a:solidFill>
                  <a:srgbClr val="990099"/>
                </a:solidFill>
              </a:rPr>
              <a:t>F.d</a:t>
            </a:r>
            <a:r>
              <a:rPr lang="en-US" sz="2400" dirty="0">
                <a:solidFill>
                  <a:srgbClr val="990099"/>
                </a:solidFill>
              </a:rPr>
              <a:t> = </a:t>
            </a:r>
            <a:r>
              <a:rPr lang="en-US" sz="2400" dirty="0">
                <a:solidFill>
                  <a:srgbClr val="990099"/>
                </a:solidFill>
                <a:latin typeface="Symbol" pitchFamily="18" charset="2"/>
              </a:rPr>
              <a:t>D</a:t>
            </a:r>
            <a:r>
              <a:rPr lang="en-US" sz="2400" dirty="0">
                <a:solidFill>
                  <a:srgbClr val="990099"/>
                </a:solidFill>
              </a:rPr>
              <a:t> KE, so need 1/4 times the distance, i.e. 1/4 x 40 m = 10 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ChangeArrowheads="1"/>
          </p:cNvSpPr>
          <p:nvPr/>
        </p:nvSpPr>
        <p:spPr bwMode="auto">
          <a:xfrm>
            <a:off x="381000" y="1066800"/>
            <a:ext cx="8534400" cy="3013075"/>
          </a:xfrm>
          <a:prstGeom prst="rect">
            <a:avLst/>
          </a:prstGeom>
          <a:noFill/>
          <a:ln w="9525">
            <a:noFill/>
            <a:miter lim="800000"/>
            <a:headEnd/>
            <a:tailEnd/>
          </a:ln>
        </p:spPr>
        <p:txBody>
          <a:bodyPr anchor="ctr">
            <a:spAutoFit/>
          </a:bodyPr>
          <a:lstStyle/>
          <a:p>
            <a:r>
              <a:rPr lang="en-US" sz="2400"/>
              <a:t>A feather and a coin will have equal accelerations when falling in a vacuum because</a:t>
            </a:r>
          </a:p>
          <a:p>
            <a:r>
              <a:rPr lang="en-US" sz="2400"/>
              <a:t> </a:t>
            </a:r>
          </a:p>
          <a:p>
            <a:r>
              <a:rPr lang="en-US" sz="2400"/>
              <a:t>A) the force of gravity is the same for each in a vacuum. </a:t>
            </a:r>
          </a:p>
          <a:p>
            <a:r>
              <a:rPr lang="en-US" sz="2400"/>
              <a:t>B) the force of gravity does not act in a vacuum. </a:t>
            </a:r>
          </a:p>
          <a:p>
            <a:r>
              <a:rPr lang="en-US" sz="2400"/>
              <a:t>C) the ratio of each object's weight to its mass is the same. </a:t>
            </a:r>
          </a:p>
          <a:p>
            <a:r>
              <a:rPr lang="en-US" sz="2400"/>
              <a:t>D) their velocities are the same. </a:t>
            </a:r>
          </a:p>
          <a:p>
            <a:r>
              <a:rPr lang="en-US" sz="2400"/>
              <a:t>E) none of these.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ChangeArrowheads="1"/>
          </p:cNvSpPr>
          <p:nvPr/>
        </p:nvSpPr>
        <p:spPr bwMode="auto">
          <a:xfrm>
            <a:off x="381000" y="1066800"/>
            <a:ext cx="8534400" cy="2308324"/>
          </a:xfrm>
          <a:prstGeom prst="rect">
            <a:avLst/>
          </a:prstGeom>
          <a:noFill/>
          <a:ln w="9525">
            <a:noFill/>
            <a:miter lim="800000"/>
            <a:headEnd/>
            <a:tailEnd/>
          </a:ln>
        </p:spPr>
        <p:txBody>
          <a:bodyPr anchor="ctr">
            <a:spAutoFit/>
          </a:bodyPr>
          <a:lstStyle/>
          <a:p>
            <a:r>
              <a:rPr lang="en-US" dirty="0"/>
              <a:t>A feather and a coin will have equal accelerations when falling in a vacuum because</a:t>
            </a:r>
          </a:p>
          <a:p>
            <a:r>
              <a:rPr lang="en-US" dirty="0"/>
              <a:t> </a:t>
            </a:r>
          </a:p>
          <a:p>
            <a:r>
              <a:rPr lang="en-US" dirty="0"/>
              <a:t>A) the force of gravity is the same for each in a vacuum. </a:t>
            </a:r>
          </a:p>
          <a:p>
            <a:r>
              <a:rPr lang="en-US" dirty="0"/>
              <a:t>B) the force of gravity does not act in a vacuum. </a:t>
            </a:r>
          </a:p>
          <a:p>
            <a:r>
              <a:rPr lang="en-US" dirty="0"/>
              <a:t>C) the ratio of each object's weight to its mass is the same. </a:t>
            </a:r>
          </a:p>
          <a:p>
            <a:r>
              <a:rPr lang="en-US" dirty="0"/>
              <a:t>D) their velocities are the same. </a:t>
            </a:r>
          </a:p>
          <a:p>
            <a:r>
              <a:rPr lang="en-US" dirty="0"/>
              <a:t>E) none of these. </a:t>
            </a:r>
          </a:p>
        </p:txBody>
      </p:sp>
      <p:sp>
        <p:nvSpPr>
          <p:cNvPr id="31750" name="Text Box 6"/>
          <p:cNvSpPr txBox="1">
            <a:spLocks noChangeArrowheads="1"/>
          </p:cNvSpPr>
          <p:nvPr/>
        </p:nvSpPr>
        <p:spPr bwMode="auto">
          <a:xfrm>
            <a:off x="1447800" y="5105400"/>
            <a:ext cx="7086600" cy="1004888"/>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Answer: C) </a:t>
            </a:r>
          </a:p>
          <a:p>
            <a:pPr>
              <a:spcBef>
                <a:spcPct val="50000"/>
              </a:spcBef>
            </a:pPr>
            <a:r>
              <a:rPr lang="en-US" sz="2400" dirty="0">
                <a:solidFill>
                  <a:srgbClr val="990099"/>
                </a:solidFill>
              </a:rPr>
              <a:t>This ratio is g = acceleration due to gravity</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304800" y="609600"/>
            <a:ext cx="8458200" cy="3013075"/>
          </a:xfrm>
          <a:prstGeom prst="rect">
            <a:avLst/>
          </a:prstGeom>
          <a:noFill/>
          <a:ln w="9525">
            <a:noFill/>
            <a:miter lim="800000"/>
            <a:headEnd/>
            <a:tailEnd/>
          </a:ln>
        </p:spPr>
        <p:txBody>
          <a:bodyPr anchor="ctr">
            <a:spAutoFit/>
          </a:bodyPr>
          <a:lstStyle/>
          <a:p>
            <a:pPr marL="342900" indent="-342900"/>
            <a:r>
              <a:rPr lang="en-US" sz="2400"/>
              <a:t>Which has greater kinetic energy, a person running at 4 mi/h or a dog of half the mass running at 8 mi/h? </a:t>
            </a:r>
          </a:p>
          <a:p>
            <a:pPr marL="342900" indent="-342900"/>
            <a:endParaRPr lang="en-US" sz="2400"/>
          </a:p>
          <a:p>
            <a:pPr marL="342900" indent="-342900">
              <a:buFontTx/>
              <a:buAutoNum type="alphaUcParenR"/>
            </a:pPr>
            <a:r>
              <a:rPr lang="en-US" sz="2400"/>
              <a:t>the dog</a:t>
            </a:r>
          </a:p>
          <a:p>
            <a:pPr marL="342900" indent="-342900"/>
            <a:r>
              <a:rPr lang="en-US" sz="2400"/>
              <a:t>B) the person</a:t>
            </a:r>
          </a:p>
          <a:p>
            <a:pPr marL="342900" indent="-342900"/>
            <a:r>
              <a:rPr lang="en-US" sz="2400"/>
              <a:t>C) Both have the same kinetic energy. </a:t>
            </a:r>
          </a:p>
          <a:p>
            <a:pPr marL="342900" indent="-342900"/>
            <a:r>
              <a:rPr lang="en-US" sz="2400"/>
              <a:t>D) More information is needed about the distance traveled. </a:t>
            </a:r>
          </a:p>
          <a:p>
            <a:pPr marL="342900" indent="-342900" eaLnBrk="0" hangingPunct="0"/>
            <a:endParaRPr lang="en-US" sz="240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304800" y="609600"/>
            <a:ext cx="8458200" cy="2308324"/>
          </a:xfrm>
          <a:prstGeom prst="rect">
            <a:avLst/>
          </a:prstGeom>
          <a:noFill/>
          <a:ln w="9525">
            <a:noFill/>
            <a:miter lim="800000"/>
            <a:headEnd/>
            <a:tailEnd/>
          </a:ln>
        </p:spPr>
        <p:txBody>
          <a:bodyPr anchor="ctr">
            <a:spAutoFit/>
          </a:bodyPr>
          <a:lstStyle/>
          <a:p>
            <a:pPr marL="342900" indent="-342900"/>
            <a:r>
              <a:rPr lang="en-US" dirty="0"/>
              <a:t>Which has greater kinetic energy, a person running at 4 mi/h or a dog of half the mass running at 8 mi/h? </a:t>
            </a:r>
          </a:p>
          <a:p>
            <a:pPr marL="342900" indent="-342900"/>
            <a:endParaRPr lang="en-US" dirty="0"/>
          </a:p>
          <a:p>
            <a:pPr marL="342900" indent="-342900">
              <a:buFontTx/>
              <a:buAutoNum type="alphaUcParenR"/>
            </a:pPr>
            <a:r>
              <a:rPr lang="en-US" dirty="0"/>
              <a:t>the dog</a:t>
            </a:r>
          </a:p>
          <a:p>
            <a:pPr marL="342900" indent="-342900"/>
            <a:r>
              <a:rPr lang="en-US" dirty="0"/>
              <a:t>B) the person</a:t>
            </a:r>
          </a:p>
          <a:p>
            <a:pPr marL="342900" indent="-342900"/>
            <a:r>
              <a:rPr lang="en-US" dirty="0"/>
              <a:t>C) Both have the same kinetic energy. </a:t>
            </a:r>
          </a:p>
          <a:p>
            <a:pPr marL="342900" indent="-342900"/>
            <a:r>
              <a:rPr lang="en-US" dirty="0"/>
              <a:t>D) More information is needed about the distance traveled. </a:t>
            </a:r>
          </a:p>
          <a:p>
            <a:pPr marL="342900" indent="-342900" eaLnBrk="0" hangingPunct="0"/>
            <a:endParaRPr lang="en-US" dirty="0"/>
          </a:p>
        </p:txBody>
      </p:sp>
      <p:sp>
        <p:nvSpPr>
          <p:cNvPr id="32773" name="Text Box 5"/>
          <p:cNvSpPr txBox="1">
            <a:spLocks noChangeArrowheads="1"/>
          </p:cNvSpPr>
          <p:nvPr/>
        </p:nvSpPr>
        <p:spPr bwMode="auto">
          <a:xfrm>
            <a:off x="990600" y="5105400"/>
            <a:ext cx="7315200" cy="822325"/>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 KE = ½ mv</a:t>
            </a:r>
            <a:r>
              <a:rPr lang="en-US" sz="2400" baseline="30000" dirty="0">
                <a:solidFill>
                  <a:srgbClr val="990099"/>
                </a:solidFill>
              </a:rPr>
              <a:t>2</a:t>
            </a:r>
            <a:r>
              <a:rPr lang="en-US" sz="2400" dirty="0">
                <a:solidFill>
                  <a:srgbClr val="990099"/>
                </a:solidFill>
              </a:rPr>
              <a:t>, so for dog, mass halved but v doubled means KE is doubled.</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81000" y="457200"/>
            <a:ext cx="8305800" cy="4339650"/>
          </a:xfrm>
          <a:prstGeom prst="rect">
            <a:avLst/>
          </a:prstGeom>
          <a:noFill/>
          <a:ln w="9525">
            <a:noFill/>
            <a:miter lim="800000"/>
            <a:headEnd/>
            <a:tailEnd/>
          </a:ln>
        </p:spPr>
        <p:txBody>
          <a:bodyPr>
            <a:spAutoFit/>
          </a:bodyPr>
          <a:lstStyle/>
          <a:p>
            <a:pPr marL="342900" indent="-342900">
              <a:spcBef>
                <a:spcPct val="50000"/>
              </a:spcBef>
            </a:pPr>
            <a:r>
              <a:rPr lang="en-US" sz="2400" dirty="0"/>
              <a:t>Suppose that your two friends are planning the design of a roller </a:t>
            </a:r>
            <a:r>
              <a:rPr lang="en-US" sz="2400" dirty="0" smtClean="0"/>
              <a:t>coaster where the cars initially start from rest. </a:t>
            </a:r>
            <a:r>
              <a:rPr lang="en-US" sz="2400" dirty="0"/>
              <a:t>Friend “A” says that each summit must be lower than the previous one. Friend “B” disagrees and says that as long as the first one is the highest, then it doesn’t matter what height the others are. Who do you agree with?</a:t>
            </a:r>
          </a:p>
          <a:p>
            <a:pPr marL="342900" indent="-342900">
              <a:spcBef>
                <a:spcPct val="50000"/>
              </a:spcBef>
              <a:buFontTx/>
              <a:buAutoNum type="alphaUcParenR"/>
            </a:pPr>
            <a:r>
              <a:rPr lang="en-US" sz="2400" dirty="0"/>
              <a:t>A</a:t>
            </a:r>
          </a:p>
          <a:p>
            <a:pPr marL="342900" indent="-342900">
              <a:spcBef>
                <a:spcPct val="50000"/>
              </a:spcBef>
              <a:buFontTx/>
              <a:buAutoNum type="alphaUcParenR"/>
            </a:pPr>
            <a:r>
              <a:rPr lang="en-US" sz="2400" dirty="0"/>
              <a:t>B</a:t>
            </a:r>
          </a:p>
          <a:p>
            <a:pPr marL="342900" indent="-342900">
              <a:spcBef>
                <a:spcPct val="50000"/>
              </a:spcBef>
              <a:buFontTx/>
              <a:buAutoNum type="alphaUcParenR"/>
            </a:pPr>
            <a:r>
              <a:rPr lang="en-US" sz="2400" dirty="0"/>
              <a:t>Neither of them – it doesn’t matter which summit is the highest</a:t>
            </a:r>
          </a:p>
        </p:txBody>
      </p:sp>
      <p:sp>
        <p:nvSpPr>
          <p:cNvPr id="31748" name="Text Box 4"/>
          <p:cNvSpPr txBox="1">
            <a:spLocks noChangeArrowheads="1"/>
          </p:cNvSpPr>
          <p:nvPr/>
        </p:nvSpPr>
        <p:spPr bwMode="auto">
          <a:xfrm>
            <a:off x="228600" y="0"/>
            <a:ext cx="8077200" cy="366713"/>
          </a:xfrm>
          <a:prstGeom prst="rect">
            <a:avLst/>
          </a:prstGeom>
          <a:noFill/>
          <a:ln w="9525">
            <a:noFill/>
            <a:miter lim="800000"/>
            <a:headEnd/>
            <a:tailEnd/>
          </a:ln>
        </p:spPr>
        <p:txBody>
          <a:bodyPr>
            <a:spAutoFit/>
          </a:bodyPr>
          <a:lstStyle/>
          <a:p>
            <a:pPr>
              <a:spcBef>
                <a:spcPct val="50000"/>
              </a:spcBef>
            </a:pPr>
            <a:endParaRPr lang="en-US" u="sng">
              <a:solidFill>
                <a:srgbClr val="3333CC"/>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304800" y="381000"/>
            <a:ext cx="8458200" cy="4108450"/>
          </a:xfrm>
          <a:prstGeom prst="rect">
            <a:avLst/>
          </a:prstGeom>
          <a:noFill/>
          <a:ln w="9525">
            <a:noFill/>
            <a:miter lim="800000"/>
            <a:headEnd/>
            <a:tailEnd/>
          </a:ln>
        </p:spPr>
        <p:txBody>
          <a:bodyPr anchor="ctr">
            <a:spAutoFit/>
          </a:bodyPr>
          <a:lstStyle/>
          <a:p>
            <a:pPr marL="342900" indent="-342900"/>
            <a:r>
              <a:rPr lang="en-US" sz="2400"/>
              <a:t>A hockey puck is set in motion across a frozen pond. If ice friction and air resistance are neglected, the force required to keep the puck sliding at constant velocity is</a:t>
            </a:r>
          </a:p>
          <a:p>
            <a:pPr marL="342900" indent="-342900"/>
            <a:endParaRPr lang="en-US" sz="2400"/>
          </a:p>
          <a:p>
            <a:pPr marL="342900" indent="-342900">
              <a:buFontTx/>
              <a:buAutoNum type="alphaUcParenR"/>
            </a:pPr>
            <a:r>
              <a:rPr lang="en-US" sz="2400"/>
              <a:t>equal to the product of  its mass times its weight. </a:t>
            </a:r>
          </a:p>
          <a:p>
            <a:pPr marL="342900" indent="-342900"/>
            <a:endParaRPr lang="en-US" sz="2400"/>
          </a:p>
          <a:p>
            <a:pPr marL="342900" indent="-342900"/>
            <a:r>
              <a:rPr lang="en-US" sz="2400"/>
              <a:t>B) equal to its weight divided by its mass.  </a:t>
            </a:r>
          </a:p>
          <a:p>
            <a:pPr marL="342900" indent="-342900"/>
            <a:endParaRPr lang="en-US" sz="2400"/>
          </a:p>
          <a:p>
            <a:pPr marL="342900" indent="-342900"/>
            <a:r>
              <a:rPr lang="en-US" sz="2400"/>
              <a:t>C) zero.  </a:t>
            </a:r>
          </a:p>
          <a:p>
            <a:pPr marL="342900" indent="-342900"/>
            <a:endParaRPr lang="en-US" sz="2400"/>
          </a:p>
          <a:p>
            <a:pPr marL="342900" indent="-342900"/>
            <a:r>
              <a:rPr lang="en-US" sz="2400"/>
              <a:t>D) equal to its weight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81000" y="457200"/>
            <a:ext cx="8305800" cy="2723823"/>
          </a:xfrm>
          <a:prstGeom prst="rect">
            <a:avLst/>
          </a:prstGeom>
          <a:noFill/>
          <a:ln w="9525">
            <a:noFill/>
            <a:miter lim="800000"/>
            <a:headEnd/>
            <a:tailEnd/>
          </a:ln>
        </p:spPr>
        <p:txBody>
          <a:bodyPr>
            <a:spAutoFit/>
          </a:bodyPr>
          <a:lstStyle/>
          <a:p>
            <a:pPr marL="342900" indent="-342900">
              <a:spcBef>
                <a:spcPct val="50000"/>
              </a:spcBef>
            </a:pPr>
            <a:r>
              <a:rPr lang="en-US" dirty="0"/>
              <a:t>Suppose that your two friends are planning the design of a roller </a:t>
            </a:r>
            <a:r>
              <a:rPr lang="en-US" dirty="0" smtClean="0"/>
              <a:t>coaster where the cars initially start from rest. </a:t>
            </a:r>
            <a:r>
              <a:rPr lang="en-US" dirty="0"/>
              <a:t>Friend “A” says that each summit must be lower than the previous one. Friend “B” disagrees and says that as long as the first one is the highest, then it doesn’t matter what height the others are. Who do you agree with?</a:t>
            </a:r>
          </a:p>
          <a:p>
            <a:pPr marL="342900" indent="-342900">
              <a:spcBef>
                <a:spcPct val="50000"/>
              </a:spcBef>
              <a:buFontTx/>
              <a:buAutoNum type="alphaUcParenR"/>
            </a:pPr>
            <a:r>
              <a:rPr lang="en-US" dirty="0"/>
              <a:t>A</a:t>
            </a:r>
          </a:p>
          <a:p>
            <a:pPr marL="342900" indent="-342900">
              <a:spcBef>
                <a:spcPct val="50000"/>
              </a:spcBef>
              <a:buFontTx/>
              <a:buAutoNum type="alphaUcParenR"/>
            </a:pPr>
            <a:r>
              <a:rPr lang="en-US" dirty="0"/>
              <a:t>B</a:t>
            </a:r>
          </a:p>
          <a:p>
            <a:pPr marL="342900" indent="-342900">
              <a:spcBef>
                <a:spcPct val="50000"/>
              </a:spcBef>
              <a:buFontTx/>
              <a:buAutoNum type="alphaUcParenR"/>
            </a:pPr>
            <a:r>
              <a:rPr lang="en-US" dirty="0"/>
              <a:t>Neither of them – it doesn’t matter which summit is the highest</a:t>
            </a:r>
          </a:p>
        </p:txBody>
      </p:sp>
      <p:sp>
        <p:nvSpPr>
          <p:cNvPr id="63491" name="Text Box 3"/>
          <p:cNvSpPr txBox="1">
            <a:spLocks noChangeArrowheads="1"/>
          </p:cNvSpPr>
          <p:nvPr/>
        </p:nvSpPr>
        <p:spPr bwMode="auto">
          <a:xfrm>
            <a:off x="457200" y="3657600"/>
            <a:ext cx="8229600" cy="2133600"/>
          </a:xfrm>
          <a:prstGeom prst="rect">
            <a:avLst/>
          </a:prstGeom>
          <a:noFill/>
          <a:ln w="9525">
            <a:noFill/>
            <a:miter lim="800000"/>
            <a:headEnd/>
            <a:tailEnd/>
          </a:ln>
        </p:spPr>
        <p:txBody>
          <a:bodyPr>
            <a:spAutoFit/>
          </a:bodyPr>
          <a:lstStyle/>
          <a:p>
            <a:pPr>
              <a:spcBef>
                <a:spcPct val="50000"/>
              </a:spcBef>
            </a:pPr>
            <a:r>
              <a:rPr lang="en-US" sz="2400" dirty="0">
                <a:solidFill>
                  <a:srgbClr val="993366"/>
                </a:solidFill>
              </a:rPr>
              <a:t>Answer: B</a:t>
            </a:r>
          </a:p>
          <a:p>
            <a:pPr>
              <a:spcBef>
                <a:spcPct val="50000"/>
              </a:spcBef>
            </a:pPr>
            <a:r>
              <a:rPr lang="en-US" sz="2000" dirty="0">
                <a:solidFill>
                  <a:srgbClr val="993366"/>
                </a:solidFill>
              </a:rPr>
              <a:t>The height of the initial summit determines the total energy of the car at any point along the coaster. The car could just as well encounter a low summit before or after a higher one, so long as the higher one is enough lower than the initial summit to compensate for energy dissipation by friction.</a:t>
            </a:r>
          </a:p>
        </p:txBody>
      </p:sp>
      <p:sp>
        <p:nvSpPr>
          <p:cNvPr id="31748" name="Text Box 4"/>
          <p:cNvSpPr txBox="1">
            <a:spLocks noChangeArrowheads="1"/>
          </p:cNvSpPr>
          <p:nvPr/>
        </p:nvSpPr>
        <p:spPr bwMode="auto">
          <a:xfrm>
            <a:off x="228600" y="0"/>
            <a:ext cx="8077200" cy="366713"/>
          </a:xfrm>
          <a:prstGeom prst="rect">
            <a:avLst/>
          </a:prstGeom>
          <a:noFill/>
          <a:ln w="9525">
            <a:noFill/>
            <a:miter lim="800000"/>
            <a:headEnd/>
            <a:tailEnd/>
          </a:ln>
        </p:spPr>
        <p:txBody>
          <a:bodyPr>
            <a:spAutoFit/>
          </a:bodyPr>
          <a:lstStyle/>
          <a:p>
            <a:pPr>
              <a:spcBef>
                <a:spcPct val="50000"/>
              </a:spcBef>
            </a:pPr>
            <a:endParaRPr lang="en-US" u="sng">
              <a:solidFill>
                <a:srgbClr val="3333CC"/>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14400"/>
            <a:ext cx="7620000" cy="2031325"/>
          </a:xfrm>
          <a:prstGeom prst="rect">
            <a:avLst/>
          </a:prstGeom>
          <a:noFill/>
        </p:spPr>
        <p:txBody>
          <a:bodyPr wrap="square" rtlCol="0">
            <a:spAutoFit/>
          </a:bodyPr>
          <a:lstStyle/>
          <a:p>
            <a:r>
              <a:rPr lang="en-US" dirty="0" smtClean="0"/>
              <a:t>If you haul up your bag of groceries up the stairs twice as fast as your friend hauls his equally-heavy bag of groceries, then</a:t>
            </a:r>
          </a:p>
          <a:p>
            <a:endParaRPr lang="en-US" dirty="0"/>
          </a:p>
          <a:p>
            <a:pPr marL="342900" indent="-342900">
              <a:buAutoNum type="alphaUcParenR"/>
            </a:pPr>
            <a:r>
              <a:rPr lang="en-US" dirty="0" smtClean="0"/>
              <a:t>You have expended more total energy</a:t>
            </a:r>
          </a:p>
          <a:p>
            <a:pPr marL="342900" indent="-342900">
              <a:buAutoNum type="alphaUcParenR"/>
            </a:pPr>
            <a:r>
              <a:rPr lang="en-US" dirty="0" smtClean="0"/>
              <a:t>You have exerted greater net impulse</a:t>
            </a:r>
          </a:p>
          <a:p>
            <a:pPr marL="342900" indent="-342900">
              <a:buAutoNum type="alphaUcParenR"/>
            </a:pPr>
            <a:r>
              <a:rPr lang="en-US" dirty="0" smtClean="0"/>
              <a:t>You have exerted greater net force on the bag</a:t>
            </a:r>
          </a:p>
          <a:p>
            <a:pPr marL="342900" indent="-342900">
              <a:buAutoNum type="alphaUcParenR"/>
            </a:pPr>
            <a:r>
              <a:rPr lang="en-US" dirty="0" smtClean="0"/>
              <a:t>You have exerted more power. </a:t>
            </a:r>
            <a:endParaRPr lang="en-US" dirty="0"/>
          </a:p>
        </p:txBody>
      </p:sp>
    </p:spTree>
    <p:extLst>
      <p:ext uri="{BB962C8B-B14F-4D97-AF65-F5344CB8AC3E}">
        <p14:creationId xmlns:p14="http://schemas.microsoft.com/office/powerpoint/2010/main" val="66830649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14400"/>
            <a:ext cx="7620000" cy="2031325"/>
          </a:xfrm>
          <a:prstGeom prst="rect">
            <a:avLst/>
          </a:prstGeom>
          <a:noFill/>
        </p:spPr>
        <p:txBody>
          <a:bodyPr wrap="square" rtlCol="0">
            <a:spAutoFit/>
          </a:bodyPr>
          <a:lstStyle/>
          <a:p>
            <a:r>
              <a:rPr lang="en-US" dirty="0" smtClean="0"/>
              <a:t>If you haul up your bag of groceries up the stairs twice as fast as your friend hauls his equally-heavy bag of groceries, then</a:t>
            </a:r>
          </a:p>
          <a:p>
            <a:endParaRPr lang="en-US" dirty="0"/>
          </a:p>
          <a:p>
            <a:pPr marL="342900" indent="-342900">
              <a:buAutoNum type="alphaUcParenR"/>
            </a:pPr>
            <a:r>
              <a:rPr lang="en-US" dirty="0" smtClean="0"/>
              <a:t>You have expended more energy in moving the bag up. </a:t>
            </a:r>
          </a:p>
          <a:p>
            <a:pPr marL="342900" indent="-342900">
              <a:buAutoNum type="alphaUcParenR"/>
            </a:pPr>
            <a:r>
              <a:rPr lang="en-US" dirty="0" smtClean="0"/>
              <a:t>You have exerted greater net impulse</a:t>
            </a:r>
          </a:p>
          <a:p>
            <a:pPr marL="342900" indent="-342900">
              <a:buAutoNum type="alphaUcParenR"/>
            </a:pPr>
            <a:r>
              <a:rPr lang="en-US" dirty="0" smtClean="0"/>
              <a:t>You have exerted greater net force on the bag</a:t>
            </a:r>
          </a:p>
          <a:p>
            <a:pPr marL="342900" indent="-342900">
              <a:buAutoNum type="alphaUcParenR"/>
            </a:pPr>
            <a:r>
              <a:rPr lang="en-US" dirty="0" smtClean="0"/>
              <a:t>You have exerted more power. </a:t>
            </a:r>
            <a:endParaRPr lang="en-US" dirty="0"/>
          </a:p>
        </p:txBody>
      </p:sp>
      <p:sp>
        <p:nvSpPr>
          <p:cNvPr id="3" name="TextBox 2"/>
          <p:cNvSpPr txBox="1"/>
          <p:nvPr/>
        </p:nvSpPr>
        <p:spPr>
          <a:xfrm>
            <a:off x="990600" y="3886200"/>
            <a:ext cx="7162800" cy="2308324"/>
          </a:xfrm>
          <a:prstGeom prst="rect">
            <a:avLst/>
          </a:prstGeom>
          <a:noFill/>
        </p:spPr>
        <p:txBody>
          <a:bodyPr wrap="square" rtlCol="0">
            <a:spAutoFit/>
          </a:bodyPr>
          <a:lstStyle/>
          <a:p>
            <a:r>
              <a:rPr lang="en-US" dirty="0" smtClean="0">
                <a:solidFill>
                  <a:srgbClr val="7030A0"/>
                </a:solidFill>
              </a:rPr>
              <a:t>Answer: D</a:t>
            </a:r>
          </a:p>
          <a:p>
            <a:endParaRPr lang="en-US" dirty="0">
              <a:solidFill>
                <a:srgbClr val="7030A0"/>
              </a:solidFill>
            </a:endParaRPr>
          </a:p>
          <a:p>
            <a:r>
              <a:rPr lang="en-US" dirty="0" smtClean="0">
                <a:solidFill>
                  <a:srgbClr val="7030A0"/>
                </a:solidFill>
              </a:rPr>
              <a:t>Power = </a:t>
            </a:r>
            <a:r>
              <a:rPr lang="en-US" dirty="0" err="1" smtClean="0">
                <a:solidFill>
                  <a:srgbClr val="7030A0"/>
                </a:solidFill>
              </a:rPr>
              <a:t>Workdone</a:t>
            </a:r>
            <a:r>
              <a:rPr lang="en-US" dirty="0" smtClean="0">
                <a:solidFill>
                  <a:srgbClr val="7030A0"/>
                </a:solidFill>
              </a:rPr>
              <a:t>/time. The work done on the bag is the change in its gravitational potential energy, </a:t>
            </a:r>
            <a:r>
              <a:rPr lang="en-US" dirty="0" err="1" smtClean="0">
                <a:solidFill>
                  <a:srgbClr val="7030A0"/>
                </a:solidFill>
              </a:rPr>
              <a:t>mgh</a:t>
            </a:r>
            <a:r>
              <a:rPr lang="en-US" dirty="0" smtClean="0">
                <a:solidFill>
                  <a:srgbClr val="7030A0"/>
                </a:solidFill>
              </a:rPr>
              <a:t>, which is the same for each bag, so there is the same work done, so you have expended same total energy in moving the bag up. (thinking of any sound, heat generated equally). But you do it in less time, so the power you exert is greater.</a:t>
            </a:r>
            <a:endParaRPr lang="en-US" dirty="0">
              <a:solidFill>
                <a:srgbClr val="7030A0"/>
              </a:solidFill>
            </a:endParaRPr>
          </a:p>
        </p:txBody>
      </p:sp>
    </p:spTree>
    <p:extLst>
      <p:ext uri="{BB962C8B-B14F-4D97-AF65-F5344CB8AC3E}">
        <p14:creationId xmlns:p14="http://schemas.microsoft.com/office/powerpoint/2010/main" val="302444218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09600"/>
            <a:ext cx="6934200" cy="2031325"/>
          </a:xfrm>
          <a:prstGeom prst="rect">
            <a:avLst/>
          </a:prstGeom>
          <a:noFill/>
        </p:spPr>
        <p:txBody>
          <a:bodyPr wrap="square" rtlCol="0">
            <a:spAutoFit/>
          </a:bodyPr>
          <a:lstStyle/>
          <a:p>
            <a:r>
              <a:rPr lang="en-US" dirty="0" smtClean="0"/>
              <a:t>When turning a stubborn screw, it is easiest if you use a wrench with a </a:t>
            </a:r>
          </a:p>
          <a:p>
            <a:endParaRPr lang="en-US" dirty="0"/>
          </a:p>
          <a:p>
            <a:pPr marL="342900" indent="-342900">
              <a:buAutoNum type="alphaUcParenR"/>
            </a:pPr>
            <a:r>
              <a:rPr lang="en-US" dirty="0" smtClean="0"/>
              <a:t>Short handle</a:t>
            </a:r>
          </a:p>
          <a:p>
            <a:pPr marL="342900" indent="-342900">
              <a:buAutoNum type="alphaUcParenR"/>
            </a:pPr>
            <a:r>
              <a:rPr lang="en-US" dirty="0" smtClean="0"/>
              <a:t>Long handle</a:t>
            </a:r>
          </a:p>
          <a:p>
            <a:r>
              <a:rPr lang="en-US" dirty="0" smtClean="0"/>
              <a:t>C) Wide handle</a:t>
            </a:r>
          </a:p>
          <a:p>
            <a:r>
              <a:rPr lang="en-US" dirty="0" smtClean="0"/>
              <a:t>D) Heavy handle</a:t>
            </a:r>
            <a:endParaRPr lang="en-US" dirty="0"/>
          </a:p>
        </p:txBody>
      </p:sp>
    </p:spTree>
    <p:extLst>
      <p:ext uri="{BB962C8B-B14F-4D97-AF65-F5344CB8AC3E}">
        <p14:creationId xmlns:p14="http://schemas.microsoft.com/office/powerpoint/2010/main" val="321748467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09600"/>
            <a:ext cx="6934200" cy="2031325"/>
          </a:xfrm>
          <a:prstGeom prst="rect">
            <a:avLst/>
          </a:prstGeom>
          <a:noFill/>
        </p:spPr>
        <p:txBody>
          <a:bodyPr wrap="square" rtlCol="0">
            <a:spAutoFit/>
          </a:bodyPr>
          <a:lstStyle/>
          <a:p>
            <a:r>
              <a:rPr lang="en-US" dirty="0" smtClean="0"/>
              <a:t>When turning a stubborn screw, it is easiest if you use a wrench with a </a:t>
            </a:r>
          </a:p>
          <a:p>
            <a:endParaRPr lang="en-US" dirty="0"/>
          </a:p>
          <a:p>
            <a:pPr marL="342900" indent="-342900">
              <a:buAutoNum type="alphaUcParenR"/>
            </a:pPr>
            <a:r>
              <a:rPr lang="en-US" dirty="0" smtClean="0"/>
              <a:t>Short handle</a:t>
            </a:r>
          </a:p>
          <a:p>
            <a:pPr marL="342900" indent="-342900">
              <a:buAutoNum type="alphaUcParenR"/>
            </a:pPr>
            <a:r>
              <a:rPr lang="en-US" dirty="0" smtClean="0"/>
              <a:t>Long handle</a:t>
            </a:r>
          </a:p>
          <a:p>
            <a:r>
              <a:rPr lang="en-US" dirty="0" smtClean="0"/>
              <a:t>C) Wide handle</a:t>
            </a:r>
          </a:p>
          <a:p>
            <a:r>
              <a:rPr lang="en-US" dirty="0" smtClean="0"/>
              <a:t>D) Heavy handle</a:t>
            </a:r>
            <a:endParaRPr lang="en-US" dirty="0"/>
          </a:p>
        </p:txBody>
      </p:sp>
      <p:sp>
        <p:nvSpPr>
          <p:cNvPr id="3" name="TextBox 2"/>
          <p:cNvSpPr txBox="1"/>
          <p:nvPr/>
        </p:nvSpPr>
        <p:spPr>
          <a:xfrm>
            <a:off x="1676400" y="3352800"/>
            <a:ext cx="6400800" cy="1754326"/>
          </a:xfrm>
          <a:prstGeom prst="rect">
            <a:avLst/>
          </a:prstGeom>
          <a:noFill/>
        </p:spPr>
        <p:txBody>
          <a:bodyPr wrap="square" rtlCol="0">
            <a:spAutoFit/>
          </a:bodyPr>
          <a:lstStyle/>
          <a:p>
            <a:r>
              <a:rPr lang="en-US" dirty="0" smtClean="0">
                <a:solidFill>
                  <a:srgbClr val="990099"/>
                </a:solidFill>
              </a:rPr>
              <a:t>Answer: B</a:t>
            </a:r>
          </a:p>
          <a:p>
            <a:endParaRPr lang="en-US" dirty="0">
              <a:solidFill>
                <a:srgbClr val="990099"/>
              </a:solidFill>
            </a:endParaRPr>
          </a:p>
          <a:p>
            <a:r>
              <a:rPr lang="en-US" dirty="0" smtClean="0">
                <a:solidFill>
                  <a:srgbClr val="990099"/>
                </a:solidFill>
              </a:rPr>
              <a:t>You want to have a large torque (since torque causes rotation). Since torque = lever arm x force, this means you want a longer lever-arm to minimize your exertion (force) , i.e. a long handle.</a:t>
            </a:r>
            <a:endParaRPr lang="en-US" dirty="0">
              <a:solidFill>
                <a:srgbClr val="990099"/>
              </a:solidFill>
            </a:endParaRPr>
          </a:p>
        </p:txBody>
      </p:sp>
    </p:spTree>
    <p:extLst>
      <p:ext uri="{BB962C8B-B14F-4D97-AF65-F5344CB8AC3E}">
        <p14:creationId xmlns:p14="http://schemas.microsoft.com/office/powerpoint/2010/main" val="386668780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ChangeArrowheads="1"/>
          </p:cNvSpPr>
          <p:nvPr/>
        </p:nvSpPr>
        <p:spPr bwMode="auto">
          <a:xfrm>
            <a:off x="914400" y="550863"/>
            <a:ext cx="7620000" cy="3378200"/>
          </a:xfrm>
          <a:prstGeom prst="rect">
            <a:avLst/>
          </a:prstGeom>
          <a:noFill/>
          <a:ln w="9525">
            <a:noFill/>
            <a:miter lim="800000"/>
            <a:headEnd/>
            <a:tailEnd/>
          </a:ln>
        </p:spPr>
        <p:txBody>
          <a:bodyPr anchor="ctr">
            <a:spAutoFit/>
          </a:bodyPr>
          <a:lstStyle/>
          <a:p>
            <a:pPr marL="342900" indent="-342900"/>
            <a:r>
              <a:rPr lang="en-US" sz="2400"/>
              <a:t>A huge rotating cloud of particles in space gravitate together to form an increasingly dense ball. As it shrinks in size the cloud </a:t>
            </a:r>
          </a:p>
          <a:p>
            <a:pPr marL="342900" indent="-342900"/>
            <a:endParaRPr lang="en-US" sz="2400"/>
          </a:p>
          <a:p>
            <a:pPr marL="342900" indent="-342900">
              <a:buFontTx/>
              <a:buAutoNum type="alphaUcParenR"/>
            </a:pPr>
            <a:r>
              <a:rPr lang="en-US" sz="2400"/>
              <a:t>rotates slower.</a:t>
            </a:r>
          </a:p>
          <a:p>
            <a:pPr marL="342900" indent="-342900"/>
            <a:r>
              <a:rPr lang="en-US" sz="2400"/>
              <a:t>B)   rotates faster. </a:t>
            </a:r>
          </a:p>
          <a:p>
            <a:pPr marL="342900" indent="-342900"/>
            <a:r>
              <a:rPr lang="en-US" sz="2400"/>
              <a:t>C) rotates at the same speed. </a:t>
            </a:r>
          </a:p>
          <a:p>
            <a:pPr marL="342900" indent="-342900"/>
            <a:r>
              <a:rPr lang="en-US" sz="2400"/>
              <a:t>D)  cannot rotate. </a:t>
            </a:r>
          </a:p>
          <a:p>
            <a:pPr marL="342900" indent="-342900" eaLnBrk="0" hangingPunct="0"/>
            <a:endParaRPr lang="en-US" sz="240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ChangeArrowheads="1"/>
          </p:cNvSpPr>
          <p:nvPr/>
        </p:nvSpPr>
        <p:spPr bwMode="auto">
          <a:xfrm>
            <a:off x="838200" y="533400"/>
            <a:ext cx="7620000" cy="2308324"/>
          </a:xfrm>
          <a:prstGeom prst="rect">
            <a:avLst/>
          </a:prstGeom>
          <a:noFill/>
          <a:ln w="9525">
            <a:noFill/>
            <a:miter lim="800000"/>
            <a:headEnd/>
            <a:tailEnd/>
          </a:ln>
        </p:spPr>
        <p:txBody>
          <a:bodyPr anchor="ctr">
            <a:spAutoFit/>
          </a:bodyPr>
          <a:lstStyle/>
          <a:p>
            <a:pPr marL="342900" indent="-342900"/>
            <a:r>
              <a:rPr lang="en-US" dirty="0"/>
              <a:t>A huge rotating cloud of particles in space gravitate together to form an increasingly dense ball. As it shrinks in size the cloud </a:t>
            </a:r>
          </a:p>
          <a:p>
            <a:pPr marL="342900" indent="-342900"/>
            <a:endParaRPr lang="en-US" dirty="0"/>
          </a:p>
          <a:p>
            <a:pPr marL="342900" indent="-342900">
              <a:buFontTx/>
              <a:buAutoNum type="alphaUcParenR"/>
            </a:pPr>
            <a:r>
              <a:rPr lang="en-US" dirty="0"/>
              <a:t>rotates slower.</a:t>
            </a:r>
          </a:p>
          <a:p>
            <a:pPr marL="342900" indent="-342900"/>
            <a:r>
              <a:rPr lang="en-US" dirty="0"/>
              <a:t>B)   rotates faster. </a:t>
            </a:r>
          </a:p>
          <a:p>
            <a:pPr marL="342900" indent="-342900"/>
            <a:r>
              <a:rPr lang="en-US" dirty="0"/>
              <a:t>C) rotates at the same speed. </a:t>
            </a:r>
          </a:p>
          <a:p>
            <a:pPr marL="342900" indent="-342900"/>
            <a:r>
              <a:rPr lang="en-US" dirty="0"/>
              <a:t>D)  cannot rotate. </a:t>
            </a:r>
          </a:p>
          <a:p>
            <a:pPr marL="342900" indent="-342900" eaLnBrk="0" hangingPunct="0"/>
            <a:endParaRPr lang="en-US" dirty="0"/>
          </a:p>
        </p:txBody>
      </p:sp>
      <p:sp>
        <p:nvSpPr>
          <p:cNvPr id="25607" name="Text Box 7"/>
          <p:cNvSpPr txBox="1">
            <a:spLocks noChangeArrowheads="1"/>
          </p:cNvSpPr>
          <p:nvPr/>
        </p:nvSpPr>
        <p:spPr bwMode="auto">
          <a:xfrm>
            <a:off x="1219200" y="4648200"/>
            <a:ext cx="6781800" cy="1200329"/>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B) </a:t>
            </a:r>
            <a:r>
              <a:rPr lang="en-US" sz="2400" dirty="0" smtClean="0">
                <a:solidFill>
                  <a:srgbClr val="990099"/>
                </a:solidFill>
              </a:rPr>
              <a:t>Angular momentum </a:t>
            </a:r>
            <a:r>
              <a:rPr lang="en-US" sz="2400" dirty="0">
                <a:solidFill>
                  <a:srgbClr val="990099"/>
                </a:solidFill>
              </a:rPr>
              <a:t>is conserved, so if shrinks so </a:t>
            </a:r>
            <a:r>
              <a:rPr lang="en-US" sz="2400" dirty="0" smtClean="0">
                <a:solidFill>
                  <a:srgbClr val="990099"/>
                </a:solidFill>
              </a:rPr>
              <a:t>that moment of inertia </a:t>
            </a:r>
            <a:r>
              <a:rPr lang="en-US" sz="2400" i="1" dirty="0">
                <a:solidFill>
                  <a:srgbClr val="990099"/>
                </a:solidFill>
              </a:rPr>
              <a:t>I </a:t>
            </a:r>
            <a:r>
              <a:rPr lang="en-US" sz="2400" dirty="0">
                <a:solidFill>
                  <a:srgbClr val="990099"/>
                </a:solidFill>
              </a:rPr>
              <a:t>decreases, then </a:t>
            </a:r>
            <a:r>
              <a:rPr lang="en-US" sz="2400" dirty="0" smtClean="0">
                <a:solidFill>
                  <a:srgbClr val="990099"/>
                </a:solidFill>
              </a:rPr>
              <a:t>angular speed </a:t>
            </a:r>
            <a:r>
              <a:rPr lang="en-US" sz="2400" dirty="0" smtClean="0">
                <a:solidFill>
                  <a:srgbClr val="990099"/>
                </a:solidFill>
                <a:latin typeface="Symbol" pitchFamily="18" charset="2"/>
              </a:rPr>
              <a:t>w</a:t>
            </a:r>
            <a:r>
              <a:rPr lang="en-US" sz="2400" dirty="0" smtClean="0">
                <a:solidFill>
                  <a:srgbClr val="990099"/>
                </a:solidFill>
              </a:rPr>
              <a:t> must </a:t>
            </a:r>
            <a:r>
              <a:rPr lang="en-US" sz="2400" dirty="0">
                <a:solidFill>
                  <a:srgbClr val="990099"/>
                </a:solidFill>
              </a:rPr>
              <a:t>increase</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457200" y="762000"/>
            <a:ext cx="7772400" cy="3378200"/>
          </a:xfrm>
          <a:prstGeom prst="rect">
            <a:avLst/>
          </a:prstGeom>
          <a:noFill/>
          <a:ln w="9525">
            <a:noFill/>
            <a:miter lim="800000"/>
            <a:headEnd/>
            <a:tailEnd/>
          </a:ln>
        </p:spPr>
        <p:txBody>
          <a:bodyPr>
            <a:spAutoFit/>
          </a:bodyPr>
          <a:lstStyle/>
          <a:p>
            <a:r>
              <a:rPr lang="en-US" sz="2400"/>
              <a:t>Consider a string with several rocks tied along its length at equally spaced intervals. You whirl the string overhead so that the rocks follow circular paths. Compared to a rock in the middle of the string, a rock at the outer end moves</a:t>
            </a:r>
          </a:p>
          <a:p>
            <a:endParaRPr lang="en-US" sz="2400"/>
          </a:p>
          <a:p>
            <a:r>
              <a:rPr lang="en-US" sz="2400"/>
              <a:t>A) half as fast. </a:t>
            </a:r>
          </a:p>
          <a:p>
            <a:r>
              <a:rPr lang="en-US" sz="2400"/>
              <a:t>B) twice as fast. </a:t>
            </a:r>
          </a:p>
          <a:p>
            <a:r>
              <a:rPr lang="en-US" sz="2400"/>
              <a:t>C) at the same linear speed. </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457200" y="762000"/>
            <a:ext cx="7772400" cy="2308324"/>
          </a:xfrm>
          <a:prstGeom prst="rect">
            <a:avLst/>
          </a:prstGeom>
          <a:noFill/>
          <a:ln w="9525">
            <a:noFill/>
            <a:miter lim="800000"/>
            <a:headEnd/>
            <a:tailEnd/>
          </a:ln>
        </p:spPr>
        <p:txBody>
          <a:bodyPr>
            <a:spAutoFit/>
          </a:bodyPr>
          <a:lstStyle/>
          <a:p>
            <a:r>
              <a:rPr lang="en-US" dirty="0"/>
              <a:t>Consider a string with several rocks tied along its length at equally spaced intervals. You whirl the string overhead so that the rocks follow circular paths. Compared to a rock in the middle of the string, a rock at the outer end moves</a:t>
            </a:r>
          </a:p>
          <a:p>
            <a:endParaRPr lang="en-US" dirty="0"/>
          </a:p>
          <a:p>
            <a:r>
              <a:rPr lang="en-US" dirty="0"/>
              <a:t>A) half as fast. </a:t>
            </a:r>
          </a:p>
          <a:p>
            <a:r>
              <a:rPr lang="en-US" dirty="0"/>
              <a:t>B) twice as fast. </a:t>
            </a:r>
          </a:p>
          <a:p>
            <a:r>
              <a:rPr lang="en-US" dirty="0"/>
              <a:t>C) at the same linear speed. </a:t>
            </a:r>
          </a:p>
        </p:txBody>
      </p:sp>
      <p:sp>
        <p:nvSpPr>
          <p:cNvPr id="50181" name="Text Box 5"/>
          <p:cNvSpPr txBox="1">
            <a:spLocks noChangeArrowheads="1"/>
          </p:cNvSpPr>
          <p:nvPr/>
        </p:nvSpPr>
        <p:spPr bwMode="auto">
          <a:xfrm>
            <a:off x="762000" y="4572000"/>
            <a:ext cx="6858000" cy="1735138"/>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Answer: B</a:t>
            </a:r>
          </a:p>
          <a:p>
            <a:pPr>
              <a:spcBef>
                <a:spcPct val="50000"/>
              </a:spcBef>
            </a:pPr>
            <a:r>
              <a:rPr lang="en-US" sz="2400" dirty="0">
                <a:solidFill>
                  <a:srgbClr val="990099"/>
                </a:solidFill>
              </a:rPr>
              <a:t>They have the same angular (rotational) speed, but the one twice as far from the center has twice as large linear (tangential) speed.</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533400" y="609600"/>
            <a:ext cx="7543800" cy="3416320"/>
          </a:xfrm>
          <a:prstGeom prst="rect">
            <a:avLst/>
          </a:prstGeom>
          <a:noFill/>
          <a:ln w="9525">
            <a:noFill/>
            <a:miter lim="800000"/>
            <a:headEnd/>
            <a:tailEnd/>
          </a:ln>
        </p:spPr>
        <p:txBody>
          <a:bodyPr>
            <a:spAutoFit/>
          </a:bodyPr>
          <a:lstStyle/>
          <a:p>
            <a:r>
              <a:rPr lang="en-US" sz="2400" dirty="0"/>
              <a:t>A small boy places a rock under the middle </a:t>
            </a:r>
            <a:r>
              <a:rPr lang="en-US" sz="2400" dirty="0" smtClean="0"/>
              <a:t>of </a:t>
            </a:r>
            <a:r>
              <a:rPr lang="en-US" sz="2400" dirty="0"/>
              <a:t>a long wood plank, sits near one end and his mother sits near the opposite end. To balance each other, </a:t>
            </a:r>
          </a:p>
          <a:p>
            <a:endParaRPr lang="en-US" sz="2400" dirty="0"/>
          </a:p>
          <a:p>
            <a:r>
              <a:rPr lang="en-US" sz="2400" dirty="0"/>
              <a:t>A) both should move closer to the ends of the plank. </a:t>
            </a:r>
          </a:p>
          <a:p>
            <a:r>
              <a:rPr lang="en-US" sz="2400" dirty="0"/>
              <a:t>B) the boy should move closer to his mother. </a:t>
            </a:r>
          </a:p>
          <a:p>
            <a:r>
              <a:rPr lang="en-US" sz="2400" dirty="0"/>
              <a:t>C) the mother should move further away from the boy. </a:t>
            </a:r>
          </a:p>
          <a:p>
            <a:r>
              <a:rPr lang="en-US" sz="2400" dirty="0"/>
              <a:t>D) both should move closer to the middle of the plank. </a:t>
            </a:r>
          </a:p>
          <a:p>
            <a:r>
              <a:rPr lang="en-US" sz="2400" dirty="0"/>
              <a:t>E) None of the above choices would work.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304800" y="381000"/>
            <a:ext cx="8458200" cy="3139321"/>
          </a:xfrm>
          <a:prstGeom prst="rect">
            <a:avLst/>
          </a:prstGeom>
          <a:noFill/>
          <a:ln w="9525">
            <a:noFill/>
            <a:miter lim="800000"/>
            <a:headEnd/>
            <a:tailEnd/>
          </a:ln>
        </p:spPr>
        <p:txBody>
          <a:bodyPr anchor="ctr">
            <a:spAutoFit/>
          </a:bodyPr>
          <a:lstStyle/>
          <a:p>
            <a:pPr marL="342900" indent="-342900"/>
            <a:r>
              <a:rPr lang="en-US" dirty="0"/>
              <a:t>A hockey puck is set in motion across a frozen pond. If ice friction and air resistance are neglected, the force required to keep the puck sliding at constant velocity is</a:t>
            </a:r>
          </a:p>
          <a:p>
            <a:pPr marL="342900" indent="-342900"/>
            <a:endParaRPr lang="en-US" dirty="0"/>
          </a:p>
          <a:p>
            <a:pPr marL="342900" indent="-342900">
              <a:buFontTx/>
              <a:buAutoNum type="alphaUcParenR"/>
            </a:pPr>
            <a:r>
              <a:rPr lang="en-US" dirty="0"/>
              <a:t>equal to the product of  its mass times its weight. </a:t>
            </a:r>
          </a:p>
          <a:p>
            <a:pPr marL="342900" indent="-342900"/>
            <a:endParaRPr lang="en-US" dirty="0"/>
          </a:p>
          <a:p>
            <a:pPr marL="342900" indent="-342900"/>
            <a:r>
              <a:rPr lang="en-US" dirty="0"/>
              <a:t>B) equal to its weight divided by its mass.  </a:t>
            </a:r>
          </a:p>
          <a:p>
            <a:pPr marL="342900" indent="-342900"/>
            <a:endParaRPr lang="en-US" dirty="0"/>
          </a:p>
          <a:p>
            <a:pPr marL="342900" indent="-342900"/>
            <a:r>
              <a:rPr lang="en-US" dirty="0"/>
              <a:t>C) zero.  </a:t>
            </a:r>
          </a:p>
          <a:p>
            <a:pPr marL="342900" indent="-342900"/>
            <a:endParaRPr lang="en-US" dirty="0"/>
          </a:p>
          <a:p>
            <a:pPr marL="342900" indent="-342900"/>
            <a:r>
              <a:rPr lang="en-US" dirty="0"/>
              <a:t>D) equal to its weight </a:t>
            </a:r>
          </a:p>
        </p:txBody>
      </p:sp>
      <p:sp>
        <p:nvSpPr>
          <p:cNvPr id="40965" name="Text Box 5"/>
          <p:cNvSpPr txBox="1">
            <a:spLocks noChangeArrowheads="1"/>
          </p:cNvSpPr>
          <p:nvPr/>
        </p:nvSpPr>
        <p:spPr bwMode="auto">
          <a:xfrm>
            <a:off x="838200" y="4953000"/>
            <a:ext cx="7086600" cy="457200"/>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Answer: C, since no acceleration – so no net force</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533400" y="609600"/>
            <a:ext cx="7543800" cy="2585323"/>
          </a:xfrm>
          <a:prstGeom prst="rect">
            <a:avLst/>
          </a:prstGeom>
          <a:noFill/>
          <a:ln w="9525">
            <a:noFill/>
            <a:miter lim="800000"/>
            <a:headEnd/>
            <a:tailEnd/>
          </a:ln>
        </p:spPr>
        <p:txBody>
          <a:bodyPr>
            <a:spAutoFit/>
          </a:bodyPr>
          <a:lstStyle/>
          <a:p>
            <a:r>
              <a:rPr lang="en-US" dirty="0"/>
              <a:t>A small boy places a rock under the middle of </a:t>
            </a:r>
            <a:r>
              <a:rPr lang="en-US" dirty="0" smtClean="0"/>
              <a:t>a </a:t>
            </a:r>
            <a:r>
              <a:rPr lang="en-US" dirty="0"/>
              <a:t>long wood plank, sits near one end and his mother sits near the opposite end. To balance each other, </a:t>
            </a:r>
          </a:p>
          <a:p>
            <a:endParaRPr lang="en-US" dirty="0"/>
          </a:p>
          <a:p>
            <a:r>
              <a:rPr lang="en-US" dirty="0"/>
              <a:t>A) both should move closer to the ends of the plank. </a:t>
            </a:r>
          </a:p>
          <a:p>
            <a:r>
              <a:rPr lang="en-US" dirty="0"/>
              <a:t>B) the boy should move closer to his mother. </a:t>
            </a:r>
          </a:p>
          <a:p>
            <a:r>
              <a:rPr lang="en-US" dirty="0"/>
              <a:t>C) the mother should move further away from the boy. </a:t>
            </a:r>
          </a:p>
          <a:p>
            <a:r>
              <a:rPr lang="en-US" dirty="0"/>
              <a:t>D) both should move closer to the middle of the plank. </a:t>
            </a:r>
          </a:p>
          <a:p>
            <a:r>
              <a:rPr lang="en-US" dirty="0"/>
              <a:t>E) None of the above choices would work. </a:t>
            </a:r>
          </a:p>
        </p:txBody>
      </p:sp>
      <p:sp>
        <p:nvSpPr>
          <p:cNvPr id="51205" name="Text Box 5"/>
          <p:cNvSpPr txBox="1">
            <a:spLocks noChangeArrowheads="1"/>
          </p:cNvSpPr>
          <p:nvPr/>
        </p:nvSpPr>
        <p:spPr bwMode="auto">
          <a:xfrm>
            <a:off x="304800" y="4419600"/>
            <a:ext cx="8305800" cy="2100263"/>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Answer: E</a:t>
            </a:r>
          </a:p>
          <a:p>
            <a:pPr>
              <a:spcBef>
                <a:spcPct val="50000"/>
              </a:spcBef>
            </a:pPr>
            <a:r>
              <a:rPr lang="en-US" sz="2400" dirty="0">
                <a:solidFill>
                  <a:srgbClr val="990099"/>
                </a:solidFill>
              </a:rPr>
              <a:t>The mother has greater weight, so to balance the torque = F x </a:t>
            </a:r>
            <a:r>
              <a:rPr lang="en-US" sz="2400" dirty="0" err="1">
                <a:solidFill>
                  <a:srgbClr val="990099"/>
                </a:solidFill>
              </a:rPr>
              <a:t>leverarm</a:t>
            </a:r>
            <a:r>
              <a:rPr lang="en-US" sz="2400" dirty="0">
                <a:solidFill>
                  <a:srgbClr val="990099"/>
                </a:solidFill>
              </a:rPr>
              <a:t> of that of the boy’s, the lever arm to the mother must be smaller, i.e. mother must move in closer (or boy move out further)</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p84A"/>
          <p:cNvPicPr>
            <a:picLocks noChangeAspect="1" noChangeArrowheads="1"/>
          </p:cNvPicPr>
          <p:nvPr/>
        </p:nvPicPr>
        <p:blipFill>
          <a:blip r:embed="rId3"/>
          <a:srcRect/>
          <a:stretch>
            <a:fillRect/>
          </a:stretch>
        </p:blipFill>
        <p:spPr bwMode="auto">
          <a:xfrm>
            <a:off x="5029200" y="1066800"/>
            <a:ext cx="3810000" cy="1893888"/>
          </a:xfrm>
          <a:prstGeom prst="rect">
            <a:avLst/>
          </a:prstGeom>
          <a:noFill/>
          <a:ln w="9525">
            <a:noFill/>
            <a:miter lim="800000"/>
            <a:headEnd/>
            <a:tailEnd/>
          </a:ln>
        </p:spPr>
      </p:pic>
      <p:sp>
        <p:nvSpPr>
          <p:cNvPr id="35843" name="Text Box 3"/>
          <p:cNvSpPr txBox="1">
            <a:spLocks noChangeArrowheads="1"/>
          </p:cNvSpPr>
          <p:nvPr/>
        </p:nvSpPr>
        <p:spPr bwMode="auto">
          <a:xfrm>
            <a:off x="304800" y="533400"/>
            <a:ext cx="4343400" cy="6116638"/>
          </a:xfrm>
          <a:prstGeom prst="rect">
            <a:avLst/>
          </a:prstGeom>
          <a:noFill/>
          <a:ln w="9525">
            <a:noFill/>
            <a:miter lim="800000"/>
            <a:headEnd/>
            <a:tailEnd/>
          </a:ln>
        </p:spPr>
        <p:txBody>
          <a:bodyPr>
            <a:spAutoFit/>
          </a:bodyPr>
          <a:lstStyle/>
          <a:p>
            <a:pPr marL="342900" indent="-342900">
              <a:spcBef>
                <a:spcPct val="50000"/>
              </a:spcBef>
            </a:pPr>
            <a:r>
              <a:rPr lang="en-US" sz="2400"/>
              <a:t>The centers of gravity of the three trucks parked on the hill are shown by the x’s. </a:t>
            </a:r>
          </a:p>
          <a:p>
            <a:pPr marL="342900" indent="-342900">
              <a:spcBef>
                <a:spcPct val="50000"/>
              </a:spcBef>
            </a:pPr>
            <a:r>
              <a:rPr lang="en-US" sz="2400"/>
              <a:t>Which truck(s) will tip over?</a:t>
            </a:r>
          </a:p>
          <a:p>
            <a:pPr marL="342900" indent="-342900">
              <a:spcBef>
                <a:spcPct val="50000"/>
              </a:spcBef>
              <a:buFontTx/>
              <a:buAutoNum type="alphaUcParenR"/>
            </a:pPr>
            <a:r>
              <a:rPr lang="en-US" sz="2400"/>
              <a:t>1		</a:t>
            </a:r>
          </a:p>
          <a:p>
            <a:pPr marL="342900" indent="-342900">
              <a:spcBef>
                <a:spcPct val="50000"/>
              </a:spcBef>
              <a:buFontTx/>
              <a:buAutoNum type="alphaUcParenR"/>
            </a:pPr>
            <a:r>
              <a:rPr lang="en-US" sz="2400"/>
              <a:t> 2</a:t>
            </a:r>
          </a:p>
          <a:p>
            <a:pPr marL="342900" indent="-342900">
              <a:spcBef>
                <a:spcPct val="50000"/>
              </a:spcBef>
              <a:buFontTx/>
              <a:buAutoNum type="alphaUcParenR"/>
            </a:pPr>
            <a:r>
              <a:rPr lang="en-US" sz="2400"/>
              <a:t> 3</a:t>
            </a:r>
          </a:p>
          <a:p>
            <a:pPr marL="342900" indent="-342900">
              <a:spcBef>
                <a:spcPct val="50000"/>
              </a:spcBef>
              <a:buFontTx/>
              <a:buAutoNum type="alphaUcParenR"/>
            </a:pPr>
            <a:r>
              <a:rPr lang="en-US" sz="2400"/>
              <a:t> 1 and 2</a:t>
            </a:r>
          </a:p>
          <a:p>
            <a:pPr marL="342900" indent="-342900">
              <a:spcBef>
                <a:spcPct val="50000"/>
              </a:spcBef>
              <a:buFontTx/>
              <a:buAutoNum type="alphaUcParenR"/>
            </a:pPr>
            <a:r>
              <a:rPr lang="en-US" sz="2400"/>
              <a:t> 2 and 3</a:t>
            </a:r>
          </a:p>
          <a:p>
            <a:pPr marL="342900" indent="-342900">
              <a:spcBef>
                <a:spcPct val="50000"/>
              </a:spcBef>
              <a:buFontTx/>
              <a:buAutoNum type="alphaUcParenR"/>
            </a:pPr>
            <a:r>
              <a:rPr lang="en-US" sz="2400"/>
              <a:t>1 and 3</a:t>
            </a:r>
          </a:p>
          <a:p>
            <a:pPr marL="342900" indent="-342900">
              <a:spcBef>
                <a:spcPct val="50000"/>
              </a:spcBef>
              <a:buFontTx/>
              <a:buAutoNum type="alphaUcParenR"/>
            </a:pPr>
            <a:r>
              <a:rPr lang="en-US" sz="2400"/>
              <a:t>None of them</a:t>
            </a:r>
          </a:p>
          <a:p>
            <a:pPr marL="342900" indent="-342900">
              <a:spcBef>
                <a:spcPct val="50000"/>
              </a:spcBef>
              <a:buFontTx/>
              <a:buAutoNum type="alphaUcParenR"/>
            </a:pPr>
            <a:r>
              <a:rPr lang="en-US" sz="2400"/>
              <a:t>All of them</a:t>
            </a:r>
          </a:p>
        </p:txBody>
      </p:sp>
      <p:sp>
        <p:nvSpPr>
          <p:cNvPr id="35844" name="Text Box 4"/>
          <p:cNvSpPr txBox="1">
            <a:spLocks noChangeArrowheads="1"/>
          </p:cNvSpPr>
          <p:nvPr/>
        </p:nvSpPr>
        <p:spPr bwMode="auto">
          <a:xfrm>
            <a:off x="3810000" y="3048000"/>
            <a:ext cx="4876800" cy="366713"/>
          </a:xfrm>
          <a:prstGeom prst="rect">
            <a:avLst/>
          </a:prstGeom>
          <a:noFill/>
          <a:ln w="9525">
            <a:noFill/>
            <a:miter lim="800000"/>
            <a:headEnd/>
            <a:tailEnd/>
          </a:ln>
        </p:spPr>
        <p:txBody>
          <a:bodyPr>
            <a:spAutoFit/>
          </a:bodyPr>
          <a:lstStyle/>
          <a:p>
            <a:pPr>
              <a:spcBef>
                <a:spcPct val="50000"/>
              </a:spcBef>
            </a:pPr>
            <a:endParaRPr lang="en-US">
              <a:solidFill>
                <a:srgbClr val="CC3399"/>
              </a:solidFill>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p84A"/>
          <p:cNvPicPr>
            <a:picLocks noChangeAspect="1" noChangeArrowheads="1"/>
          </p:cNvPicPr>
          <p:nvPr/>
        </p:nvPicPr>
        <p:blipFill>
          <a:blip r:embed="rId3"/>
          <a:srcRect/>
          <a:stretch>
            <a:fillRect/>
          </a:stretch>
        </p:blipFill>
        <p:spPr bwMode="auto">
          <a:xfrm>
            <a:off x="5029200" y="1066800"/>
            <a:ext cx="2912589" cy="1447800"/>
          </a:xfrm>
          <a:prstGeom prst="rect">
            <a:avLst/>
          </a:prstGeom>
          <a:noFill/>
          <a:ln w="9525">
            <a:noFill/>
            <a:miter lim="800000"/>
            <a:headEnd/>
            <a:tailEnd/>
          </a:ln>
        </p:spPr>
      </p:pic>
      <p:sp>
        <p:nvSpPr>
          <p:cNvPr id="35843" name="Text Box 3"/>
          <p:cNvSpPr txBox="1">
            <a:spLocks noChangeArrowheads="1"/>
          </p:cNvSpPr>
          <p:nvPr/>
        </p:nvSpPr>
        <p:spPr bwMode="auto">
          <a:xfrm>
            <a:off x="304800" y="533400"/>
            <a:ext cx="4343400" cy="4662815"/>
          </a:xfrm>
          <a:prstGeom prst="rect">
            <a:avLst/>
          </a:prstGeom>
          <a:noFill/>
          <a:ln w="9525">
            <a:noFill/>
            <a:miter lim="800000"/>
            <a:headEnd/>
            <a:tailEnd/>
          </a:ln>
        </p:spPr>
        <p:txBody>
          <a:bodyPr>
            <a:spAutoFit/>
          </a:bodyPr>
          <a:lstStyle/>
          <a:p>
            <a:pPr marL="342900" indent="-342900">
              <a:spcBef>
                <a:spcPct val="50000"/>
              </a:spcBef>
            </a:pPr>
            <a:r>
              <a:rPr lang="en-US" dirty="0"/>
              <a:t>The centers of gravity of the three trucks parked on the hill are shown by the </a:t>
            </a:r>
            <a:r>
              <a:rPr lang="en-US" dirty="0" err="1"/>
              <a:t>x’s</a:t>
            </a:r>
            <a:r>
              <a:rPr lang="en-US" dirty="0"/>
              <a:t>. </a:t>
            </a:r>
          </a:p>
          <a:p>
            <a:pPr marL="342900" indent="-342900">
              <a:spcBef>
                <a:spcPct val="50000"/>
              </a:spcBef>
            </a:pPr>
            <a:r>
              <a:rPr lang="en-US" dirty="0"/>
              <a:t>Which truck(s) will tip over?</a:t>
            </a:r>
          </a:p>
          <a:p>
            <a:pPr marL="342900" indent="-342900">
              <a:spcBef>
                <a:spcPct val="50000"/>
              </a:spcBef>
              <a:buFontTx/>
              <a:buAutoNum type="alphaUcParenR"/>
            </a:pPr>
            <a:r>
              <a:rPr lang="en-US" dirty="0"/>
              <a:t>1		</a:t>
            </a:r>
          </a:p>
          <a:p>
            <a:pPr marL="342900" indent="-342900">
              <a:spcBef>
                <a:spcPct val="50000"/>
              </a:spcBef>
              <a:buFontTx/>
              <a:buAutoNum type="alphaUcParenR"/>
            </a:pPr>
            <a:r>
              <a:rPr lang="en-US" dirty="0"/>
              <a:t> 2</a:t>
            </a:r>
          </a:p>
          <a:p>
            <a:pPr marL="342900" indent="-342900">
              <a:spcBef>
                <a:spcPct val="50000"/>
              </a:spcBef>
              <a:buFontTx/>
              <a:buAutoNum type="alphaUcParenR"/>
            </a:pPr>
            <a:r>
              <a:rPr lang="en-US" dirty="0"/>
              <a:t> 3</a:t>
            </a:r>
          </a:p>
          <a:p>
            <a:pPr marL="342900" indent="-342900">
              <a:spcBef>
                <a:spcPct val="50000"/>
              </a:spcBef>
              <a:buFontTx/>
              <a:buAutoNum type="alphaUcParenR"/>
            </a:pPr>
            <a:r>
              <a:rPr lang="en-US" dirty="0"/>
              <a:t> 1 and 2</a:t>
            </a:r>
          </a:p>
          <a:p>
            <a:pPr marL="342900" indent="-342900">
              <a:spcBef>
                <a:spcPct val="50000"/>
              </a:spcBef>
              <a:buFontTx/>
              <a:buAutoNum type="alphaUcParenR"/>
            </a:pPr>
            <a:r>
              <a:rPr lang="en-US" dirty="0"/>
              <a:t> 2 and 3</a:t>
            </a:r>
          </a:p>
          <a:p>
            <a:pPr marL="342900" indent="-342900">
              <a:spcBef>
                <a:spcPct val="50000"/>
              </a:spcBef>
              <a:buFontTx/>
              <a:buAutoNum type="alphaUcParenR"/>
            </a:pPr>
            <a:r>
              <a:rPr lang="en-US" dirty="0"/>
              <a:t>1 and 3</a:t>
            </a:r>
          </a:p>
          <a:p>
            <a:pPr marL="342900" indent="-342900">
              <a:spcBef>
                <a:spcPct val="50000"/>
              </a:spcBef>
              <a:buFontTx/>
              <a:buAutoNum type="alphaUcParenR"/>
            </a:pPr>
            <a:r>
              <a:rPr lang="en-US" dirty="0"/>
              <a:t>None of them</a:t>
            </a:r>
          </a:p>
          <a:p>
            <a:pPr marL="342900" indent="-342900">
              <a:spcBef>
                <a:spcPct val="50000"/>
              </a:spcBef>
              <a:buFontTx/>
              <a:buAutoNum type="alphaUcParenR"/>
            </a:pPr>
            <a:r>
              <a:rPr lang="en-US" dirty="0"/>
              <a:t>All of them</a:t>
            </a:r>
          </a:p>
        </p:txBody>
      </p:sp>
      <p:sp>
        <p:nvSpPr>
          <p:cNvPr id="35844" name="Text Box 4"/>
          <p:cNvSpPr txBox="1">
            <a:spLocks noChangeArrowheads="1"/>
          </p:cNvSpPr>
          <p:nvPr/>
        </p:nvSpPr>
        <p:spPr bwMode="auto">
          <a:xfrm>
            <a:off x="3810000" y="3048000"/>
            <a:ext cx="4876800" cy="366713"/>
          </a:xfrm>
          <a:prstGeom prst="rect">
            <a:avLst/>
          </a:prstGeom>
          <a:noFill/>
          <a:ln w="9525">
            <a:noFill/>
            <a:miter lim="800000"/>
            <a:headEnd/>
            <a:tailEnd/>
          </a:ln>
        </p:spPr>
        <p:txBody>
          <a:bodyPr>
            <a:spAutoFit/>
          </a:bodyPr>
          <a:lstStyle/>
          <a:p>
            <a:pPr>
              <a:spcBef>
                <a:spcPct val="50000"/>
              </a:spcBef>
            </a:pPr>
            <a:endParaRPr lang="en-US">
              <a:solidFill>
                <a:srgbClr val="CC3399"/>
              </a:solidFill>
            </a:endParaRPr>
          </a:p>
        </p:txBody>
      </p:sp>
      <p:sp>
        <p:nvSpPr>
          <p:cNvPr id="62469" name="Text Box 5"/>
          <p:cNvSpPr txBox="1">
            <a:spLocks noChangeArrowheads="1"/>
          </p:cNvSpPr>
          <p:nvPr/>
        </p:nvSpPr>
        <p:spPr bwMode="auto">
          <a:xfrm>
            <a:off x="3657600" y="3200400"/>
            <a:ext cx="4953000" cy="2100263"/>
          </a:xfrm>
          <a:prstGeom prst="rect">
            <a:avLst/>
          </a:prstGeom>
          <a:noFill/>
          <a:ln w="9525">
            <a:noFill/>
            <a:miter lim="800000"/>
            <a:headEnd/>
            <a:tailEnd/>
          </a:ln>
        </p:spPr>
        <p:txBody>
          <a:bodyPr>
            <a:spAutoFit/>
          </a:bodyPr>
          <a:lstStyle/>
          <a:p>
            <a:pPr>
              <a:spcBef>
                <a:spcPct val="50000"/>
              </a:spcBef>
            </a:pPr>
            <a:r>
              <a:rPr lang="en-US" sz="2400" dirty="0">
                <a:solidFill>
                  <a:srgbClr val="993366"/>
                </a:solidFill>
              </a:rPr>
              <a:t>Answer: A</a:t>
            </a:r>
          </a:p>
          <a:p>
            <a:pPr>
              <a:spcBef>
                <a:spcPct val="50000"/>
              </a:spcBef>
            </a:pPr>
            <a:r>
              <a:rPr lang="en-US" sz="2400" dirty="0">
                <a:solidFill>
                  <a:srgbClr val="993366"/>
                </a:solidFill>
              </a:rPr>
              <a:t>As indicated. the center of gravity of Truck 1 is not above its support base, while that of trucks 2 and 3 are above theirs.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9"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533400" y="685800"/>
            <a:ext cx="8077200" cy="3560763"/>
          </a:xfrm>
          <a:prstGeom prst="rect">
            <a:avLst/>
          </a:prstGeom>
          <a:noFill/>
          <a:ln w="9525">
            <a:noFill/>
            <a:miter lim="800000"/>
            <a:headEnd/>
            <a:tailEnd/>
          </a:ln>
        </p:spPr>
        <p:txBody>
          <a:bodyPr>
            <a:spAutoFit/>
          </a:bodyPr>
          <a:lstStyle/>
          <a:p>
            <a:pPr marL="342900" indent="-342900">
              <a:spcBef>
                <a:spcPct val="50000"/>
              </a:spcBef>
            </a:pPr>
            <a:r>
              <a:rPr lang="en-US" sz="2400"/>
              <a:t>A solid ball and a hula-hoop, initially at rest, start rolling down a hill together. Which reaches the bottom first?</a:t>
            </a:r>
          </a:p>
          <a:p>
            <a:pPr marL="342900" indent="-342900">
              <a:spcBef>
                <a:spcPct val="50000"/>
              </a:spcBef>
            </a:pPr>
            <a:endParaRPr lang="en-US" sz="2400"/>
          </a:p>
          <a:p>
            <a:pPr marL="342900" indent="-342900">
              <a:spcBef>
                <a:spcPct val="50000"/>
              </a:spcBef>
              <a:buFontTx/>
              <a:buAutoNum type="alphaUcParenR"/>
            </a:pPr>
            <a:r>
              <a:rPr lang="en-US" sz="2400"/>
              <a:t>The ball</a:t>
            </a:r>
          </a:p>
          <a:p>
            <a:pPr marL="342900" indent="-342900">
              <a:spcBef>
                <a:spcPct val="50000"/>
              </a:spcBef>
              <a:buFontTx/>
              <a:buAutoNum type="alphaUcParenR"/>
            </a:pPr>
            <a:r>
              <a:rPr lang="en-US" sz="2400"/>
              <a:t>The hula-hoop</a:t>
            </a:r>
          </a:p>
          <a:p>
            <a:pPr marL="342900" indent="-342900">
              <a:spcBef>
                <a:spcPct val="50000"/>
              </a:spcBef>
              <a:buFontTx/>
              <a:buAutoNum type="alphaUcParenR"/>
            </a:pPr>
            <a:r>
              <a:rPr lang="en-US" sz="2400"/>
              <a:t>It depends on their sizes and masses</a:t>
            </a:r>
          </a:p>
          <a:p>
            <a:pPr marL="342900" indent="-342900">
              <a:spcBef>
                <a:spcPct val="50000"/>
              </a:spcBef>
              <a:buFontTx/>
              <a:buAutoNum type="alphaUcParenR"/>
            </a:pPr>
            <a:r>
              <a:rPr lang="en-US" sz="2400"/>
              <a:t>Both reach the bottom together</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533400" y="685800"/>
            <a:ext cx="8077200" cy="2723823"/>
          </a:xfrm>
          <a:prstGeom prst="rect">
            <a:avLst/>
          </a:prstGeom>
          <a:noFill/>
          <a:ln w="9525">
            <a:noFill/>
            <a:miter lim="800000"/>
            <a:headEnd/>
            <a:tailEnd/>
          </a:ln>
        </p:spPr>
        <p:txBody>
          <a:bodyPr>
            <a:spAutoFit/>
          </a:bodyPr>
          <a:lstStyle/>
          <a:p>
            <a:pPr marL="342900" indent="-342900">
              <a:spcBef>
                <a:spcPct val="50000"/>
              </a:spcBef>
            </a:pPr>
            <a:r>
              <a:rPr lang="en-US" dirty="0"/>
              <a:t>A solid ball and a hula-hoop, initially at rest, start rolling down a hill together. Which reaches the bottom first?</a:t>
            </a:r>
          </a:p>
          <a:p>
            <a:pPr marL="342900" indent="-342900">
              <a:spcBef>
                <a:spcPct val="50000"/>
              </a:spcBef>
            </a:pPr>
            <a:endParaRPr lang="en-US" dirty="0"/>
          </a:p>
          <a:p>
            <a:pPr marL="342900" indent="-342900">
              <a:spcBef>
                <a:spcPct val="50000"/>
              </a:spcBef>
              <a:buFontTx/>
              <a:buAutoNum type="alphaUcParenR"/>
            </a:pPr>
            <a:r>
              <a:rPr lang="en-US" dirty="0"/>
              <a:t>The ball</a:t>
            </a:r>
          </a:p>
          <a:p>
            <a:pPr marL="342900" indent="-342900">
              <a:spcBef>
                <a:spcPct val="50000"/>
              </a:spcBef>
              <a:buFontTx/>
              <a:buAutoNum type="alphaUcParenR"/>
            </a:pPr>
            <a:r>
              <a:rPr lang="en-US" dirty="0"/>
              <a:t>The hula-hoop</a:t>
            </a:r>
          </a:p>
          <a:p>
            <a:pPr marL="342900" indent="-342900">
              <a:spcBef>
                <a:spcPct val="50000"/>
              </a:spcBef>
              <a:buFontTx/>
              <a:buAutoNum type="alphaUcParenR"/>
            </a:pPr>
            <a:r>
              <a:rPr lang="en-US" dirty="0"/>
              <a:t>It depends on their sizes and masses</a:t>
            </a:r>
          </a:p>
          <a:p>
            <a:pPr marL="342900" indent="-342900">
              <a:spcBef>
                <a:spcPct val="50000"/>
              </a:spcBef>
              <a:buFontTx/>
              <a:buAutoNum type="alphaUcParenR"/>
            </a:pPr>
            <a:r>
              <a:rPr lang="en-US" dirty="0"/>
              <a:t>Both reach the bottom together</a:t>
            </a:r>
          </a:p>
        </p:txBody>
      </p:sp>
      <p:sp>
        <p:nvSpPr>
          <p:cNvPr id="60421" name="Text Box 5"/>
          <p:cNvSpPr txBox="1">
            <a:spLocks noChangeArrowheads="1"/>
          </p:cNvSpPr>
          <p:nvPr/>
        </p:nvSpPr>
        <p:spPr bwMode="auto">
          <a:xfrm>
            <a:off x="685800" y="4800600"/>
            <a:ext cx="7848600" cy="1735138"/>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Answer: A</a:t>
            </a:r>
          </a:p>
          <a:p>
            <a:pPr>
              <a:spcBef>
                <a:spcPct val="50000"/>
              </a:spcBef>
            </a:pPr>
            <a:r>
              <a:rPr lang="en-US" sz="2400" dirty="0">
                <a:solidFill>
                  <a:srgbClr val="990099"/>
                </a:solidFill>
              </a:rPr>
              <a:t>A ball has least rotational inertia – more of its mass is closest to the axis of rotation.  Doesn’t depend  on their sizes or masses – see lecture on this.</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533400" y="1143000"/>
            <a:ext cx="7391400" cy="3195638"/>
          </a:xfrm>
          <a:prstGeom prst="rect">
            <a:avLst/>
          </a:prstGeom>
          <a:noFill/>
          <a:ln w="9525">
            <a:noFill/>
            <a:miter lim="800000"/>
            <a:headEnd/>
            <a:tailEnd/>
          </a:ln>
        </p:spPr>
        <p:txBody>
          <a:bodyPr>
            <a:spAutoFit/>
          </a:bodyPr>
          <a:lstStyle/>
          <a:p>
            <a:r>
              <a:rPr lang="en-US" sz="2400"/>
              <a:t>When doing somersaults, you'll more easily rotate when your body is </a:t>
            </a:r>
          </a:p>
          <a:p>
            <a:endParaRPr lang="en-US" sz="2400"/>
          </a:p>
          <a:p>
            <a:r>
              <a:rPr lang="en-US" sz="2400"/>
              <a:t>A) straight with both arms at your sides. </a:t>
            </a:r>
          </a:p>
          <a:p>
            <a:r>
              <a:rPr lang="en-US" sz="2400"/>
              <a:t>B) straight with both arms above your head. </a:t>
            </a:r>
          </a:p>
          <a:p>
            <a:r>
              <a:rPr lang="en-US" sz="2400"/>
              <a:t>C) balled up. </a:t>
            </a:r>
          </a:p>
          <a:p>
            <a:r>
              <a:rPr lang="en-US" sz="2400"/>
              <a:t>D) no difference </a:t>
            </a:r>
          </a:p>
          <a:p>
            <a:pPr>
              <a:spcBef>
                <a:spcPct val="50000"/>
              </a:spcBef>
            </a:pPr>
            <a:endParaRPr lang="en-US" sz="2400"/>
          </a:p>
        </p:txBody>
      </p:sp>
      <p:sp>
        <p:nvSpPr>
          <p:cNvPr id="37891" name="Text Box 5"/>
          <p:cNvSpPr txBox="1">
            <a:spLocks noChangeArrowheads="1"/>
          </p:cNvSpPr>
          <p:nvPr/>
        </p:nvSpPr>
        <p:spPr bwMode="auto">
          <a:xfrm>
            <a:off x="1447800" y="4953000"/>
            <a:ext cx="5410200"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533400" y="1143000"/>
            <a:ext cx="7391400" cy="2308324"/>
          </a:xfrm>
          <a:prstGeom prst="rect">
            <a:avLst/>
          </a:prstGeom>
          <a:noFill/>
          <a:ln w="9525">
            <a:noFill/>
            <a:miter lim="800000"/>
            <a:headEnd/>
            <a:tailEnd/>
          </a:ln>
        </p:spPr>
        <p:txBody>
          <a:bodyPr>
            <a:spAutoFit/>
          </a:bodyPr>
          <a:lstStyle/>
          <a:p>
            <a:r>
              <a:rPr lang="en-US" dirty="0"/>
              <a:t>When doing somersaults, you'll more easily rotate when your body is </a:t>
            </a:r>
          </a:p>
          <a:p>
            <a:endParaRPr lang="en-US" dirty="0"/>
          </a:p>
          <a:p>
            <a:r>
              <a:rPr lang="en-US" dirty="0"/>
              <a:t>A) straight with both arms at your sides. </a:t>
            </a:r>
          </a:p>
          <a:p>
            <a:r>
              <a:rPr lang="en-US" dirty="0"/>
              <a:t>B) straight with both arms above your head. </a:t>
            </a:r>
          </a:p>
          <a:p>
            <a:r>
              <a:rPr lang="en-US" dirty="0"/>
              <a:t>C) balled up. </a:t>
            </a:r>
          </a:p>
          <a:p>
            <a:r>
              <a:rPr lang="en-US" dirty="0"/>
              <a:t>D) no difference </a:t>
            </a:r>
          </a:p>
          <a:p>
            <a:pPr>
              <a:spcBef>
                <a:spcPct val="50000"/>
              </a:spcBef>
            </a:pPr>
            <a:endParaRPr lang="en-US" sz="2400" dirty="0"/>
          </a:p>
        </p:txBody>
      </p:sp>
      <p:sp>
        <p:nvSpPr>
          <p:cNvPr id="37891" name="Text Box 5"/>
          <p:cNvSpPr txBox="1">
            <a:spLocks noChangeArrowheads="1"/>
          </p:cNvSpPr>
          <p:nvPr/>
        </p:nvSpPr>
        <p:spPr bwMode="auto">
          <a:xfrm>
            <a:off x="1447800" y="4953000"/>
            <a:ext cx="5410200" cy="366713"/>
          </a:xfrm>
          <a:prstGeom prst="rect">
            <a:avLst/>
          </a:prstGeom>
          <a:noFill/>
          <a:ln w="9525">
            <a:noFill/>
            <a:miter lim="800000"/>
            <a:headEnd/>
            <a:tailEnd/>
          </a:ln>
        </p:spPr>
        <p:txBody>
          <a:bodyPr>
            <a:spAutoFit/>
          </a:bodyPr>
          <a:lstStyle/>
          <a:p>
            <a:pPr>
              <a:spcBef>
                <a:spcPct val="50000"/>
              </a:spcBef>
            </a:pPr>
            <a:endParaRPr lang="en-US"/>
          </a:p>
        </p:txBody>
      </p:sp>
      <p:sp>
        <p:nvSpPr>
          <p:cNvPr id="53254" name="Text Box 6"/>
          <p:cNvSpPr txBox="1">
            <a:spLocks noChangeArrowheads="1"/>
          </p:cNvSpPr>
          <p:nvPr/>
        </p:nvSpPr>
        <p:spPr bwMode="auto">
          <a:xfrm>
            <a:off x="1066800" y="4572000"/>
            <a:ext cx="6781800" cy="822325"/>
          </a:xfrm>
          <a:prstGeom prst="rect">
            <a:avLst/>
          </a:prstGeom>
          <a:noFill/>
          <a:ln w="9525">
            <a:noFill/>
            <a:miter lim="800000"/>
            <a:headEnd/>
            <a:tailEnd/>
          </a:ln>
        </p:spPr>
        <p:txBody>
          <a:bodyPr>
            <a:spAutoFit/>
          </a:bodyPr>
          <a:lstStyle/>
          <a:p>
            <a:pPr>
              <a:spcBef>
                <a:spcPct val="50000"/>
              </a:spcBef>
            </a:pPr>
            <a:r>
              <a:rPr lang="en-US" sz="2400" dirty="0">
                <a:solidFill>
                  <a:srgbClr val="990099"/>
                </a:solidFill>
              </a:rPr>
              <a:t>C) Since want to decrease rotational inertia, pull in your mass close to your axis of rotation</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09600"/>
            <a:ext cx="7315200" cy="646331"/>
          </a:xfrm>
          <a:prstGeom prst="rect">
            <a:avLst/>
          </a:prstGeom>
          <a:noFill/>
        </p:spPr>
        <p:txBody>
          <a:bodyPr wrap="square" rtlCol="0">
            <a:spAutoFit/>
          </a:bodyPr>
          <a:lstStyle/>
          <a:p>
            <a:r>
              <a:rPr lang="en-US" dirty="0" smtClean="0"/>
              <a:t>When you trip on something and feel you are about to fall, you often put your arms out. Why?</a:t>
            </a:r>
          </a:p>
        </p:txBody>
      </p:sp>
      <p:sp>
        <p:nvSpPr>
          <p:cNvPr id="3" name="TextBox 2"/>
          <p:cNvSpPr txBox="1"/>
          <p:nvPr/>
        </p:nvSpPr>
        <p:spPr>
          <a:xfrm>
            <a:off x="1295400" y="1676400"/>
            <a:ext cx="7086600" cy="1200329"/>
          </a:xfrm>
          <a:prstGeom prst="rect">
            <a:avLst/>
          </a:prstGeom>
          <a:noFill/>
        </p:spPr>
        <p:txBody>
          <a:bodyPr wrap="square" rtlCol="0">
            <a:spAutoFit/>
          </a:bodyPr>
          <a:lstStyle/>
          <a:p>
            <a:pPr marL="342900" indent="-342900">
              <a:buAutoNum type="alphaUcParenR"/>
            </a:pPr>
            <a:r>
              <a:rPr lang="en-US" dirty="0" smtClean="0"/>
              <a:t>You are increasing your rotational inertia</a:t>
            </a:r>
          </a:p>
          <a:p>
            <a:pPr marL="342900" indent="-342900">
              <a:buAutoNum type="alphaUcParenR"/>
            </a:pPr>
            <a:r>
              <a:rPr lang="en-US" dirty="0" smtClean="0"/>
              <a:t>You are increasing your angular momentum</a:t>
            </a:r>
          </a:p>
          <a:p>
            <a:pPr marL="342900" indent="-342900">
              <a:buAutoNum type="alphaUcParenR"/>
            </a:pPr>
            <a:r>
              <a:rPr lang="en-US" dirty="0" smtClean="0"/>
              <a:t>You are increasing your inertia</a:t>
            </a:r>
          </a:p>
          <a:p>
            <a:pPr marL="342900" indent="-342900">
              <a:buAutoNum type="alphaUcParenR"/>
            </a:pPr>
            <a:r>
              <a:rPr lang="en-US" dirty="0" smtClean="0"/>
              <a:t>You are increasing your linear momentum</a:t>
            </a:r>
            <a:endParaRPr lang="en-US" dirty="0"/>
          </a:p>
        </p:txBody>
      </p:sp>
    </p:spTree>
    <p:extLst>
      <p:ext uri="{BB962C8B-B14F-4D97-AF65-F5344CB8AC3E}">
        <p14:creationId xmlns:p14="http://schemas.microsoft.com/office/powerpoint/2010/main" val="296270564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09600"/>
            <a:ext cx="7315200" cy="646331"/>
          </a:xfrm>
          <a:prstGeom prst="rect">
            <a:avLst/>
          </a:prstGeom>
          <a:noFill/>
        </p:spPr>
        <p:txBody>
          <a:bodyPr wrap="square" rtlCol="0">
            <a:spAutoFit/>
          </a:bodyPr>
          <a:lstStyle/>
          <a:p>
            <a:r>
              <a:rPr lang="en-US" dirty="0" smtClean="0"/>
              <a:t>When you trip on something and feel you are about to fall, you often put your arms out. Why?</a:t>
            </a:r>
          </a:p>
        </p:txBody>
      </p:sp>
      <p:sp>
        <p:nvSpPr>
          <p:cNvPr id="3" name="TextBox 2"/>
          <p:cNvSpPr txBox="1"/>
          <p:nvPr/>
        </p:nvSpPr>
        <p:spPr>
          <a:xfrm>
            <a:off x="1295400" y="1676400"/>
            <a:ext cx="7086600" cy="1200329"/>
          </a:xfrm>
          <a:prstGeom prst="rect">
            <a:avLst/>
          </a:prstGeom>
          <a:noFill/>
        </p:spPr>
        <p:txBody>
          <a:bodyPr wrap="square" rtlCol="0">
            <a:spAutoFit/>
          </a:bodyPr>
          <a:lstStyle/>
          <a:p>
            <a:pPr marL="342900" indent="-342900">
              <a:buAutoNum type="alphaUcParenR"/>
            </a:pPr>
            <a:r>
              <a:rPr lang="en-US" dirty="0" smtClean="0"/>
              <a:t>You are increasing your rotational inertia</a:t>
            </a:r>
          </a:p>
          <a:p>
            <a:pPr marL="342900" indent="-342900">
              <a:buAutoNum type="alphaUcParenR"/>
            </a:pPr>
            <a:r>
              <a:rPr lang="en-US" dirty="0" smtClean="0"/>
              <a:t>You are increasing your angular momentum</a:t>
            </a:r>
          </a:p>
          <a:p>
            <a:pPr marL="342900" indent="-342900">
              <a:buAutoNum type="alphaUcParenR"/>
            </a:pPr>
            <a:r>
              <a:rPr lang="en-US" dirty="0" smtClean="0"/>
              <a:t>You are increasing your inertia</a:t>
            </a:r>
          </a:p>
          <a:p>
            <a:pPr marL="342900" indent="-342900">
              <a:buAutoNum type="alphaUcParenR"/>
            </a:pPr>
            <a:r>
              <a:rPr lang="en-US" dirty="0" smtClean="0"/>
              <a:t>You are increasing your linear momentum</a:t>
            </a:r>
            <a:endParaRPr lang="en-US" dirty="0"/>
          </a:p>
        </p:txBody>
      </p:sp>
      <p:sp>
        <p:nvSpPr>
          <p:cNvPr id="4" name="TextBox 3"/>
          <p:cNvSpPr txBox="1"/>
          <p:nvPr/>
        </p:nvSpPr>
        <p:spPr>
          <a:xfrm>
            <a:off x="2133600" y="3429000"/>
            <a:ext cx="6096000" cy="1477328"/>
          </a:xfrm>
          <a:prstGeom prst="rect">
            <a:avLst/>
          </a:prstGeom>
          <a:noFill/>
        </p:spPr>
        <p:txBody>
          <a:bodyPr wrap="square" rtlCol="0">
            <a:spAutoFit/>
          </a:bodyPr>
          <a:lstStyle/>
          <a:p>
            <a:r>
              <a:rPr lang="en-US" dirty="0" smtClean="0">
                <a:solidFill>
                  <a:srgbClr val="990099"/>
                </a:solidFill>
              </a:rPr>
              <a:t>Answer: A</a:t>
            </a:r>
          </a:p>
          <a:p>
            <a:r>
              <a:rPr lang="en-US" dirty="0" smtClean="0">
                <a:solidFill>
                  <a:srgbClr val="990099"/>
                </a:solidFill>
              </a:rPr>
              <a:t>You are throwing some of your mass a little further from your axis of rotation, so increasing your rotational inertia. This makes it harder to fall (i.e. rotate) since rotational inertia resists changes in rotation. </a:t>
            </a:r>
            <a:endParaRPr lang="en-US" dirty="0">
              <a:solidFill>
                <a:srgbClr val="990099"/>
              </a:solidFill>
            </a:endParaRPr>
          </a:p>
        </p:txBody>
      </p:sp>
    </p:spTree>
    <p:extLst>
      <p:ext uri="{BB962C8B-B14F-4D97-AF65-F5344CB8AC3E}">
        <p14:creationId xmlns:p14="http://schemas.microsoft.com/office/powerpoint/2010/main" val="1888341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153400" cy="3785652"/>
          </a:xfrm>
          <a:prstGeom prst="rect">
            <a:avLst/>
          </a:prstGeom>
        </p:spPr>
        <p:txBody>
          <a:bodyPr wrap="square">
            <a:spAutoFit/>
          </a:bodyPr>
          <a:lstStyle/>
          <a:p>
            <a:r>
              <a:rPr lang="en-US" sz="2400" dirty="0" smtClean="0"/>
              <a:t>As you’re sitting in your chair, your weight acts as a downward force on the chair. Why then does the chair not sink into the ground?</a:t>
            </a:r>
          </a:p>
          <a:p>
            <a:endParaRPr lang="en-US" sz="2400" dirty="0" smtClean="0"/>
          </a:p>
          <a:p>
            <a:r>
              <a:rPr lang="en-US" sz="2400" dirty="0" smtClean="0"/>
              <a:t>A)	because of its weight</a:t>
            </a:r>
          </a:p>
          <a:p>
            <a:r>
              <a:rPr lang="en-US" sz="2400" dirty="0" smtClean="0"/>
              <a:t>B)	because it feels an upward directed support force from the ground it is pushing down on</a:t>
            </a:r>
          </a:p>
          <a:p>
            <a:r>
              <a:rPr lang="en-US" sz="2400" dirty="0" smtClean="0"/>
              <a:t>C)	because of inertia – the resistance to changes in motion.</a:t>
            </a:r>
          </a:p>
          <a:p>
            <a:r>
              <a:rPr lang="en-US" sz="2400" dirty="0" smtClean="0"/>
              <a:t>D)	because of momentum conservation.</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9601</TotalTime>
  <Words>6403</Words>
  <Application>Microsoft Office PowerPoint</Application>
  <PresentationFormat>On-screen Show (4:3)</PresentationFormat>
  <Paragraphs>757</Paragraphs>
  <Slides>88</Slides>
  <Notes>76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88</vt:i4>
      </vt:variant>
    </vt:vector>
  </HeadingPairs>
  <TitlesOfParts>
    <vt:vector size="94" baseType="lpstr">
      <vt:lpstr>Arial</vt:lpstr>
      <vt:lpstr>Calibri</vt:lpstr>
      <vt:lpstr>Symbol</vt:lpstr>
      <vt:lpstr>Times New Roman</vt:lpstr>
      <vt:lpstr>Wingdings</vt:lpstr>
      <vt:lpstr>Default Design</vt:lpstr>
      <vt:lpstr>Review for Midterm 1 </vt:lpstr>
      <vt:lpstr>Recall…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for Midterm 1</dc:title>
  <dc:creator>Neepa</dc:creator>
  <cp:lastModifiedBy>Neepa</cp:lastModifiedBy>
  <cp:revision>399</cp:revision>
  <dcterms:created xsi:type="dcterms:W3CDTF">2005-09-28T14:57:51Z</dcterms:created>
  <dcterms:modified xsi:type="dcterms:W3CDTF">2016-09-25T20:20:24Z</dcterms:modified>
</cp:coreProperties>
</file>