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3"/>
  </p:notesMasterIdLst>
  <p:sldIdLst>
    <p:sldId id="570" r:id="rId2"/>
    <p:sldId id="256" r:id="rId3"/>
    <p:sldId id="304" r:id="rId4"/>
    <p:sldId id="396" r:id="rId5"/>
    <p:sldId id="402" r:id="rId6"/>
    <p:sldId id="509" r:id="rId7"/>
    <p:sldId id="510" r:id="rId8"/>
    <p:sldId id="306" r:id="rId9"/>
    <p:sldId id="403" r:id="rId10"/>
    <p:sldId id="307" r:id="rId11"/>
    <p:sldId id="404" r:id="rId12"/>
    <p:sldId id="309" r:id="rId13"/>
    <p:sldId id="405" r:id="rId14"/>
    <p:sldId id="308" r:id="rId15"/>
    <p:sldId id="406" r:id="rId16"/>
    <p:sldId id="289" r:id="rId17"/>
    <p:sldId id="407" r:id="rId18"/>
    <p:sldId id="390" r:id="rId19"/>
    <p:sldId id="408" r:id="rId20"/>
    <p:sldId id="310" r:id="rId21"/>
    <p:sldId id="409" r:id="rId22"/>
    <p:sldId id="311" r:id="rId23"/>
    <p:sldId id="410" r:id="rId24"/>
    <p:sldId id="397" r:id="rId25"/>
    <p:sldId id="411" r:id="rId26"/>
    <p:sldId id="398" r:id="rId27"/>
    <p:sldId id="412" r:id="rId28"/>
    <p:sldId id="312" r:id="rId29"/>
    <p:sldId id="413" r:id="rId30"/>
    <p:sldId id="313" r:id="rId31"/>
    <p:sldId id="414" r:id="rId32"/>
    <p:sldId id="314" r:id="rId33"/>
    <p:sldId id="415" r:id="rId34"/>
    <p:sldId id="315" r:id="rId35"/>
    <p:sldId id="416" r:id="rId36"/>
    <p:sldId id="316" r:id="rId37"/>
    <p:sldId id="417" r:id="rId38"/>
    <p:sldId id="317" r:id="rId39"/>
    <p:sldId id="418" r:id="rId40"/>
    <p:sldId id="318" r:id="rId41"/>
    <p:sldId id="419" r:id="rId42"/>
    <p:sldId id="319" r:id="rId43"/>
    <p:sldId id="420" r:id="rId44"/>
    <p:sldId id="320" r:id="rId45"/>
    <p:sldId id="421" r:id="rId46"/>
    <p:sldId id="383" r:id="rId47"/>
    <p:sldId id="422" r:id="rId48"/>
    <p:sldId id="423" r:id="rId49"/>
    <p:sldId id="321" r:id="rId50"/>
    <p:sldId id="322" r:id="rId51"/>
    <p:sldId id="424" r:id="rId52"/>
    <p:sldId id="370" r:id="rId53"/>
    <p:sldId id="425" r:id="rId54"/>
    <p:sldId id="323" r:id="rId55"/>
    <p:sldId id="426" r:id="rId56"/>
    <p:sldId id="324" r:id="rId57"/>
    <p:sldId id="427" r:id="rId58"/>
    <p:sldId id="381" r:id="rId59"/>
    <p:sldId id="428" r:id="rId60"/>
    <p:sldId id="325" r:id="rId61"/>
    <p:sldId id="429" r:id="rId62"/>
    <p:sldId id="326" r:id="rId63"/>
    <p:sldId id="430" r:id="rId64"/>
    <p:sldId id="327" r:id="rId65"/>
    <p:sldId id="431" r:id="rId66"/>
    <p:sldId id="392" r:id="rId67"/>
    <p:sldId id="432" r:id="rId68"/>
    <p:sldId id="328" r:id="rId69"/>
    <p:sldId id="433" r:id="rId70"/>
    <p:sldId id="329" r:id="rId71"/>
    <p:sldId id="434" r:id="rId72"/>
    <p:sldId id="568" r:id="rId73"/>
    <p:sldId id="569" r:id="rId74"/>
    <p:sldId id="393" r:id="rId75"/>
    <p:sldId id="435" r:id="rId76"/>
    <p:sldId id="330" r:id="rId77"/>
    <p:sldId id="436" r:id="rId78"/>
    <p:sldId id="437" r:id="rId79"/>
    <p:sldId id="380" r:id="rId80"/>
    <p:sldId id="331" r:id="rId81"/>
    <p:sldId id="438" r:id="rId82"/>
    <p:sldId id="332" r:id="rId83"/>
    <p:sldId id="439" r:id="rId84"/>
    <p:sldId id="333" r:id="rId85"/>
    <p:sldId id="440" r:id="rId86"/>
    <p:sldId id="334" r:id="rId87"/>
    <p:sldId id="441" r:id="rId88"/>
    <p:sldId id="394" r:id="rId89"/>
    <p:sldId id="442" r:id="rId90"/>
    <p:sldId id="566" r:id="rId91"/>
    <p:sldId id="567" r:id="rId92"/>
    <p:sldId id="335" r:id="rId93"/>
    <p:sldId id="443" r:id="rId94"/>
    <p:sldId id="336" r:id="rId95"/>
    <p:sldId id="444" r:id="rId96"/>
    <p:sldId id="337" r:id="rId97"/>
    <p:sldId id="445" r:id="rId98"/>
    <p:sldId id="338" r:id="rId99"/>
    <p:sldId id="446" r:id="rId100"/>
    <p:sldId id="339" r:id="rId101"/>
    <p:sldId id="447" r:id="rId102"/>
    <p:sldId id="537" r:id="rId103"/>
    <p:sldId id="538" r:id="rId104"/>
    <p:sldId id="539" r:id="rId105"/>
    <p:sldId id="540" r:id="rId106"/>
    <p:sldId id="385" r:id="rId107"/>
    <p:sldId id="448" r:id="rId108"/>
    <p:sldId id="389" r:id="rId109"/>
    <p:sldId id="449" r:id="rId110"/>
    <p:sldId id="340" r:id="rId111"/>
    <p:sldId id="450" r:id="rId112"/>
    <p:sldId id="341" r:id="rId113"/>
    <p:sldId id="451" r:id="rId114"/>
    <p:sldId id="342" r:id="rId115"/>
    <p:sldId id="452" r:id="rId116"/>
    <p:sldId id="533" r:id="rId117"/>
    <p:sldId id="534" r:id="rId118"/>
    <p:sldId id="541" r:id="rId119"/>
    <p:sldId id="542" r:id="rId120"/>
    <p:sldId id="535" r:id="rId121"/>
    <p:sldId id="536" r:id="rId122"/>
    <p:sldId id="487" r:id="rId123"/>
    <p:sldId id="488" r:id="rId124"/>
    <p:sldId id="543" r:id="rId125"/>
    <p:sldId id="544" r:id="rId126"/>
    <p:sldId id="571" r:id="rId127"/>
    <p:sldId id="572" r:id="rId128"/>
    <p:sldId id="489" r:id="rId129"/>
    <p:sldId id="490" r:id="rId130"/>
    <p:sldId id="491" r:id="rId131"/>
    <p:sldId id="492" r:id="rId132"/>
    <p:sldId id="493" r:id="rId133"/>
    <p:sldId id="494" r:id="rId134"/>
    <p:sldId id="495" r:id="rId135"/>
    <p:sldId id="496" r:id="rId136"/>
    <p:sldId id="501" r:id="rId137"/>
    <p:sldId id="502" r:id="rId138"/>
    <p:sldId id="503" r:id="rId139"/>
    <p:sldId id="504" r:id="rId140"/>
    <p:sldId id="545" r:id="rId141"/>
    <p:sldId id="546" r:id="rId142"/>
    <p:sldId id="391" r:id="rId143"/>
    <p:sldId id="459" r:id="rId144"/>
    <p:sldId id="547" r:id="rId145"/>
    <p:sldId id="548" r:id="rId146"/>
    <p:sldId id="529" r:id="rId147"/>
    <p:sldId id="530" r:id="rId148"/>
    <p:sldId id="525" r:id="rId149"/>
    <p:sldId id="526" r:id="rId150"/>
    <p:sldId id="523" r:id="rId151"/>
    <p:sldId id="524" r:id="rId152"/>
    <p:sldId id="379" r:id="rId153"/>
    <p:sldId id="460" r:id="rId154"/>
    <p:sldId id="527" r:id="rId155"/>
    <p:sldId id="528" r:id="rId156"/>
    <p:sldId id="573" r:id="rId157"/>
    <p:sldId id="574" r:id="rId158"/>
    <p:sldId id="531" r:id="rId159"/>
    <p:sldId id="532" r:id="rId160"/>
    <p:sldId id="577" r:id="rId161"/>
    <p:sldId id="578" r:id="rId162"/>
    <p:sldId id="551" r:id="rId163"/>
    <p:sldId id="552" r:id="rId164"/>
    <p:sldId id="575" r:id="rId165"/>
    <p:sldId id="576" r:id="rId166"/>
    <p:sldId id="350" r:id="rId167"/>
    <p:sldId id="463" r:id="rId168"/>
    <p:sldId id="351" r:id="rId169"/>
    <p:sldId id="464" r:id="rId170"/>
    <p:sldId id="519" r:id="rId171"/>
    <p:sldId id="520" r:id="rId172"/>
    <p:sldId id="378" r:id="rId173"/>
    <p:sldId id="465" r:id="rId174"/>
    <p:sldId id="352" r:id="rId175"/>
    <p:sldId id="466" r:id="rId176"/>
    <p:sldId id="521" r:id="rId177"/>
    <p:sldId id="522" r:id="rId178"/>
    <p:sldId id="353" r:id="rId179"/>
    <p:sldId id="467" r:id="rId180"/>
    <p:sldId id="553" r:id="rId181"/>
    <p:sldId id="554" r:id="rId182"/>
    <p:sldId id="555" r:id="rId183"/>
    <p:sldId id="556" r:id="rId184"/>
    <p:sldId id="557" r:id="rId185"/>
    <p:sldId id="558" r:id="rId186"/>
    <p:sldId id="579" r:id="rId187"/>
    <p:sldId id="580" r:id="rId188"/>
    <p:sldId id="354" r:id="rId189"/>
    <p:sldId id="468" r:id="rId190"/>
    <p:sldId id="511" r:id="rId191"/>
    <p:sldId id="512" r:id="rId192"/>
    <p:sldId id="513" r:id="rId193"/>
    <p:sldId id="514" r:id="rId194"/>
    <p:sldId id="355" r:id="rId195"/>
    <p:sldId id="469" r:id="rId196"/>
    <p:sldId id="356" r:id="rId197"/>
    <p:sldId id="470" r:id="rId198"/>
    <p:sldId id="559" r:id="rId199"/>
    <p:sldId id="560" r:id="rId200"/>
    <p:sldId id="357" r:id="rId201"/>
    <p:sldId id="471" r:id="rId202"/>
    <p:sldId id="358" r:id="rId203"/>
    <p:sldId id="472" r:id="rId204"/>
    <p:sldId id="515" r:id="rId205"/>
    <p:sldId id="516" r:id="rId206"/>
    <p:sldId id="505" r:id="rId207"/>
    <p:sldId id="506" r:id="rId208"/>
    <p:sldId id="561" r:id="rId209"/>
    <p:sldId id="562" r:id="rId210"/>
    <p:sldId id="474" r:id="rId211"/>
    <p:sldId id="475" r:id="rId21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66FF"/>
    <a:srgbClr val="99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p:cViewPr varScale="1">
        <p:scale>
          <a:sx n="58" d="100"/>
          <a:sy n="58" d="100"/>
        </p:scale>
        <p:origin x="-8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2724"/>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theme" Target="theme/theme1.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viewProps" Target="view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2D3F3F0D-3785-4B15-A1A9-6250809EE739}" type="datetimeFigureOut">
              <a:rPr lang="en-US" smtClean="0"/>
              <a:pPr/>
              <a:t>12/9/2016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FC193DCF-4322-4DB6-AFB6-E46C9D4CB522}" type="slidenum">
              <a:rPr lang="en-US" smtClean="0"/>
              <a:pPr/>
              <a:t>‹#›</a:t>
            </a:fld>
            <a:endParaRPr lang="en-US"/>
          </a:p>
        </p:txBody>
      </p:sp>
    </p:spTree>
    <p:extLst>
      <p:ext uri="{BB962C8B-B14F-4D97-AF65-F5344CB8AC3E}">
        <p14:creationId xmlns:p14="http://schemas.microsoft.com/office/powerpoint/2010/main" val="189382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F36561-27AC-462A-9A63-14F4D7095942}" type="slidenum">
              <a:rPr lang="en-US" smtClean="0"/>
              <a:pPr/>
              <a:t>1</a:t>
            </a:fld>
            <a:endParaRPr lang="en-US"/>
          </a:p>
        </p:txBody>
      </p:sp>
    </p:spTree>
    <p:extLst>
      <p:ext uri="{BB962C8B-B14F-4D97-AF65-F5344CB8AC3E}">
        <p14:creationId xmlns:p14="http://schemas.microsoft.com/office/powerpoint/2010/main" val="934114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12</a:t>
            </a:fld>
            <a:endParaRPr lang="en-US"/>
          </a:p>
        </p:txBody>
      </p:sp>
    </p:spTree>
    <p:extLst>
      <p:ext uri="{BB962C8B-B14F-4D97-AF65-F5344CB8AC3E}">
        <p14:creationId xmlns:p14="http://schemas.microsoft.com/office/powerpoint/2010/main" val="398946415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108</a:t>
            </a:fld>
            <a:endParaRPr lang="en-US"/>
          </a:p>
        </p:txBody>
      </p:sp>
    </p:spTree>
    <p:extLst>
      <p:ext uri="{BB962C8B-B14F-4D97-AF65-F5344CB8AC3E}">
        <p14:creationId xmlns:p14="http://schemas.microsoft.com/office/powerpoint/2010/main" val="147999990"/>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109</a:t>
            </a:fld>
            <a:endParaRPr lang="en-US"/>
          </a:p>
        </p:txBody>
      </p:sp>
    </p:spTree>
    <p:extLst>
      <p:ext uri="{BB962C8B-B14F-4D97-AF65-F5344CB8AC3E}">
        <p14:creationId xmlns:p14="http://schemas.microsoft.com/office/powerpoint/2010/main" val="1100188004"/>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110</a:t>
            </a:fld>
            <a:endParaRPr lang="en-US"/>
          </a:p>
        </p:txBody>
      </p:sp>
    </p:spTree>
    <p:extLst>
      <p:ext uri="{BB962C8B-B14F-4D97-AF65-F5344CB8AC3E}">
        <p14:creationId xmlns:p14="http://schemas.microsoft.com/office/powerpoint/2010/main" val="414246533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111</a:t>
            </a:fld>
            <a:endParaRPr lang="en-US"/>
          </a:p>
        </p:txBody>
      </p:sp>
    </p:spTree>
    <p:extLst>
      <p:ext uri="{BB962C8B-B14F-4D97-AF65-F5344CB8AC3E}">
        <p14:creationId xmlns:p14="http://schemas.microsoft.com/office/powerpoint/2010/main" val="423931580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112</a:t>
            </a:fld>
            <a:endParaRPr lang="en-US"/>
          </a:p>
        </p:txBody>
      </p:sp>
    </p:spTree>
    <p:extLst>
      <p:ext uri="{BB962C8B-B14F-4D97-AF65-F5344CB8AC3E}">
        <p14:creationId xmlns:p14="http://schemas.microsoft.com/office/powerpoint/2010/main" val="55919044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113</a:t>
            </a:fld>
            <a:endParaRPr lang="en-US"/>
          </a:p>
        </p:txBody>
      </p:sp>
    </p:spTree>
    <p:extLst>
      <p:ext uri="{BB962C8B-B14F-4D97-AF65-F5344CB8AC3E}">
        <p14:creationId xmlns:p14="http://schemas.microsoft.com/office/powerpoint/2010/main" val="397785950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114</a:t>
            </a:fld>
            <a:endParaRPr lang="en-US"/>
          </a:p>
        </p:txBody>
      </p:sp>
    </p:spTree>
    <p:extLst>
      <p:ext uri="{BB962C8B-B14F-4D97-AF65-F5344CB8AC3E}">
        <p14:creationId xmlns:p14="http://schemas.microsoft.com/office/powerpoint/2010/main" val="370043719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115</a:t>
            </a:fld>
            <a:endParaRPr lang="en-US"/>
          </a:p>
        </p:txBody>
      </p:sp>
    </p:spTree>
    <p:extLst>
      <p:ext uri="{BB962C8B-B14F-4D97-AF65-F5344CB8AC3E}">
        <p14:creationId xmlns:p14="http://schemas.microsoft.com/office/powerpoint/2010/main" val="1171009835"/>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116</a:t>
            </a:fld>
            <a:endParaRPr lang="en-US"/>
          </a:p>
        </p:txBody>
      </p:sp>
    </p:spTree>
    <p:extLst>
      <p:ext uri="{BB962C8B-B14F-4D97-AF65-F5344CB8AC3E}">
        <p14:creationId xmlns:p14="http://schemas.microsoft.com/office/powerpoint/2010/main" val="287530382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117</a:t>
            </a:fld>
            <a:endParaRPr lang="en-US"/>
          </a:p>
        </p:txBody>
      </p:sp>
    </p:spTree>
    <p:extLst>
      <p:ext uri="{BB962C8B-B14F-4D97-AF65-F5344CB8AC3E}">
        <p14:creationId xmlns:p14="http://schemas.microsoft.com/office/powerpoint/2010/main" val="4286803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13</a:t>
            </a:fld>
            <a:endParaRPr lang="en-US"/>
          </a:p>
        </p:txBody>
      </p:sp>
    </p:spTree>
    <p:extLst>
      <p:ext uri="{BB962C8B-B14F-4D97-AF65-F5344CB8AC3E}">
        <p14:creationId xmlns:p14="http://schemas.microsoft.com/office/powerpoint/2010/main" val="1762066950"/>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120</a:t>
            </a:fld>
            <a:endParaRPr lang="en-US"/>
          </a:p>
        </p:txBody>
      </p:sp>
    </p:spTree>
    <p:extLst>
      <p:ext uri="{BB962C8B-B14F-4D97-AF65-F5344CB8AC3E}">
        <p14:creationId xmlns:p14="http://schemas.microsoft.com/office/powerpoint/2010/main" val="354007486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121</a:t>
            </a:fld>
            <a:endParaRPr lang="en-US"/>
          </a:p>
        </p:txBody>
      </p:sp>
    </p:spTree>
    <p:extLst>
      <p:ext uri="{BB962C8B-B14F-4D97-AF65-F5344CB8AC3E}">
        <p14:creationId xmlns:p14="http://schemas.microsoft.com/office/powerpoint/2010/main" val="312548070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122</a:t>
            </a:fld>
            <a:endParaRPr lang="en-US"/>
          </a:p>
        </p:txBody>
      </p:sp>
    </p:spTree>
    <p:extLst>
      <p:ext uri="{BB962C8B-B14F-4D97-AF65-F5344CB8AC3E}">
        <p14:creationId xmlns:p14="http://schemas.microsoft.com/office/powerpoint/2010/main" val="110080182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123</a:t>
            </a:fld>
            <a:endParaRPr lang="en-US"/>
          </a:p>
        </p:txBody>
      </p:sp>
    </p:spTree>
    <p:extLst>
      <p:ext uri="{BB962C8B-B14F-4D97-AF65-F5344CB8AC3E}">
        <p14:creationId xmlns:p14="http://schemas.microsoft.com/office/powerpoint/2010/main" val="193661413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128</a:t>
            </a:fld>
            <a:endParaRPr lang="en-US"/>
          </a:p>
        </p:txBody>
      </p:sp>
    </p:spTree>
    <p:extLst>
      <p:ext uri="{BB962C8B-B14F-4D97-AF65-F5344CB8AC3E}">
        <p14:creationId xmlns:p14="http://schemas.microsoft.com/office/powerpoint/2010/main" val="277382417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129</a:t>
            </a:fld>
            <a:endParaRPr lang="en-US"/>
          </a:p>
        </p:txBody>
      </p:sp>
    </p:spTree>
    <p:extLst>
      <p:ext uri="{BB962C8B-B14F-4D97-AF65-F5344CB8AC3E}">
        <p14:creationId xmlns:p14="http://schemas.microsoft.com/office/powerpoint/2010/main" val="76837057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130</a:t>
            </a:fld>
            <a:endParaRPr lang="en-US"/>
          </a:p>
        </p:txBody>
      </p:sp>
    </p:spTree>
    <p:extLst>
      <p:ext uri="{BB962C8B-B14F-4D97-AF65-F5344CB8AC3E}">
        <p14:creationId xmlns:p14="http://schemas.microsoft.com/office/powerpoint/2010/main" val="408730106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131</a:t>
            </a:fld>
            <a:endParaRPr lang="en-US"/>
          </a:p>
        </p:txBody>
      </p:sp>
    </p:spTree>
    <p:extLst>
      <p:ext uri="{BB962C8B-B14F-4D97-AF65-F5344CB8AC3E}">
        <p14:creationId xmlns:p14="http://schemas.microsoft.com/office/powerpoint/2010/main" val="2689050089"/>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132</a:t>
            </a:fld>
            <a:endParaRPr lang="en-US"/>
          </a:p>
        </p:txBody>
      </p:sp>
    </p:spTree>
    <p:extLst>
      <p:ext uri="{BB962C8B-B14F-4D97-AF65-F5344CB8AC3E}">
        <p14:creationId xmlns:p14="http://schemas.microsoft.com/office/powerpoint/2010/main" val="153137606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133</a:t>
            </a:fld>
            <a:endParaRPr lang="en-US"/>
          </a:p>
        </p:txBody>
      </p:sp>
    </p:spTree>
    <p:extLst>
      <p:ext uri="{BB962C8B-B14F-4D97-AF65-F5344CB8AC3E}">
        <p14:creationId xmlns:p14="http://schemas.microsoft.com/office/powerpoint/2010/main" val="1260910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14</a:t>
            </a:fld>
            <a:endParaRPr lang="en-US"/>
          </a:p>
        </p:txBody>
      </p:sp>
    </p:spTree>
    <p:extLst>
      <p:ext uri="{BB962C8B-B14F-4D97-AF65-F5344CB8AC3E}">
        <p14:creationId xmlns:p14="http://schemas.microsoft.com/office/powerpoint/2010/main" val="292787436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134</a:t>
            </a:fld>
            <a:endParaRPr lang="en-US"/>
          </a:p>
        </p:txBody>
      </p:sp>
    </p:spTree>
    <p:extLst>
      <p:ext uri="{BB962C8B-B14F-4D97-AF65-F5344CB8AC3E}">
        <p14:creationId xmlns:p14="http://schemas.microsoft.com/office/powerpoint/2010/main" val="74828874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135</a:t>
            </a:fld>
            <a:endParaRPr lang="en-US"/>
          </a:p>
        </p:txBody>
      </p:sp>
    </p:spTree>
    <p:extLst>
      <p:ext uri="{BB962C8B-B14F-4D97-AF65-F5344CB8AC3E}">
        <p14:creationId xmlns:p14="http://schemas.microsoft.com/office/powerpoint/2010/main" val="3737965558"/>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136</a:t>
            </a:fld>
            <a:endParaRPr lang="en-US"/>
          </a:p>
        </p:txBody>
      </p:sp>
    </p:spTree>
    <p:extLst>
      <p:ext uri="{BB962C8B-B14F-4D97-AF65-F5344CB8AC3E}">
        <p14:creationId xmlns:p14="http://schemas.microsoft.com/office/powerpoint/2010/main" val="76825287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137</a:t>
            </a:fld>
            <a:endParaRPr lang="en-US"/>
          </a:p>
        </p:txBody>
      </p:sp>
    </p:spTree>
    <p:extLst>
      <p:ext uri="{BB962C8B-B14F-4D97-AF65-F5344CB8AC3E}">
        <p14:creationId xmlns:p14="http://schemas.microsoft.com/office/powerpoint/2010/main" val="232017906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138</a:t>
            </a:fld>
            <a:endParaRPr lang="en-US"/>
          </a:p>
        </p:txBody>
      </p:sp>
    </p:spTree>
    <p:extLst>
      <p:ext uri="{BB962C8B-B14F-4D97-AF65-F5344CB8AC3E}">
        <p14:creationId xmlns:p14="http://schemas.microsoft.com/office/powerpoint/2010/main" val="3079228485"/>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139</a:t>
            </a:fld>
            <a:endParaRPr lang="en-US"/>
          </a:p>
        </p:txBody>
      </p:sp>
    </p:spTree>
    <p:extLst>
      <p:ext uri="{BB962C8B-B14F-4D97-AF65-F5344CB8AC3E}">
        <p14:creationId xmlns:p14="http://schemas.microsoft.com/office/powerpoint/2010/main" val="2472149957"/>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142</a:t>
            </a:fld>
            <a:endParaRPr lang="en-US"/>
          </a:p>
        </p:txBody>
      </p:sp>
    </p:spTree>
    <p:extLst>
      <p:ext uri="{BB962C8B-B14F-4D97-AF65-F5344CB8AC3E}">
        <p14:creationId xmlns:p14="http://schemas.microsoft.com/office/powerpoint/2010/main" val="2048581908"/>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143</a:t>
            </a:fld>
            <a:endParaRPr lang="en-US"/>
          </a:p>
        </p:txBody>
      </p:sp>
    </p:spTree>
    <p:extLst>
      <p:ext uri="{BB962C8B-B14F-4D97-AF65-F5344CB8AC3E}">
        <p14:creationId xmlns:p14="http://schemas.microsoft.com/office/powerpoint/2010/main" val="927243741"/>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146</a:t>
            </a:fld>
            <a:endParaRPr lang="en-US"/>
          </a:p>
        </p:txBody>
      </p:sp>
    </p:spTree>
    <p:extLst>
      <p:ext uri="{BB962C8B-B14F-4D97-AF65-F5344CB8AC3E}">
        <p14:creationId xmlns:p14="http://schemas.microsoft.com/office/powerpoint/2010/main" val="162045982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147</a:t>
            </a:fld>
            <a:endParaRPr lang="en-US"/>
          </a:p>
        </p:txBody>
      </p:sp>
    </p:spTree>
    <p:extLst>
      <p:ext uri="{BB962C8B-B14F-4D97-AF65-F5344CB8AC3E}">
        <p14:creationId xmlns:p14="http://schemas.microsoft.com/office/powerpoint/2010/main" val="1649591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15</a:t>
            </a:fld>
            <a:endParaRPr lang="en-US"/>
          </a:p>
        </p:txBody>
      </p:sp>
    </p:spTree>
    <p:extLst>
      <p:ext uri="{BB962C8B-B14F-4D97-AF65-F5344CB8AC3E}">
        <p14:creationId xmlns:p14="http://schemas.microsoft.com/office/powerpoint/2010/main" val="3953841771"/>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152</a:t>
            </a:fld>
            <a:endParaRPr lang="en-US"/>
          </a:p>
        </p:txBody>
      </p:sp>
    </p:spTree>
    <p:extLst>
      <p:ext uri="{BB962C8B-B14F-4D97-AF65-F5344CB8AC3E}">
        <p14:creationId xmlns:p14="http://schemas.microsoft.com/office/powerpoint/2010/main" val="1324615250"/>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153</a:t>
            </a:fld>
            <a:endParaRPr lang="en-US"/>
          </a:p>
        </p:txBody>
      </p:sp>
    </p:spTree>
    <p:extLst>
      <p:ext uri="{BB962C8B-B14F-4D97-AF65-F5344CB8AC3E}">
        <p14:creationId xmlns:p14="http://schemas.microsoft.com/office/powerpoint/2010/main" val="3248507110"/>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166</a:t>
            </a:fld>
            <a:endParaRPr lang="en-US"/>
          </a:p>
        </p:txBody>
      </p:sp>
    </p:spTree>
    <p:extLst>
      <p:ext uri="{BB962C8B-B14F-4D97-AF65-F5344CB8AC3E}">
        <p14:creationId xmlns:p14="http://schemas.microsoft.com/office/powerpoint/2010/main" val="291534609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167</a:t>
            </a:fld>
            <a:endParaRPr lang="en-US"/>
          </a:p>
        </p:txBody>
      </p:sp>
    </p:spTree>
    <p:extLst>
      <p:ext uri="{BB962C8B-B14F-4D97-AF65-F5344CB8AC3E}">
        <p14:creationId xmlns:p14="http://schemas.microsoft.com/office/powerpoint/2010/main" val="3944303328"/>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168</a:t>
            </a:fld>
            <a:endParaRPr lang="en-US"/>
          </a:p>
        </p:txBody>
      </p:sp>
    </p:spTree>
    <p:extLst>
      <p:ext uri="{BB962C8B-B14F-4D97-AF65-F5344CB8AC3E}">
        <p14:creationId xmlns:p14="http://schemas.microsoft.com/office/powerpoint/2010/main" val="107256885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169</a:t>
            </a:fld>
            <a:endParaRPr lang="en-US"/>
          </a:p>
        </p:txBody>
      </p:sp>
    </p:spTree>
    <p:extLst>
      <p:ext uri="{BB962C8B-B14F-4D97-AF65-F5344CB8AC3E}">
        <p14:creationId xmlns:p14="http://schemas.microsoft.com/office/powerpoint/2010/main" val="33166455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172</a:t>
            </a:fld>
            <a:endParaRPr lang="en-US"/>
          </a:p>
        </p:txBody>
      </p:sp>
    </p:spTree>
    <p:extLst>
      <p:ext uri="{BB962C8B-B14F-4D97-AF65-F5344CB8AC3E}">
        <p14:creationId xmlns:p14="http://schemas.microsoft.com/office/powerpoint/2010/main" val="185309721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173</a:t>
            </a:fld>
            <a:endParaRPr lang="en-US"/>
          </a:p>
        </p:txBody>
      </p:sp>
    </p:spTree>
    <p:extLst>
      <p:ext uri="{BB962C8B-B14F-4D97-AF65-F5344CB8AC3E}">
        <p14:creationId xmlns:p14="http://schemas.microsoft.com/office/powerpoint/2010/main" val="3693710758"/>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174</a:t>
            </a:fld>
            <a:endParaRPr lang="en-US"/>
          </a:p>
        </p:txBody>
      </p:sp>
    </p:spTree>
    <p:extLst>
      <p:ext uri="{BB962C8B-B14F-4D97-AF65-F5344CB8AC3E}">
        <p14:creationId xmlns:p14="http://schemas.microsoft.com/office/powerpoint/2010/main" val="241888827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175</a:t>
            </a:fld>
            <a:endParaRPr lang="en-US"/>
          </a:p>
        </p:txBody>
      </p:sp>
    </p:spTree>
    <p:extLst>
      <p:ext uri="{BB962C8B-B14F-4D97-AF65-F5344CB8AC3E}">
        <p14:creationId xmlns:p14="http://schemas.microsoft.com/office/powerpoint/2010/main" val="3277283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16</a:t>
            </a:fld>
            <a:endParaRPr lang="en-US"/>
          </a:p>
        </p:txBody>
      </p:sp>
    </p:spTree>
    <p:extLst>
      <p:ext uri="{BB962C8B-B14F-4D97-AF65-F5344CB8AC3E}">
        <p14:creationId xmlns:p14="http://schemas.microsoft.com/office/powerpoint/2010/main" val="3993217605"/>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178</a:t>
            </a:fld>
            <a:endParaRPr lang="en-US"/>
          </a:p>
        </p:txBody>
      </p:sp>
    </p:spTree>
    <p:extLst>
      <p:ext uri="{BB962C8B-B14F-4D97-AF65-F5344CB8AC3E}">
        <p14:creationId xmlns:p14="http://schemas.microsoft.com/office/powerpoint/2010/main" val="534526653"/>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179</a:t>
            </a:fld>
            <a:endParaRPr lang="en-US"/>
          </a:p>
        </p:txBody>
      </p:sp>
    </p:spTree>
    <p:extLst>
      <p:ext uri="{BB962C8B-B14F-4D97-AF65-F5344CB8AC3E}">
        <p14:creationId xmlns:p14="http://schemas.microsoft.com/office/powerpoint/2010/main" val="871179861"/>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188</a:t>
            </a:fld>
            <a:endParaRPr lang="en-US"/>
          </a:p>
        </p:txBody>
      </p:sp>
    </p:spTree>
    <p:extLst>
      <p:ext uri="{BB962C8B-B14F-4D97-AF65-F5344CB8AC3E}">
        <p14:creationId xmlns:p14="http://schemas.microsoft.com/office/powerpoint/2010/main" val="4290075847"/>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189</a:t>
            </a:fld>
            <a:endParaRPr lang="en-US"/>
          </a:p>
        </p:txBody>
      </p:sp>
    </p:spTree>
    <p:extLst>
      <p:ext uri="{BB962C8B-B14F-4D97-AF65-F5344CB8AC3E}">
        <p14:creationId xmlns:p14="http://schemas.microsoft.com/office/powerpoint/2010/main" val="2091866203"/>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194</a:t>
            </a:fld>
            <a:endParaRPr lang="en-US"/>
          </a:p>
        </p:txBody>
      </p:sp>
    </p:spTree>
    <p:extLst>
      <p:ext uri="{BB962C8B-B14F-4D97-AF65-F5344CB8AC3E}">
        <p14:creationId xmlns:p14="http://schemas.microsoft.com/office/powerpoint/2010/main" val="115778491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195</a:t>
            </a:fld>
            <a:endParaRPr lang="en-US"/>
          </a:p>
        </p:txBody>
      </p:sp>
    </p:spTree>
    <p:extLst>
      <p:ext uri="{BB962C8B-B14F-4D97-AF65-F5344CB8AC3E}">
        <p14:creationId xmlns:p14="http://schemas.microsoft.com/office/powerpoint/2010/main" val="356040902"/>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196</a:t>
            </a:fld>
            <a:endParaRPr lang="en-US"/>
          </a:p>
        </p:txBody>
      </p:sp>
    </p:spTree>
    <p:extLst>
      <p:ext uri="{BB962C8B-B14F-4D97-AF65-F5344CB8AC3E}">
        <p14:creationId xmlns:p14="http://schemas.microsoft.com/office/powerpoint/2010/main" val="3265393375"/>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197</a:t>
            </a:fld>
            <a:endParaRPr lang="en-US"/>
          </a:p>
        </p:txBody>
      </p:sp>
    </p:spTree>
    <p:extLst>
      <p:ext uri="{BB962C8B-B14F-4D97-AF65-F5344CB8AC3E}">
        <p14:creationId xmlns:p14="http://schemas.microsoft.com/office/powerpoint/2010/main" val="86904006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200</a:t>
            </a:fld>
            <a:endParaRPr lang="en-US"/>
          </a:p>
        </p:txBody>
      </p:sp>
    </p:spTree>
    <p:extLst>
      <p:ext uri="{BB962C8B-B14F-4D97-AF65-F5344CB8AC3E}">
        <p14:creationId xmlns:p14="http://schemas.microsoft.com/office/powerpoint/2010/main" val="1868283074"/>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201</a:t>
            </a:fld>
            <a:endParaRPr lang="en-US"/>
          </a:p>
        </p:txBody>
      </p:sp>
    </p:spTree>
    <p:extLst>
      <p:ext uri="{BB962C8B-B14F-4D97-AF65-F5344CB8AC3E}">
        <p14:creationId xmlns:p14="http://schemas.microsoft.com/office/powerpoint/2010/main" val="2409039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17</a:t>
            </a:fld>
            <a:endParaRPr lang="en-US"/>
          </a:p>
        </p:txBody>
      </p:sp>
    </p:spTree>
    <p:extLst>
      <p:ext uri="{BB962C8B-B14F-4D97-AF65-F5344CB8AC3E}">
        <p14:creationId xmlns:p14="http://schemas.microsoft.com/office/powerpoint/2010/main" val="3563765798"/>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202</a:t>
            </a:fld>
            <a:endParaRPr lang="en-US"/>
          </a:p>
        </p:txBody>
      </p:sp>
    </p:spTree>
    <p:extLst>
      <p:ext uri="{BB962C8B-B14F-4D97-AF65-F5344CB8AC3E}">
        <p14:creationId xmlns:p14="http://schemas.microsoft.com/office/powerpoint/2010/main" val="383638323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203</a:t>
            </a:fld>
            <a:endParaRPr lang="en-US"/>
          </a:p>
        </p:txBody>
      </p:sp>
    </p:spTree>
    <p:extLst>
      <p:ext uri="{BB962C8B-B14F-4D97-AF65-F5344CB8AC3E}">
        <p14:creationId xmlns:p14="http://schemas.microsoft.com/office/powerpoint/2010/main" val="234760898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210</a:t>
            </a:fld>
            <a:endParaRPr lang="en-US"/>
          </a:p>
        </p:txBody>
      </p:sp>
    </p:spTree>
    <p:extLst>
      <p:ext uri="{BB962C8B-B14F-4D97-AF65-F5344CB8AC3E}">
        <p14:creationId xmlns:p14="http://schemas.microsoft.com/office/powerpoint/2010/main" val="3703844340"/>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211</a:t>
            </a:fld>
            <a:endParaRPr lang="en-US"/>
          </a:p>
        </p:txBody>
      </p:sp>
    </p:spTree>
    <p:extLst>
      <p:ext uri="{BB962C8B-B14F-4D97-AF65-F5344CB8AC3E}">
        <p14:creationId xmlns:p14="http://schemas.microsoft.com/office/powerpoint/2010/main" val="3470707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18</a:t>
            </a:fld>
            <a:endParaRPr lang="en-US"/>
          </a:p>
        </p:txBody>
      </p:sp>
    </p:spTree>
    <p:extLst>
      <p:ext uri="{BB962C8B-B14F-4D97-AF65-F5344CB8AC3E}">
        <p14:creationId xmlns:p14="http://schemas.microsoft.com/office/powerpoint/2010/main" val="4032412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19</a:t>
            </a:fld>
            <a:endParaRPr lang="en-US"/>
          </a:p>
        </p:txBody>
      </p:sp>
    </p:spTree>
    <p:extLst>
      <p:ext uri="{BB962C8B-B14F-4D97-AF65-F5344CB8AC3E}">
        <p14:creationId xmlns:p14="http://schemas.microsoft.com/office/powerpoint/2010/main" val="3432765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20</a:t>
            </a:fld>
            <a:endParaRPr lang="en-US"/>
          </a:p>
        </p:txBody>
      </p:sp>
    </p:spTree>
    <p:extLst>
      <p:ext uri="{BB962C8B-B14F-4D97-AF65-F5344CB8AC3E}">
        <p14:creationId xmlns:p14="http://schemas.microsoft.com/office/powerpoint/2010/main" val="78923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21</a:t>
            </a:fld>
            <a:endParaRPr lang="en-US"/>
          </a:p>
        </p:txBody>
      </p:sp>
    </p:spTree>
    <p:extLst>
      <p:ext uri="{BB962C8B-B14F-4D97-AF65-F5344CB8AC3E}">
        <p14:creationId xmlns:p14="http://schemas.microsoft.com/office/powerpoint/2010/main" val="2838511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a:t>
            </a:fld>
            <a:endParaRPr lang="en-US"/>
          </a:p>
        </p:txBody>
      </p:sp>
    </p:spTree>
    <p:extLst>
      <p:ext uri="{BB962C8B-B14F-4D97-AF65-F5344CB8AC3E}">
        <p14:creationId xmlns:p14="http://schemas.microsoft.com/office/powerpoint/2010/main" val="110794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22</a:t>
            </a:fld>
            <a:endParaRPr lang="en-US"/>
          </a:p>
        </p:txBody>
      </p:sp>
    </p:spTree>
    <p:extLst>
      <p:ext uri="{BB962C8B-B14F-4D97-AF65-F5344CB8AC3E}">
        <p14:creationId xmlns:p14="http://schemas.microsoft.com/office/powerpoint/2010/main" val="2015209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23</a:t>
            </a:fld>
            <a:endParaRPr lang="en-US"/>
          </a:p>
        </p:txBody>
      </p:sp>
    </p:spTree>
    <p:extLst>
      <p:ext uri="{BB962C8B-B14F-4D97-AF65-F5344CB8AC3E}">
        <p14:creationId xmlns:p14="http://schemas.microsoft.com/office/powerpoint/2010/main" val="265381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24</a:t>
            </a:fld>
            <a:endParaRPr lang="en-US"/>
          </a:p>
        </p:txBody>
      </p:sp>
    </p:spTree>
    <p:extLst>
      <p:ext uri="{BB962C8B-B14F-4D97-AF65-F5344CB8AC3E}">
        <p14:creationId xmlns:p14="http://schemas.microsoft.com/office/powerpoint/2010/main" val="2497345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25</a:t>
            </a:fld>
            <a:endParaRPr lang="en-US"/>
          </a:p>
        </p:txBody>
      </p:sp>
    </p:spTree>
    <p:extLst>
      <p:ext uri="{BB962C8B-B14F-4D97-AF65-F5344CB8AC3E}">
        <p14:creationId xmlns:p14="http://schemas.microsoft.com/office/powerpoint/2010/main" val="30430803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26</a:t>
            </a:fld>
            <a:endParaRPr lang="en-US"/>
          </a:p>
        </p:txBody>
      </p:sp>
    </p:spTree>
    <p:extLst>
      <p:ext uri="{BB962C8B-B14F-4D97-AF65-F5344CB8AC3E}">
        <p14:creationId xmlns:p14="http://schemas.microsoft.com/office/powerpoint/2010/main" val="3640813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27</a:t>
            </a:fld>
            <a:endParaRPr lang="en-US"/>
          </a:p>
        </p:txBody>
      </p:sp>
    </p:spTree>
    <p:extLst>
      <p:ext uri="{BB962C8B-B14F-4D97-AF65-F5344CB8AC3E}">
        <p14:creationId xmlns:p14="http://schemas.microsoft.com/office/powerpoint/2010/main" val="2493843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28</a:t>
            </a:fld>
            <a:endParaRPr lang="en-US"/>
          </a:p>
        </p:txBody>
      </p:sp>
    </p:spTree>
    <p:extLst>
      <p:ext uri="{BB962C8B-B14F-4D97-AF65-F5344CB8AC3E}">
        <p14:creationId xmlns:p14="http://schemas.microsoft.com/office/powerpoint/2010/main" val="3615491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29</a:t>
            </a:fld>
            <a:endParaRPr lang="en-US"/>
          </a:p>
        </p:txBody>
      </p:sp>
    </p:spTree>
    <p:extLst>
      <p:ext uri="{BB962C8B-B14F-4D97-AF65-F5344CB8AC3E}">
        <p14:creationId xmlns:p14="http://schemas.microsoft.com/office/powerpoint/2010/main" val="34903782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30</a:t>
            </a:fld>
            <a:endParaRPr lang="en-US"/>
          </a:p>
        </p:txBody>
      </p:sp>
    </p:spTree>
    <p:extLst>
      <p:ext uri="{BB962C8B-B14F-4D97-AF65-F5344CB8AC3E}">
        <p14:creationId xmlns:p14="http://schemas.microsoft.com/office/powerpoint/2010/main" val="23302938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31</a:t>
            </a:fld>
            <a:endParaRPr lang="en-US"/>
          </a:p>
        </p:txBody>
      </p:sp>
    </p:spTree>
    <p:extLst>
      <p:ext uri="{BB962C8B-B14F-4D97-AF65-F5344CB8AC3E}">
        <p14:creationId xmlns:p14="http://schemas.microsoft.com/office/powerpoint/2010/main" val="163227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a:t>
            </a:fld>
            <a:endParaRPr lang="en-US"/>
          </a:p>
        </p:txBody>
      </p:sp>
    </p:spTree>
    <p:extLst>
      <p:ext uri="{BB962C8B-B14F-4D97-AF65-F5344CB8AC3E}">
        <p14:creationId xmlns:p14="http://schemas.microsoft.com/office/powerpoint/2010/main" val="4188122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32</a:t>
            </a:fld>
            <a:endParaRPr lang="en-US"/>
          </a:p>
        </p:txBody>
      </p:sp>
    </p:spTree>
    <p:extLst>
      <p:ext uri="{BB962C8B-B14F-4D97-AF65-F5344CB8AC3E}">
        <p14:creationId xmlns:p14="http://schemas.microsoft.com/office/powerpoint/2010/main" val="29508623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33</a:t>
            </a:fld>
            <a:endParaRPr lang="en-US"/>
          </a:p>
        </p:txBody>
      </p:sp>
    </p:spTree>
    <p:extLst>
      <p:ext uri="{BB962C8B-B14F-4D97-AF65-F5344CB8AC3E}">
        <p14:creationId xmlns:p14="http://schemas.microsoft.com/office/powerpoint/2010/main" val="25517189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34</a:t>
            </a:fld>
            <a:endParaRPr lang="en-US"/>
          </a:p>
        </p:txBody>
      </p:sp>
    </p:spTree>
    <p:extLst>
      <p:ext uri="{BB962C8B-B14F-4D97-AF65-F5344CB8AC3E}">
        <p14:creationId xmlns:p14="http://schemas.microsoft.com/office/powerpoint/2010/main" val="355232434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35</a:t>
            </a:fld>
            <a:endParaRPr lang="en-US"/>
          </a:p>
        </p:txBody>
      </p:sp>
    </p:spTree>
    <p:extLst>
      <p:ext uri="{BB962C8B-B14F-4D97-AF65-F5344CB8AC3E}">
        <p14:creationId xmlns:p14="http://schemas.microsoft.com/office/powerpoint/2010/main" val="22761520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36</a:t>
            </a:fld>
            <a:endParaRPr lang="en-US"/>
          </a:p>
        </p:txBody>
      </p:sp>
    </p:spTree>
    <p:extLst>
      <p:ext uri="{BB962C8B-B14F-4D97-AF65-F5344CB8AC3E}">
        <p14:creationId xmlns:p14="http://schemas.microsoft.com/office/powerpoint/2010/main" val="39078775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37</a:t>
            </a:fld>
            <a:endParaRPr lang="en-US"/>
          </a:p>
        </p:txBody>
      </p:sp>
    </p:spTree>
    <p:extLst>
      <p:ext uri="{BB962C8B-B14F-4D97-AF65-F5344CB8AC3E}">
        <p14:creationId xmlns:p14="http://schemas.microsoft.com/office/powerpoint/2010/main" val="8248254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38</a:t>
            </a:fld>
            <a:endParaRPr lang="en-US"/>
          </a:p>
        </p:txBody>
      </p:sp>
    </p:spTree>
    <p:extLst>
      <p:ext uri="{BB962C8B-B14F-4D97-AF65-F5344CB8AC3E}">
        <p14:creationId xmlns:p14="http://schemas.microsoft.com/office/powerpoint/2010/main" val="382056632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39</a:t>
            </a:fld>
            <a:endParaRPr lang="en-US"/>
          </a:p>
        </p:txBody>
      </p:sp>
    </p:spTree>
    <p:extLst>
      <p:ext uri="{BB962C8B-B14F-4D97-AF65-F5344CB8AC3E}">
        <p14:creationId xmlns:p14="http://schemas.microsoft.com/office/powerpoint/2010/main" val="23047114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40</a:t>
            </a:fld>
            <a:endParaRPr lang="en-US"/>
          </a:p>
        </p:txBody>
      </p:sp>
    </p:spTree>
    <p:extLst>
      <p:ext uri="{BB962C8B-B14F-4D97-AF65-F5344CB8AC3E}">
        <p14:creationId xmlns:p14="http://schemas.microsoft.com/office/powerpoint/2010/main" val="18453538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41</a:t>
            </a:fld>
            <a:endParaRPr lang="en-US"/>
          </a:p>
        </p:txBody>
      </p:sp>
    </p:spTree>
    <p:extLst>
      <p:ext uri="{BB962C8B-B14F-4D97-AF65-F5344CB8AC3E}">
        <p14:creationId xmlns:p14="http://schemas.microsoft.com/office/powerpoint/2010/main" val="3840369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a:t>
            </a:fld>
            <a:endParaRPr lang="en-US"/>
          </a:p>
        </p:txBody>
      </p:sp>
    </p:spTree>
    <p:extLst>
      <p:ext uri="{BB962C8B-B14F-4D97-AF65-F5344CB8AC3E}">
        <p14:creationId xmlns:p14="http://schemas.microsoft.com/office/powerpoint/2010/main" val="3735584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42</a:t>
            </a:fld>
            <a:endParaRPr lang="en-US"/>
          </a:p>
        </p:txBody>
      </p:sp>
    </p:spTree>
    <p:extLst>
      <p:ext uri="{BB962C8B-B14F-4D97-AF65-F5344CB8AC3E}">
        <p14:creationId xmlns:p14="http://schemas.microsoft.com/office/powerpoint/2010/main" val="41056394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43</a:t>
            </a:fld>
            <a:endParaRPr lang="en-US"/>
          </a:p>
        </p:txBody>
      </p:sp>
    </p:spTree>
    <p:extLst>
      <p:ext uri="{BB962C8B-B14F-4D97-AF65-F5344CB8AC3E}">
        <p14:creationId xmlns:p14="http://schemas.microsoft.com/office/powerpoint/2010/main" val="20443134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44</a:t>
            </a:fld>
            <a:endParaRPr lang="en-US"/>
          </a:p>
        </p:txBody>
      </p:sp>
    </p:spTree>
    <p:extLst>
      <p:ext uri="{BB962C8B-B14F-4D97-AF65-F5344CB8AC3E}">
        <p14:creationId xmlns:p14="http://schemas.microsoft.com/office/powerpoint/2010/main" val="149534340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45</a:t>
            </a:fld>
            <a:endParaRPr lang="en-US"/>
          </a:p>
        </p:txBody>
      </p:sp>
    </p:spTree>
    <p:extLst>
      <p:ext uri="{BB962C8B-B14F-4D97-AF65-F5344CB8AC3E}">
        <p14:creationId xmlns:p14="http://schemas.microsoft.com/office/powerpoint/2010/main" val="167387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46</a:t>
            </a:fld>
            <a:endParaRPr lang="en-US"/>
          </a:p>
        </p:txBody>
      </p:sp>
    </p:spTree>
    <p:extLst>
      <p:ext uri="{BB962C8B-B14F-4D97-AF65-F5344CB8AC3E}">
        <p14:creationId xmlns:p14="http://schemas.microsoft.com/office/powerpoint/2010/main" val="41605989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47</a:t>
            </a:fld>
            <a:endParaRPr lang="en-US"/>
          </a:p>
        </p:txBody>
      </p:sp>
    </p:spTree>
    <p:extLst>
      <p:ext uri="{BB962C8B-B14F-4D97-AF65-F5344CB8AC3E}">
        <p14:creationId xmlns:p14="http://schemas.microsoft.com/office/powerpoint/2010/main" val="69992431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48</a:t>
            </a:fld>
            <a:endParaRPr lang="en-US"/>
          </a:p>
        </p:txBody>
      </p:sp>
    </p:spTree>
    <p:extLst>
      <p:ext uri="{BB962C8B-B14F-4D97-AF65-F5344CB8AC3E}">
        <p14:creationId xmlns:p14="http://schemas.microsoft.com/office/powerpoint/2010/main" val="15638995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49</a:t>
            </a:fld>
            <a:endParaRPr lang="en-US"/>
          </a:p>
        </p:txBody>
      </p:sp>
    </p:spTree>
    <p:extLst>
      <p:ext uri="{BB962C8B-B14F-4D97-AF65-F5344CB8AC3E}">
        <p14:creationId xmlns:p14="http://schemas.microsoft.com/office/powerpoint/2010/main" val="34032085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50</a:t>
            </a:fld>
            <a:endParaRPr lang="en-US"/>
          </a:p>
        </p:txBody>
      </p:sp>
    </p:spTree>
    <p:extLst>
      <p:ext uri="{BB962C8B-B14F-4D97-AF65-F5344CB8AC3E}">
        <p14:creationId xmlns:p14="http://schemas.microsoft.com/office/powerpoint/2010/main" val="222418658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51</a:t>
            </a:fld>
            <a:endParaRPr lang="en-US"/>
          </a:p>
        </p:txBody>
      </p:sp>
    </p:spTree>
    <p:extLst>
      <p:ext uri="{BB962C8B-B14F-4D97-AF65-F5344CB8AC3E}">
        <p14:creationId xmlns:p14="http://schemas.microsoft.com/office/powerpoint/2010/main" val="2459793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a:t>
            </a:fld>
            <a:endParaRPr lang="en-US"/>
          </a:p>
        </p:txBody>
      </p:sp>
    </p:spTree>
    <p:extLst>
      <p:ext uri="{BB962C8B-B14F-4D97-AF65-F5344CB8AC3E}">
        <p14:creationId xmlns:p14="http://schemas.microsoft.com/office/powerpoint/2010/main" val="1414457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52</a:t>
            </a:fld>
            <a:endParaRPr lang="en-US"/>
          </a:p>
        </p:txBody>
      </p:sp>
    </p:spTree>
    <p:extLst>
      <p:ext uri="{BB962C8B-B14F-4D97-AF65-F5344CB8AC3E}">
        <p14:creationId xmlns:p14="http://schemas.microsoft.com/office/powerpoint/2010/main" val="36495617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53</a:t>
            </a:fld>
            <a:endParaRPr lang="en-US"/>
          </a:p>
        </p:txBody>
      </p:sp>
    </p:spTree>
    <p:extLst>
      <p:ext uri="{BB962C8B-B14F-4D97-AF65-F5344CB8AC3E}">
        <p14:creationId xmlns:p14="http://schemas.microsoft.com/office/powerpoint/2010/main" val="205802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54</a:t>
            </a:fld>
            <a:endParaRPr lang="en-US"/>
          </a:p>
        </p:txBody>
      </p:sp>
    </p:spTree>
    <p:extLst>
      <p:ext uri="{BB962C8B-B14F-4D97-AF65-F5344CB8AC3E}">
        <p14:creationId xmlns:p14="http://schemas.microsoft.com/office/powerpoint/2010/main" val="11250892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55</a:t>
            </a:fld>
            <a:endParaRPr lang="en-US"/>
          </a:p>
        </p:txBody>
      </p:sp>
    </p:spTree>
    <p:extLst>
      <p:ext uri="{BB962C8B-B14F-4D97-AF65-F5344CB8AC3E}">
        <p14:creationId xmlns:p14="http://schemas.microsoft.com/office/powerpoint/2010/main" val="29082440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56</a:t>
            </a:fld>
            <a:endParaRPr lang="en-US"/>
          </a:p>
        </p:txBody>
      </p:sp>
    </p:spTree>
    <p:extLst>
      <p:ext uri="{BB962C8B-B14F-4D97-AF65-F5344CB8AC3E}">
        <p14:creationId xmlns:p14="http://schemas.microsoft.com/office/powerpoint/2010/main" val="358694139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57</a:t>
            </a:fld>
            <a:endParaRPr lang="en-US"/>
          </a:p>
        </p:txBody>
      </p:sp>
    </p:spTree>
    <p:extLst>
      <p:ext uri="{BB962C8B-B14F-4D97-AF65-F5344CB8AC3E}">
        <p14:creationId xmlns:p14="http://schemas.microsoft.com/office/powerpoint/2010/main" val="158575302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58</a:t>
            </a:fld>
            <a:endParaRPr lang="en-US"/>
          </a:p>
        </p:txBody>
      </p:sp>
    </p:spTree>
    <p:extLst>
      <p:ext uri="{BB962C8B-B14F-4D97-AF65-F5344CB8AC3E}">
        <p14:creationId xmlns:p14="http://schemas.microsoft.com/office/powerpoint/2010/main" val="14395364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59</a:t>
            </a:fld>
            <a:endParaRPr lang="en-US"/>
          </a:p>
        </p:txBody>
      </p:sp>
    </p:spTree>
    <p:extLst>
      <p:ext uri="{BB962C8B-B14F-4D97-AF65-F5344CB8AC3E}">
        <p14:creationId xmlns:p14="http://schemas.microsoft.com/office/powerpoint/2010/main" val="339393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60</a:t>
            </a:fld>
            <a:endParaRPr lang="en-US"/>
          </a:p>
        </p:txBody>
      </p:sp>
    </p:spTree>
    <p:extLst>
      <p:ext uri="{BB962C8B-B14F-4D97-AF65-F5344CB8AC3E}">
        <p14:creationId xmlns:p14="http://schemas.microsoft.com/office/powerpoint/2010/main" val="16474555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61</a:t>
            </a:fld>
            <a:endParaRPr lang="en-US"/>
          </a:p>
        </p:txBody>
      </p:sp>
    </p:spTree>
    <p:extLst>
      <p:ext uri="{BB962C8B-B14F-4D97-AF65-F5344CB8AC3E}">
        <p14:creationId xmlns:p14="http://schemas.microsoft.com/office/powerpoint/2010/main" val="3047332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a:t>
            </a:fld>
            <a:endParaRPr lang="en-US"/>
          </a:p>
        </p:txBody>
      </p:sp>
    </p:spTree>
    <p:extLst>
      <p:ext uri="{BB962C8B-B14F-4D97-AF65-F5344CB8AC3E}">
        <p14:creationId xmlns:p14="http://schemas.microsoft.com/office/powerpoint/2010/main" val="40274710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62</a:t>
            </a:fld>
            <a:endParaRPr lang="en-US"/>
          </a:p>
        </p:txBody>
      </p:sp>
    </p:spTree>
    <p:extLst>
      <p:ext uri="{BB962C8B-B14F-4D97-AF65-F5344CB8AC3E}">
        <p14:creationId xmlns:p14="http://schemas.microsoft.com/office/powerpoint/2010/main" val="40474257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63</a:t>
            </a:fld>
            <a:endParaRPr lang="en-US"/>
          </a:p>
        </p:txBody>
      </p:sp>
    </p:spTree>
    <p:extLst>
      <p:ext uri="{BB962C8B-B14F-4D97-AF65-F5344CB8AC3E}">
        <p14:creationId xmlns:p14="http://schemas.microsoft.com/office/powerpoint/2010/main" val="11913628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64</a:t>
            </a:fld>
            <a:endParaRPr lang="en-US"/>
          </a:p>
        </p:txBody>
      </p:sp>
    </p:spTree>
    <p:extLst>
      <p:ext uri="{BB962C8B-B14F-4D97-AF65-F5344CB8AC3E}">
        <p14:creationId xmlns:p14="http://schemas.microsoft.com/office/powerpoint/2010/main" val="275630331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65</a:t>
            </a:fld>
            <a:endParaRPr lang="en-US"/>
          </a:p>
        </p:txBody>
      </p:sp>
    </p:spTree>
    <p:extLst>
      <p:ext uri="{BB962C8B-B14F-4D97-AF65-F5344CB8AC3E}">
        <p14:creationId xmlns:p14="http://schemas.microsoft.com/office/powerpoint/2010/main" val="98113715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66</a:t>
            </a:fld>
            <a:endParaRPr lang="en-US"/>
          </a:p>
        </p:txBody>
      </p:sp>
    </p:spTree>
    <p:extLst>
      <p:ext uri="{BB962C8B-B14F-4D97-AF65-F5344CB8AC3E}">
        <p14:creationId xmlns:p14="http://schemas.microsoft.com/office/powerpoint/2010/main" val="326138411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67</a:t>
            </a:fld>
            <a:endParaRPr lang="en-US"/>
          </a:p>
        </p:txBody>
      </p:sp>
    </p:spTree>
    <p:extLst>
      <p:ext uri="{BB962C8B-B14F-4D97-AF65-F5344CB8AC3E}">
        <p14:creationId xmlns:p14="http://schemas.microsoft.com/office/powerpoint/2010/main" val="398872907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68</a:t>
            </a:fld>
            <a:endParaRPr lang="en-US"/>
          </a:p>
        </p:txBody>
      </p:sp>
    </p:spTree>
    <p:extLst>
      <p:ext uri="{BB962C8B-B14F-4D97-AF65-F5344CB8AC3E}">
        <p14:creationId xmlns:p14="http://schemas.microsoft.com/office/powerpoint/2010/main" val="15503343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69</a:t>
            </a:fld>
            <a:endParaRPr lang="en-US"/>
          </a:p>
        </p:txBody>
      </p:sp>
    </p:spTree>
    <p:extLst>
      <p:ext uri="{BB962C8B-B14F-4D97-AF65-F5344CB8AC3E}">
        <p14:creationId xmlns:p14="http://schemas.microsoft.com/office/powerpoint/2010/main" val="80953132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70</a:t>
            </a:fld>
            <a:endParaRPr lang="en-US"/>
          </a:p>
        </p:txBody>
      </p:sp>
    </p:spTree>
    <p:extLst>
      <p:ext uri="{BB962C8B-B14F-4D97-AF65-F5344CB8AC3E}">
        <p14:creationId xmlns:p14="http://schemas.microsoft.com/office/powerpoint/2010/main" val="266038112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71</a:t>
            </a:fld>
            <a:endParaRPr lang="en-US"/>
          </a:p>
        </p:txBody>
      </p:sp>
    </p:spTree>
    <p:extLst>
      <p:ext uri="{BB962C8B-B14F-4D97-AF65-F5344CB8AC3E}">
        <p14:creationId xmlns:p14="http://schemas.microsoft.com/office/powerpoint/2010/main" val="3246264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a:t>
            </a:fld>
            <a:endParaRPr lang="en-US"/>
          </a:p>
        </p:txBody>
      </p:sp>
    </p:spTree>
    <p:extLst>
      <p:ext uri="{BB962C8B-B14F-4D97-AF65-F5344CB8AC3E}">
        <p14:creationId xmlns:p14="http://schemas.microsoft.com/office/powerpoint/2010/main" val="242669199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74</a:t>
            </a:fld>
            <a:endParaRPr lang="en-US"/>
          </a:p>
        </p:txBody>
      </p:sp>
    </p:spTree>
    <p:extLst>
      <p:ext uri="{BB962C8B-B14F-4D97-AF65-F5344CB8AC3E}">
        <p14:creationId xmlns:p14="http://schemas.microsoft.com/office/powerpoint/2010/main" val="337171299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75</a:t>
            </a:fld>
            <a:endParaRPr lang="en-US"/>
          </a:p>
        </p:txBody>
      </p:sp>
    </p:spTree>
    <p:extLst>
      <p:ext uri="{BB962C8B-B14F-4D97-AF65-F5344CB8AC3E}">
        <p14:creationId xmlns:p14="http://schemas.microsoft.com/office/powerpoint/2010/main" val="203460635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76</a:t>
            </a:fld>
            <a:endParaRPr lang="en-US"/>
          </a:p>
        </p:txBody>
      </p:sp>
    </p:spTree>
    <p:extLst>
      <p:ext uri="{BB962C8B-B14F-4D97-AF65-F5344CB8AC3E}">
        <p14:creationId xmlns:p14="http://schemas.microsoft.com/office/powerpoint/2010/main" val="136419146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77</a:t>
            </a:fld>
            <a:endParaRPr lang="en-US"/>
          </a:p>
        </p:txBody>
      </p:sp>
    </p:spTree>
    <p:extLst>
      <p:ext uri="{BB962C8B-B14F-4D97-AF65-F5344CB8AC3E}">
        <p14:creationId xmlns:p14="http://schemas.microsoft.com/office/powerpoint/2010/main" val="1036645930"/>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78</a:t>
            </a:fld>
            <a:endParaRPr lang="en-US"/>
          </a:p>
        </p:txBody>
      </p:sp>
    </p:spTree>
    <p:extLst>
      <p:ext uri="{BB962C8B-B14F-4D97-AF65-F5344CB8AC3E}">
        <p14:creationId xmlns:p14="http://schemas.microsoft.com/office/powerpoint/2010/main" val="387726637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79</a:t>
            </a:fld>
            <a:endParaRPr lang="en-US"/>
          </a:p>
        </p:txBody>
      </p:sp>
    </p:spTree>
    <p:extLst>
      <p:ext uri="{BB962C8B-B14F-4D97-AF65-F5344CB8AC3E}">
        <p14:creationId xmlns:p14="http://schemas.microsoft.com/office/powerpoint/2010/main" val="162502597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80</a:t>
            </a:fld>
            <a:endParaRPr lang="en-US"/>
          </a:p>
        </p:txBody>
      </p:sp>
    </p:spTree>
    <p:extLst>
      <p:ext uri="{BB962C8B-B14F-4D97-AF65-F5344CB8AC3E}">
        <p14:creationId xmlns:p14="http://schemas.microsoft.com/office/powerpoint/2010/main" val="21049912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81</a:t>
            </a:fld>
            <a:endParaRPr lang="en-US"/>
          </a:p>
        </p:txBody>
      </p:sp>
    </p:spTree>
    <p:extLst>
      <p:ext uri="{BB962C8B-B14F-4D97-AF65-F5344CB8AC3E}">
        <p14:creationId xmlns:p14="http://schemas.microsoft.com/office/powerpoint/2010/main" val="23883244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82</a:t>
            </a:fld>
            <a:endParaRPr lang="en-US"/>
          </a:p>
        </p:txBody>
      </p:sp>
    </p:spTree>
    <p:extLst>
      <p:ext uri="{BB962C8B-B14F-4D97-AF65-F5344CB8AC3E}">
        <p14:creationId xmlns:p14="http://schemas.microsoft.com/office/powerpoint/2010/main" val="339240883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83</a:t>
            </a:fld>
            <a:endParaRPr lang="en-US"/>
          </a:p>
        </p:txBody>
      </p:sp>
    </p:spTree>
    <p:extLst>
      <p:ext uri="{BB962C8B-B14F-4D97-AF65-F5344CB8AC3E}">
        <p14:creationId xmlns:p14="http://schemas.microsoft.com/office/powerpoint/2010/main" val="2319395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a:t>
            </a:fld>
            <a:endParaRPr lang="en-US"/>
          </a:p>
        </p:txBody>
      </p:sp>
    </p:spTree>
    <p:extLst>
      <p:ext uri="{BB962C8B-B14F-4D97-AF65-F5344CB8AC3E}">
        <p14:creationId xmlns:p14="http://schemas.microsoft.com/office/powerpoint/2010/main" val="477920868"/>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84</a:t>
            </a:fld>
            <a:endParaRPr lang="en-US"/>
          </a:p>
        </p:txBody>
      </p:sp>
    </p:spTree>
    <p:extLst>
      <p:ext uri="{BB962C8B-B14F-4D97-AF65-F5344CB8AC3E}">
        <p14:creationId xmlns:p14="http://schemas.microsoft.com/office/powerpoint/2010/main" val="121921056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85</a:t>
            </a:fld>
            <a:endParaRPr lang="en-US"/>
          </a:p>
        </p:txBody>
      </p:sp>
    </p:spTree>
    <p:extLst>
      <p:ext uri="{BB962C8B-B14F-4D97-AF65-F5344CB8AC3E}">
        <p14:creationId xmlns:p14="http://schemas.microsoft.com/office/powerpoint/2010/main" val="5211079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86</a:t>
            </a:fld>
            <a:endParaRPr lang="en-US"/>
          </a:p>
        </p:txBody>
      </p:sp>
    </p:spTree>
    <p:extLst>
      <p:ext uri="{BB962C8B-B14F-4D97-AF65-F5344CB8AC3E}">
        <p14:creationId xmlns:p14="http://schemas.microsoft.com/office/powerpoint/2010/main" val="2285388425"/>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87</a:t>
            </a:fld>
            <a:endParaRPr lang="en-US"/>
          </a:p>
        </p:txBody>
      </p:sp>
    </p:spTree>
    <p:extLst>
      <p:ext uri="{BB962C8B-B14F-4D97-AF65-F5344CB8AC3E}">
        <p14:creationId xmlns:p14="http://schemas.microsoft.com/office/powerpoint/2010/main" val="415157957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88</a:t>
            </a:fld>
            <a:endParaRPr lang="en-US"/>
          </a:p>
        </p:txBody>
      </p:sp>
    </p:spTree>
    <p:extLst>
      <p:ext uri="{BB962C8B-B14F-4D97-AF65-F5344CB8AC3E}">
        <p14:creationId xmlns:p14="http://schemas.microsoft.com/office/powerpoint/2010/main" val="10500710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89</a:t>
            </a:fld>
            <a:endParaRPr lang="en-US"/>
          </a:p>
        </p:txBody>
      </p:sp>
    </p:spTree>
    <p:extLst>
      <p:ext uri="{BB962C8B-B14F-4D97-AF65-F5344CB8AC3E}">
        <p14:creationId xmlns:p14="http://schemas.microsoft.com/office/powerpoint/2010/main" val="21481957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90</a:t>
            </a:fld>
            <a:endParaRPr lang="en-US"/>
          </a:p>
        </p:txBody>
      </p:sp>
    </p:spTree>
    <p:extLst>
      <p:ext uri="{BB962C8B-B14F-4D97-AF65-F5344CB8AC3E}">
        <p14:creationId xmlns:p14="http://schemas.microsoft.com/office/powerpoint/2010/main" val="13485601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F9DBC08-44B7-4936-A32C-4FDE1F4C8F7D}" type="slidenum">
              <a:rPr lang="en-US" smtClean="0"/>
              <a:pPr/>
              <a:t>91</a:t>
            </a:fld>
            <a:endParaRPr lang="en-US"/>
          </a:p>
        </p:txBody>
      </p:sp>
    </p:spTree>
    <p:extLst>
      <p:ext uri="{BB962C8B-B14F-4D97-AF65-F5344CB8AC3E}">
        <p14:creationId xmlns:p14="http://schemas.microsoft.com/office/powerpoint/2010/main" val="167541293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92</a:t>
            </a:fld>
            <a:endParaRPr lang="en-US"/>
          </a:p>
        </p:txBody>
      </p:sp>
    </p:spTree>
    <p:extLst>
      <p:ext uri="{BB962C8B-B14F-4D97-AF65-F5344CB8AC3E}">
        <p14:creationId xmlns:p14="http://schemas.microsoft.com/office/powerpoint/2010/main" val="212067830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93</a:t>
            </a:fld>
            <a:endParaRPr lang="en-US"/>
          </a:p>
        </p:txBody>
      </p:sp>
    </p:spTree>
    <p:extLst>
      <p:ext uri="{BB962C8B-B14F-4D97-AF65-F5344CB8AC3E}">
        <p14:creationId xmlns:p14="http://schemas.microsoft.com/office/powerpoint/2010/main" val="1336266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11</a:t>
            </a:fld>
            <a:endParaRPr lang="en-US"/>
          </a:p>
        </p:txBody>
      </p:sp>
    </p:spTree>
    <p:extLst>
      <p:ext uri="{BB962C8B-B14F-4D97-AF65-F5344CB8AC3E}">
        <p14:creationId xmlns:p14="http://schemas.microsoft.com/office/powerpoint/2010/main" val="290260038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94</a:t>
            </a:fld>
            <a:endParaRPr lang="en-US"/>
          </a:p>
        </p:txBody>
      </p:sp>
    </p:spTree>
    <p:extLst>
      <p:ext uri="{BB962C8B-B14F-4D97-AF65-F5344CB8AC3E}">
        <p14:creationId xmlns:p14="http://schemas.microsoft.com/office/powerpoint/2010/main" val="270197256"/>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95</a:t>
            </a:fld>
            <a:endParaRPr lang="en-US"/>
          </a:p>
        </p:txBody>
      </p:sp>
    </p:spTree>
    <p:extLst>
      <p:ext uri="{BB962C8B-B14F-4D97-AF65-F5344CB8AC3E}">
        <p14:creationId xmlns:p14="http://schemas.microsoft.com/office/powerpoint/2010/main" val="1015165492"/>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96</a:t>
            </a:fld>
            <a:endParaRPr lang="en-US"/>
          </a:p>
        </p:txBody>
      </p:sp>
    </p:spTree>
    <p:extLst>
      <p:ext uri="{BB962C8B-B14F-4D97-AF65-F5344CB8AC3E}">
        <p14:creationId xmlns:p14="http://schemas.microsoft.com/office/powerpoint/2010/main" val="83850652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97</a:t>
            </a:fld>
            <a:endParaRPr lang="en-US"/>
          </a:p>
        </p:txBody>
      </p:sp>
    </p:spTree>
    <p:extLst>
      <p:ext uri="{BB962C8B-B14F-4D97-AF65-F5344CB8AC3E}">
        <p14:creationId xmlns:p14="http://schemas.microsoft.com/office/powerpoint/2010/main" val="5308537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98</a:t>
            </a:fld>
            <a:endParaRPr lang="en-US"/>
          </a:p>
        </p:txBody>
      </p:sp>
    </p:spTree>
    <p:extLst>
      <p:ext uri="{BB962C8B-B14F-4D97-AF65-F5344CB8AC3E}">
        <p14:creationId xmlns:p14="http://schemas.microsoft.com/office/powerpoint/2010/main" val="153783656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99</a:t>
            </a:fld>
            <a:endParaRPr lang="en-US"/>
          </a:p>
        </p:txBody>
      </p:sp>
    </p:spTree>
    <p:extLst>
      <p:ext uri="{BB962C8B-B14F-4D97-AF65-F5344CB8AC3E}">
        <p14:creationId xmlns:p14="http://schemas.microsoft.com/office/powerpoint/2010/main" val="97722320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100</a:t>
            </a:fld>
            <a:endParaRPr lang="en-US"/>
          </a:p>
        </p:txBody>
      </p:sp>
    </p:spTree>
    <p:extLst>
      <p:ext uri="{BB962C8B-B14F-4D97-AF65-F5344CB8AC3E}">
        <p14:creationId xmlns:p14="http://schemas.microsoft.com/office/powerpoint/2010/main" val="131461654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101</a:t>
            </a:fld>
            <a:endParaRPr lang="en-US"/>
          </a:p>
        </p:txBody>
      </p:sp>
    </p:spTree>
    <p:extLst>
      <p:ext uri="{BB962C8B-B14F-4D97-AF65-F5344CB8AC3E}">
        <p14:creationId xmlns:p14="http://schemas.microsoft.com/office/powerpoint/2010/main" val="3875490066"/>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106</a:t>
            </a:fld>
            <a:endParaRPr lang="en-US"/>
          </a:p>
        </p:txBody>
      </p:sp>
    </p:spTree>
    <p:extLst>
      <p:ext uri="{BB962C8B-B14F-4D97-AF65-F5344CB8AC3E}">
        <p14:creationId xmlns:p14="http://schemas.microsoft.com/office/powerpoint/2010/main" val="1999304350"/>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93DCF-4322-4DB6-AFB6-E46C9D4CB522}" type="slidenum">
              <a:rPr lang="en-US" smtClean="0"/>
              <a:pPr/>
              <a:t>107</a:t>
            </a:fld>
            <a:endParaRPr lang="en-US"/>
          </a:p>
        </p:txBody>
      </p:sp>
    </p:spTree>
    <p:extLst>
      <p:ext uri="{BB962C8B-B14F-4D97-AF65-F5344CB8AC3E}">
        <p14:creationId xmlns:p14="http://schemas.microsoft.com/office/powerpoint/2010/main" val="376228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CF99C0-D56C-464D-BB80-F295E3A540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3DA160-9F8B-4410-94D3-BDC2E5CDAB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7DB0CB-68D3-4A60-B3A7-1E7550377F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C39174-FF50-4087-A6AA-7B782BA988E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7C4550-ACEC-48D5-9113-BF64C27338F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8B58B1-A733-44E2-8811-A581F3081B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C6B4258-7801-43ED-9A86-C6F8657ABDE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7025B2A-3A4F-489B-AC5E-42F8CEA01FC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B15B6EC-3DA2-434B-97F7-496C4CA57C5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2815CC-13D9-4E02-A0F4-F1C50F9B1C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F43F75-9E1F-489F-9A7E-A8EE777589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0533DD-0343-4237-80E5-93E92ADB70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il.hunter.cuny.edu/owa/redir.aspx?C=NmYnS_D6X-urJ4DYomcZNZwYTS1fl8NYJQiZ1GCHnOl8LN5gkhfUCA..&amp;URL=http://www.hunter.cuny.edu/t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mail.hunter.cuny.edu/owa/redir.aspx?C=8jCSJQlXlgBCPZWbwChAD5nbiNms0UwBCfbHws_lddh8LN5gkhfUCA..&amp;URL=http://www.hunter.cuny.edu/mobilet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62000" y="478221"/>
            <a:ext cx="7315200" cy="2062103"/>
          </a:xfrm>
          <a:prstGeom prst="rect">
            <a:avLst/>
          </a:prstGeom>
          <a:noFill/>
          <a:ln w="9525">
            <a:noFill/>
            <a:miter lim="800000"/>
            <a:headEnd/>
            <a:tailEnd/>
          </a:ln>
          <a:effectLst/>
        </p:spPr>
        <p:txBody>
          <a:bodyPr wrap="square">
            <a:spAutoFit/>
          </a:bodyPr>
          <a:lstStyle/>
          <a:p>
            <a:pPr algn="ctr">
              <a:spcBef>
                <a:spcPct val="50000"/>
              </a:spcBef>
            </a:pPr>
            <a:r>
              <a:rPr lang="en-US" sz="3200" b="1" dirty="0" smtClean="0">
                <a:cs typeface="Arial" charset="0"/>
              </a:rPr>
              <a:t>Today:</a:t>
            </a:r>
            <a:endParaRPr lang="en-US" sz="3200" dirty="0" smtClean="0">
              <a:cs typeface="Arial" charset="0"/>
            </a:endParaRPr>
          </a:p>
          <a:p>
            <a:pPr algn="ctr">
              <a:spcBef>
                <a:spcPct val="50000"/>
              </a:spcBef>
            </a:pPr>
            <a:r>
              <a:rPr lang="en-US" sz="3200" dirty="0" smtClean="0"/>
              <a:t>Finish Chapter 26: Light</a:t>
            </a:r>
            <a:endParaRPr lang="en-US" sz="3200" dirty="0" smtClean="0">
              <a:cs typeface="Arial" charset="0"/>
            </a:endParaRPr>
          </a:p>
          <a:p>
            <a:pPr algn="ctr">
              <a:spcBef>
                <a:spcPct val="50000"/>
              </a:spcBef>
            </a:pPr>
            <a:r>
              <a:rPr lang="en-US" sz="3200" dirty="0" smtClean="0">
                <a:cs typeface="Arial" charset="0"/>
              </a:rPr>
              <a:t> </a:t>
            </a:r>
            <a:r>
              <a:rPr lang="en-US" sz="3200" dirty="0" smtClean="0"/>
              <a:t>Review Session</a:t>
            </a:r>
            <a:endParaRPr lang="en-US" sz="3200" dirty="0">
              <a:cs typeface="Arial" charset="0"/>
            </a:endParaRPr>
          </a:p>
        </p:txBody>
      </p:sp>
      <p:sp>
        <p:nvSpPr>
          <p:cNvPr id="3075" name="Rectangle 3"/>
          <p:cNvSpPr>
            <a:spLocks noChangeArrowheads="1"/>
          </p:cNvSpPr>
          <p:nvPr/>
        </p:nvSpPr>
        <p:spPr bwMode="auto">
          <a:xfrm>
            <a:off x="457200" y="457200"/>
            <a:ext cx="8229600" cy="2062103"/>
          </a:xfrm>
          <a:prstGeom prst="rect">
            <a:avLst/>
          </a:prstGeom>
          <a:noFill/>
          <a:ln w="57150">
            <a:solidFill>
              <a:schemeClr val="accent2"/>
            </a:solidFill>
            <a:miter lim="800000"/>
            <a:headEnd/>
            <a:tailEnd/>
          </a:ln>
          <a:effectLst/>
        </p:spPr>
        <p:txBody>
          <a:bodyPr wrap="none" anchor="ctr"/>
          <a:lstStyle/>
          <a:p>
            <a:endParaRPr lang="en-US"/>
          </a:p>
        </p:txBody>
      </p:sp>
      <p:sp>
        <p:nvSpPr>
          <p:cNvPr id="4" name="TextBox 3"/>
          <p:cNvSpPr txBox="1"/>
          <p:nvPr/>
        </p:nvSpPr>
        <p:spPr>
          <a:xfrm>
            <a:off x="963826" y="3320534"/>
            <a:ext cx="7086600" cy="369332"/>
          </a:xfrm>
          <a:prstGeom prst="rect">
            <a:avLst/>
          </a:prstGeom>
          <a:noFill/>
        </p:spPr>
        <p:txBody>
          <a:bodyPr wrap="square" rtlCol="0">
            <a:spAutoFit/>
          </a:bodyPr>
          <a:lstStyle/>
          <a:p>
            <a:endParaRPr lang="en-US" dirty="0"/>
          </a:p>
        </p:txBody>
      </p:sp>
      <p:sp>
        <p:nvSpPr>
          <p:cNvPr id="3" name="Rectangle 2"/>
          <p:cNvSpPr/>
          <p:nvPr/>
        </p:nvSpPr>
        <p:spPr>
          <a:xfrm>
            <a:off x="241622" y="2801545"/>
            <a:ext cx="8763000" cy="2369880"/>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4848" y="3219073"/>
            <a:ext cx="8789774" cy="1938992"/>
          </a:xfrm>
          <a:prstGeom prst="rect">
            <a:avLst/>
          </a:prstGeom>
          <a:noFill/>
        </p:spPr>
        <p:txBody>
          <a:bodyPr wrap="square" rtlCol="0">
            <a:spAutoFit/>
          </a:bodyPr>
          <a:lstStyle/>
          <a:p>
            <a:r>
              <a:rPr lang="en-US" sz="2400" b="1" u="sng" dirty="0" smtClean="0">
                <a:solidFill>
                  <a:srgbClr val="0070C0"/>
                </a:solidFill>
              </a:rPr>
              <a:t>Note</a:t>
            </a:r>
            <a:r>
              <a:rPr lang="en-US" sz="2400" dirty="0" smtClean="0"/>
              <a:t>:  Please fill out Teacher Evaluations: log in using Hunter </a:t>
            </a:r>
            <a:r>
              <a:rPr lang="en-US" sz="2400" dirty="0" err="1" smtClean="0"/>
              <a:t>netID</a:t>
            </a:r>
            <a:r>
              <a:rPr lang="en-US" sz="2400" dirty="0" smtClean="0"/>
              <a:t> and </a:t>
            </a:r>
            <a:r>
              <a:rPr lang="en-US" sz="2400" dirty="0" err="1" smtClean="0"/>
              <a:t>pwd</a:t>
            </a:r>
            <a:r>
              <a:rPr lang="en-US" sz="2400" dirty="0" smtClean="0"/>
              <a:t>:</a:t>
            </a:r>
          </a:p>
          <a:p>
            <a:r>
              <a:rPr lang="en-US" sz="2400" dirty="0" smtClean="0"/>
              <a:t>Computer</a:t>
            </a:r>
            <a:r>
              <a:rPr lang="en-US" sz="2400" dirty="0"/>
              <a:t>: </a:t>
            </a:r>
            <a:r>
              <a:rPr lang="en-US" sz="2400" dirty="0">
                <a:hlinkClick r:id="rId3"/>
              </a:rPr>
              <a:t>www.hunter.cuny.edu/te</a:t>
            </a:r>
            <a:endParaRPr lang="en-US" sz="2400" dirty="0"/>
          </a:p>
          <a:p>
            <a:r>
              <a:rPr lang="en-US" sz="2400" dirty="0"/>
              <a:t>Smartphone: </a:t>
            </a:r>
            <a:r>
              <a:rPr lang="en-US" sz="2400" dirty="0">
                <a:hlinkClick r:id="rId4"/>
              </a:rPr>
              <a:t>www.hunter.cuny.edu/mobilete</a:t>
            </a:r>
            <a:endParaRPr lang="en-US" sz="2400" dirty="0"/>
          </a:p>
          <a:p>
            <a:endParaRPr lang="en-US" sz="2400" dirty="0"/>
          </a:p>
        </p:txBody>
      </p:sp>
    </p:spTree>
    <p:extLst>
      <p:ext uri="{BB962C8B-B14F-4D97-AF65-F5344CB8AC3E}">
        <p14:creationId xmlns:p14="http://schemas.microsoft.com/office/powerpoint/2010/main" val="1212816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685800" y="533400"/>
            <a:ext cx="7848600" cy="4108450"/>
          </a:xfrm>
          <a:prstGeom prst="rect">
            <a:avLst/>
          </a:prstGeom>
          <a:noFill/>
          <a:ln w="9525">
            <a:noFill/>
            <a:miter lim="800000"/>
            <a:headEnd/>
            <a:tailEnd/>
          </a:ln>
          <a:effectLst/>
        </p:spPr>
        <p:txBody>
          <a:bodyPr>
            <a:spAutoFit/>
          </a:bodyPr>
          <a:lstStyle/>
          <a:p>
            <a:pPr marL="342900" indent="-342900">
              <a:spcBef>
                <a:spcPct val="50000"/>
              </a:spcBef>
            </a:pPr>
            <a:r>
              <a:rPr lang="en-US" sz="2400"/>
              <a:t>If a car speeds up from rest to 100 km/h in 20 seconds, its acceleration is</a:t>
            </a:r>
          </a:p>
          <a:p>
            <a:pPr marL="342900" indent="-342900">
              <a:spcBef>
                <a:spcPct val="50000"/>
              </a:spcBef>
            </a:pPr>
            <a:endParaRPr lang="en-US" sz="2400"/>
          </a:p>
          <a:p>
            <a:pPr marL="342900" indent="-342900">
              <a:spcBef>
                <a:spcPct val="50000"/>
              </a:spcBef>
              <a:buFontTx/>
              <a:buAutoNum type="alphaUcParenR"/>
            </a:pPr>
            <a:r>
              <a:rPr lang="en-US" sz="2400"/>
              <a:t>100 km/(h.s)</a:t>
            </a:r>
          </a:p>
          <a:p>
            <a:pPr marL="342900" indent="-342900">
              <a:spcBef>
                <a:spcPct val="50000"/>
              </a:spcBef>
            </a:pPr>
            <a:r>
              <a:rPr lang="en-US" sz="2400"/>
              <a:t>B) 2000 km/(h.s)</a:t>
            </a:r>
          </a:p>
          <a:p>
            <a:pPr marL="342900" indent="-342900">
              <a:spcBef>
                <a:spcPct val="50000"/>
              </a:spcBef>
            </a:pPr>
            <a:r>
              <a:rPr lang="en-US" sz="2400"/>
              <a:t>C) 10 km/(h.s)</a:t>
            </a:r>
          </a:p>
          <a:p>
            <a:pPr marL="342900" indent="-342900">
              <a:spcBef>
                <a:spcPct val="50000"/>
              </a:spcBef>
            </a:pPr>
            <a:r>
              <a:rPr lang="en-US" sz="2400"/>
              <a:t>D) 5 km/(h.s)</a:t>
            </a:r>
          </a:p>
          <a:p>
            <a:pPr marL="342900" indent="-342900">
              <a:spcBef>
                <a:spcPct val="50000"/>
              </a:spcBef>
            </a:pPr>
            <a:r>
              <a:rPr lang="en-US" sz="2400"/>
              <a:t>E) None of the above</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6096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dirty="0"/>
              <a:t>Sound refraction depends on the fact that the speed of sound is </a:t>
            </a:r>
          </a:p>
          <a:p>
            <a:pPr marL="342900" indent="-342900">
              <a:spcBef>
                <a:spcPct val="50000"/>
              </a:spcBef>
              <a:buFontTx/>
              <a:buAutoNum type="alphaUcParenR"/>
            </a:pPr>
            <a:r>
              <a:rPr lang="en-US" sz="2400" dirty="0"/>
              <a:t>variable</a:t>
            </a:r>
          </a:p>
          <a:p>
            <a:pPr marL="342900" indent="-342900">
              <a:spcBef>
                <a:spcPct val="50000"/>
              </a:spcBef>
              <a:buFontTx/>
              <a:buAutoNum type="alphaUcParenR"/>
            </a:pPr>
            <a:r>
              <a:rPr lang="en-US" sz="2400" dirty="0"/>
              <a:t>inversely proportional to wavelength</a:t>
            </a:r>
          </a:p>
          <a:p>
            <a:pPr marL="342900" indent="-342900">
              <a:spcBef>
                <a:spcPct val="50000"/>
              </a:spcBef>
              <a:buFontTx/>
              <a:buAutoNum type="alphaUcParenR"/>
            </a:pPr>
            <a:r>
              <a:rPr lang="en-US" sz="2400" dirty="0"/>
              <a:t>proportional to frequency</a:t>
            </a:r>
          </a:p>
          <a:p>
            <a:pPr marL="342900" indent="-342900">
              <a:spcBef>
                <a:spcPct val="50000"/>
              </a:spcBef>
              <a:buFontTx/>
              <a:buAutoNum type="alphaUcParenR"/>
            </a:pPr>
            <a:r>
              <a:rPr lang="en-US" sz="2400" dirty="0"/>
              <a:t>constant</a:t>
            </a:r>
          </a:p>
          <a:p>
            <a:pPr marL="342900" indent="-342900">
              <a:spcBef>
                <a:spcPct val="50000"/>
              </a:spcBef>
              <a:buFontTx/>
              <a:buAutoNum type="alphaUcParenR"/>
            </a:pPr>
            <a:r>
              <a:rPr lang="en-US" sz="2400" dirty="0"/>
              <a:t>none of the above is correct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2"/>
          <p:cNvSpPr txBox="1">
            <a:spLocks noChangeArrowheads="1"/>
          </p:cNvSpPr>
          <p:nvPr/>
        </p:nvSpPr>
        <p:spPr bwMode="auto">
          <a:xfrm>
            <a:off x="381000" y="6096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Sound refraction depends on the fact that the speed of sound is </a:t>
            </a:r>
          </a:p>
          <a:p>
            <a:pPr marL="342900" indent="-342900">
              <a:spcBef>
                <a:spcPct val="50000"/>
              </a:spcBef>
              <a:buFontTx/>
              <a:buAutoNum type="alphaUcParenR"/>
            </a:pPr>
            <a:r>
              <a:rPr lang="en-US" sz="2400"/>
              <a:t>variable</a:t>
            </a:r>
          </a:p>
          <a:p>
            <a:pPr marL="342900" indent="-342900">
              <a:spcBef>
                <a:spcPct val="50000"/>
              </a:spcBef>
              <a:buFontTx/>
              <a:buAutoNum type="alphaUcParenR"/>
            </a:pPr>
            <a:r>
              <a:rPr lang="en-US" sz="2400"/>
              <a:t>inversely proportional to wavelength</a:t>
            </a:r>
          </a:p>
          <a:p>
            <a:pPr marL="342900" indent="-342900">
              <a:spcBef>
                <a:spcPct val="50000"/>
              </a:spcBef>
              <a:buFontTx/>
              <a:buAutoNum type="alphaUcParenR"/>
            </a:pPr>
            <a:r>
              <a:rPr lang="en-US" sz="2400"/>
              <a:t>proportional to frequency</a:t>
            </a:r>
          </a:p>
          <a:p>
            <a:pPr marL="342900" indent="-342900">
              <a:spcBef>
                <a:spcPct val="50000"/>
              </a:spcBef>
              <a:buFontTx/>
              <a:buAutoNum type="alphaUcParenR"/>
            </a:pPr>
            <a:r>
              <a:rPr lang="en-US" sz="2400"/>
              <a:t>constant</a:t>
            </a:r>
          </a:p>
          <a:p>
            <a:pPr marL="342900" indent="-342900">
              <a:spcBef>
                <a:spcPct val="50000"/>
              </a:spcBef>
              <a:buFontTx/>
              <a:buAutoNum type="alphaUcParenR"/>
            </a:pPr>
            <a:r>
              <a:rPr lang="en-US" sz="2400"/>
              <a:t>none of the above is correct</a:t>
            </a:r>
          </a:p>
        </p:txBody>
      </p:sp>
      <p:sp>
        <p:nvSpPr>
          <p:cNvPr id="91139" name="Text Box 3"/>
          <p:cNvSpPr txBox="1">
            <a:spLocks noChangeArrowheads="1"/>
          </p:cNvSpPr>
          <p:nvPr/>
        </p:nvSpPr>
        <p:spPr bwMode="auto">
          <a:xfrm>
            <a:off x="457200" y="4419600"/>
            <a:ext cx="7467600" cy="228282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 variable</a:t>
            </a:r>
          </a:p>
          <a:p>
            <a:pPr>
              <a:spcBef>
                <a:spcPct val="50000"/>
              </a:spcBef>
            </a:pPr>
            <a:r>
              <a:rPr lang="en-US" sz="2400" dirty="0">
                <a:solidFill>
                  <a:srgbClr val="993366"/>
                </a:solidFill>
              </a:rPr>
              <a:t>Speed of sound depends </a:t>
            </a:r>
            <a:r>
              <a:rPr lang="en-US" sz="2400" dirty="0" err="1">
                <a:solidFill>
                  <a:srgbClr val="993366"/>
                </a:solidFill>
              </a:rPr>
              <a:t>eg</a:t>
            </a:r>
            <a:r>
              <a:rPr lang="en-US" sz="2400" dirty="0">
                <a:solidFill>
                  <a:srgbClr val="993366"/>
                </a:solidFill>
              </a:rPr>
              <a:t> on air temperature, wind etc but </a:t>
            </a:r>
            <a:r>
              <a:rPr lang="en-US" sz="2400" i="1" dirty="0">
                <a:solidFill>
                  <a:srgbClr val="993366"/>
                </a:solidFill>
              </a:rPr>
              <a:t>not</a:t>
            </a:r>
            <a:r>
              <a:rPr lang="en-US" sz="2400" dirty="0">
                <a:solidFill>
                  <a:srgbClr val="993366"/>
                </a:solidFill>
              </a:rPr>
              <a:t> on frequency or wavelength.</a:t>
            </a:r>
          </a:p>
          <a:p>
            <a:pPr>
              <a:spcBef>
                <a:spcPct val="50000"/>
              </a:spcBef>
            </a:pPr>
            <a:r>
              <a:rPr lang="en-US" sz="2400" dirty="0">
                <a:solidFill>
                  <a:srgbClr val="993366"/>
                </a:solidFill>
              </a:rPr>
              <a:t>Wave refracts (bends) towards the part of the medium in which sound is traveling slower.</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The unit of electric charge, the coulomb, is the charge </a:t>
            </a:r>
            <a:r>
              <a:rPr lang="en-US" sz="2400" dirty="0" smtClean="0">
                <a:solidFill>
                  <a:srgbClr val="000000"/>
                </a:solidFill>
                <a:latin typeface="+mj-lt"/>
                <a:ea typeface="Times New Roman" panose="02020603050405020304" pitchFamily="18" charset="0"/>
                <a:cs typeface="Palatino Linotype" panose="02040502050505030304" pitchFamily="18" charset="0"/>
              </a:rPr>
              <a:t>on</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one electron.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specific large number of electrons.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neutron.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 specific number of neutrons.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 quark.</a:t>
            </a:r>
          </a:p>
        </p:txBody>
      </p:sp>
    </p:spTree>
    <p:extLst>
      <p:ext uri="{BB962C8B-B14F-4D97-AF65-F5344CB8AC3E}">
        <p14:creationId xmlns:p14="http://schemas.microsoft.com/office/powerpoint/2010/main" val="289230819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80772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The unit of electric charge, the coulomb, is the charge </a:t>
            </a:r>
            <a:r>
              <a:rPr lang="en-US" sz="2400" dirty="0" smtClean="0">
                <a:solidFill>
                  <a:srgbClr val="000000"/>
                </a:solidFill>
                <a:latin typeface="+mj-lt"/>
                <a:ea typeface="Times New Roman" panose="02020603050405020304" pitchFamily="18" charset="0"/>
                <a:cs typeface="Palatino Linotype" panose="02040502050505030304" pitchFamily="18" charset="0"/>
              </a:rPr>
              <a:t>on</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one electron.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specific large number of electrons.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neutron.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 specific number of neutrons.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 quark.</a:t>
            </a:r>
          </a:p>
        </p:txBody>
      </p:sp>
      <p:sp>
        <p:nvSpPr>
          <p:cNvPr id="3" name="TextBox 2"/>
          <p:cNvSpPr txBox="1"/>
          <p:nvPr/>
        </p:nvSpPr>
        <p:spPr>
          <a:xfrm>
            <a:off x="381000" y="3733800"/>
            <a:ext cx="8077200" cy="954107"/>
          </a:xfrm>
          <a:prstGeom prst="rect">
            <a:avLst/>
          </a:prstGeom>
          <a:noFill/>
        </p:spPr>
        <p:txBody>
          <a:bodyPr wrap="square" rtlCol="0">
            <a:spAutoFit/>
          </a:bodyPr>
          <a:lstStyle/>
          <a:p>
            <a:r>
              <a:rPr lang="en-US" sz="2800" dirty="0" smtClean="0">
                <a:solidFill>
                  <a:srgbClr val="7030A0"/>
                </a:solidFill>
              </a:rPr>
              <a:t>Answer: B</a:t>
            </a:r>
          </a:p>
          <a:p>
            <a:r>
              <a:rPr lang="en-US" sz="2800" dirty="0" smtClean="0">
                <a:solidFill>
                  <a:srgbClr val="7030A0"/>
                </a:solidFill>
              </a:rPr>
              <a:t>1 Coulomb is the charge of 6.25 x 10</a:t>
            </a:r>
            <a:r>
              <a:rPr lang="en-US" sz="2800" baseline="30000" dirty="0" smtClean="0">
                <a:solidFill>
                  <a:srgbClr val="7030A0"/>
                </a:solidFill>
              </a:rPr>
              <a:t>18</a:t>
            </a:r>
            <a:r>
              <a:rPr lang="en-US" sz="2800" dirty="0" smtClean="0">
                <a:solidFill>
                  <a:srgbClr val="7030A0"/>
                </a:solidFill>
              </a:rPr>
              <a:t> electrons</a:t>
            </a:r>
            <a:endParaRPr lang="en-US" sz="2800" dirty="0">
              <a:solidFill>
                <a:srgbClr val="7030A0"/>
              </a:solidFill>
            </a:endParaRPr>
          </a:p>
        </p:txBody>
      </p:sp>
    </p:spTree>
    <p:extLst>
      <p:ext uri="{BB962C8B-B14F-4D97-AF65-F5344CB8AC3E}">
        <p14:creationId xmlns:p14="http://schemas.microsoft.com/office/powerpoint/2010/main" val="40885258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620000" cy="3785652"/>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rPr>
              <a:t>A main difference between gravitational and electrical forces is that electrical forces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attract</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can repel or attract</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obey the inverse-square law</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act over shorter distances</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are weaker</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p:txBody>
      </p:sp>
    </p:spTree>
    <p:extLst>
      <p:ext uri="{BB962C8B-B14F-4D97-AF65-F5344CB8AC3E}">
        <p14:creationId xmlns:p14="http://schemas.microsoft.com/office/powerpoint/2010/main" val="5643828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85800"/>
            <a:ext cx="7620000" cy="3785652"/>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rPr>
              <a:t>A main difference between gravitational and electrical forces is that electrical forces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attract</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can repel or attract</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obey the inverse-square law</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act over shorter distances</a:t>
            </a:r>
          </a:p>
          <a:p>
            <a:pPr marL="342900" marR="0" lvl="0" indent="-342900">
              <a:spcBef>
                <a:spcPts val="0"/>
              </a:spcBef>
              <a:spcAft>
                <a:spcPts val="0"/>
              </a:spcAft>
              <a:buFont typeface="+mj-lt"/>
              <a:buAutoNum type="alphaUcParenR"/>
              <a:tabLst>
                <a:tab pos="457200" algn="l"/>
              </a:tabLst>
            </a:pPr>
            <a:r>
              <a:rPr lang="en-US" sz="2400" dirty="0">
                <a:solidFill>
                  <a:srgbClr val="000000"/>
                </a:solidFill>
                <a:latin typeface="+mj-lt"/>
                <a:ea typeface="Times New Roman" panose="02020603050405020304" pitchFamily="18" charset="0"/>
                <a:cs typeface="Times New Roman" panose="02020603050405020304" pitchFamily="18" charset="0"/>
              </a:rPr>
              <a:t>are weaker</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p:txBody>
      </p:sp>
      <p:sp>
        <p:nvSpPr>
          <p:cNvPr id="3" name="TextBox 2"/>
          <p:cNvSpPr txBox="1"/>
          <p:nvPr/>
        </p:nvSpPr>
        <p:spPr>
          <a:xfrm>
            <a:off x="990600" y="4267200"/>
            <a:ext cx="7620000" cy="369332"/>
          </a:xfrm>
          <a:prstGeom prst="rect">
            <a:avLst/>
          </a:prstGeom>
          <a:noFill/>
        </p:spPr>
        <p:txBody>
          <a:bodyPr wrap="square" rtlCol="0">
            <a:spAutoFit/>
          </a:bodyPr>
          <a:lstStyle/>
          <a:p>
            <a:r>
              <a:rPr lang="en-US" dirty="0" smtClean="0">
                <a:solidFill>
                  <a:srgbClr val="7030A0"/>
                </a:solidFill>
              </a:rPr>
              <a:t>Answer: B</a:t>
            </a:r>
            <a:endParaRPr lang="en-US" dirty="0">
              <a:solidFill>
                <a:srgbClr val="7030A0"/>
              </a:solidFill>
            </a:endParaRPr>
          </a:p>
        </p:txBody>
      </p:sp>
    </p:spTree>
    <p:extLst>
      <p:ext uri="{BB962C8B-B14F-4D97-AF65-F5344CB8AC3E}">
        <p14:creationId xmlns:p14="http://schemas.microsoft.com/office/powerpoint/2010/main" val="245835101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457200"/>
            <a:ext cx="8153400" cy="3378200"/>
          </a:xfrm>
          <a:prstGeom prst="rect">
            <a:avLst/>
          </a:prstGeom>
          <a:noFill/>
          <a:ln w="9525">
            <a:noFill/>
            <a:miter lim="800000"/>
            <a:headEnd/>
            <a:tailEnd/>
          </a:ln>
          <a:effectLst/>
        </p:spPr>
        <p:txBody>
          <a:bodyPr>
            <a:spAutoFit/>
          </a:bodyPr>
          <a:lstStyle/>
          <a:p>
            <a:pPr>
              <a:spcBef>
                <a:spcPct val="50000"/>
              </a:spcBef>
            </a:pPr>
            <a:r>
              <a:rPr lang="en-US" sz="2400"/>
              <a:t>To say that electric charge is conserved is to say that electric charge </a:t>
            </a:r>
          </a:p>
          <a:p>
            <a:endParaRPr lang="en-US" sz="2400"/>
          </a:p>
          <a:p>
            <a:r>
              <a:rPr lang="en-US" sz="2400"/>
              <a:t> A) will interact with neighboring electric charges. </a:t>
            </a:r>
          </a:p>
          <a:p>
            <a:r>
              <a:rPr lang="en-US" sz="2400"/>
              <a:t>B) is sometimes positive. </a:t>
            </a:r>
          </a:p>
          <a:p>
            <a:r>
              <a:rPr lang="en-US" sz="2400"/>
              <a:t>C) may occur in an infinite variety of quantities. </a:t>
            </a:r>
          </a:p>
          <a:p>
            <a:r>
              <a:rPr lang="en-US" sz="2400"/>
              <a:t>D) is a whole-number multiple of the charge of one electron. </a:t>
            </a:r>
          </a:p>
          <a:p>
            <a:r>
              <a:rPr lang="en-US" sz="2400"/>
              <a:t>E) can be neither created nor destroyed. </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457200"/>
            <a:ext cx="8153400" cy="3378200"/>
          </a:xfrm>
          <a:prstGeom prst="rect">
            <a:avLst/>
          </a:prstGeom>
          <a:noFill/>
          <a:ln w="9525">
            <a:noFill/>
            <a:miter lim="800000"/>
            <a:headEnd/>
            <a:tailEnd/>
          </a:ln>
          <a:effectLst/>
        </p:spPr>
        <p:txBody>
          <a:bodyPr>
            <a:spAutoFit/>
          </a:bodyPr>
          <a:lstStyle/>
          <a:p>
            <a:pPr>
              <a:spcBef>
                <a:spcPct val="50000"/>
              </a:spcBef>
            </a:pPr>
            <a:r>
              <a:rPr lang="en-US" sz="2400" dirty="0"/>
              <a:t>To say that electric charge is conserved is to say that electric charge </a:t>
            </a:r>
          </a:p>
          <a:p>
            <a:endParaRPr lang="en-US" sz="2400" dirty="0"/>
          </a:p>
          <a:p>
            <a:r>
              <a:rPr lang="en-US" sz="2400" dirty="0"/>
              <a:t> A) will interact with neighboring electric charges. </a:t>
            </a:r>
          </a:p>
          <a:p>
            <a:r>
              <a:rPr lang="en-US" sz="2400" dirty="0"/>
              <a:t>B) is sometimes positive. </a:t>
            </a:r>
          </a:p>
          <a:p>
            <a:r>
              <a:rPr lang="en-US" sz="2400" dirty="0"/>
              <a:t>C) may occur in an infinite variety of quantities. </a:t>
            </a:r>
          </a:p>
          <a:p>
            <a:r>
              <a:rPr lang="en-US" sz="2400" dirty="0"/>
              <a:t>D) is a whole-number multiple of the charge of one electron. </a:t>
            </a:r>
          </a:p>
          <a:p>
            <a:r>
              <a:rPr lang="en-US" sz="2400" dirty="0"/>
              <a:t>E) can be neither created nor destroyed. </a:t>
            </a:r>
          </a:p>
        </p:txBody>
      </p:sp>
      <p:sp>
        <p:nvSpPr>
          <p:cNvPr id="139267" name="Text Box 3"/>
          <p:cNvSpPr txBox="1">
            <a:spLocks noChangeArrowheads="1"/>
          </p:cNvSpPr>
          <p:nvPr/>
        </p:nvSpPr>
        <p:spPr bwMode="auto">
          <a:xfrm>
            <a:off x="457200" y="4419600"/>
            <a:ext cx="8077200" cy="20732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E</a:t>
            </a:r>
          </a:p>
          <a:p>
            <a:pPr>
              <a:spcBef>
                <a:spcPct val="50000"/>
              </a:spcBef>
            </a:pPr>
            <a:r>
              <a:rPr lang="en-US" sz="2000" dirty="0">
                <a:solidFill>
                  <a:srgbClr val="993366"/>
                </a:solidFill>
              </a:rPr>
              <a:t>When anything is conserved, it means the total amount of the thing remains the same always. So it can’t be created or destroyed. </a:t>
            </a:r>
          </a:p>
          <a:p>
            <a:pPr>
              <a:spcBef>
                <a:spcPct val="50000"/>
              </a:spcBef>
            </a:pPr>
            <a:r>
              <a:rPr lang="en-US" sz="2000" dirty="0">
                <a:solidFill>
                  <a:srgbClr val="993366"/>
                </a:solidFill>
              </a:rPr>
              <a:t>Note that A and B are true (but don’t answer the question)</a:t>
            </a:r>
          </a:p>
          <a:p>
            <a:pPr>
              <a:spcBef>
                <a:spcPct val="50000"/>
              </a:spcBef>
            </a:pPr>
            <a:r>
              <a:rPr lang="en-US" sz="2000" dirty="0">
                <a:solidFill>
                  <a:srgbClr val="993366"/>
                </a:solidFill>
              </a:rPr>
              <a:t>C is not correct, rather D is – recall property of charge quantization</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533400" y="685800"/>
            <a:ext cx="8153400" cy="2830513"/>
          </a:xfrm>
          <a:prstGeom prst="rect">
            <a:avLst/>
          </a:prstGeom>
          <a:noFill/>
          <a:ln w="9525">
            <a:noFill/>
            <a:miter lim="800000"/>
            <a:headEnd/>
            <a:tailEnd/>
          </a:ln>
          <a:effectLst/>
        </p:spPr>
        <p:txBody>
          <a:bodyPr>
            <a:spAutoFit/>
          </a:bodyPr>
          <a:lstStyle/>
          <a:p>
            <a:pPr>
              <a:spcBef>
                <a:spcPct val="50000"/>
              </a:spcBef>
            </a:pPr>
            <a:r>
              <a:rPr lang="en-US" sz="2400"/>
              <a:t>The electric field inside an uncharged metal ball is zero. If the ball is negatively charged, the electric field inside the ball is then </a:t>
            </a:r>
          </a:p>
          <a:p>
            <a:pPr>
              <a:spcBef>
                <a:spcPct val="50000"/>
              </a:spcBef>
            </a:pPr>
            <a:r>
              <a:rPr lang="en-US" sz="2400"/>
              <a:t>A) less than zero</a:t>
            </a:r>
          </a:p>
          <a:p>
            <a:pPr>
              <a:spcBef>
                <a:spcPct val="50000"/>
              </a:spcBef>
            </a:pPr>
            <a:r>
              <a:rPr lang="en-US" sz="2400"/>
              <a:t>B) zero</a:t>
            </a:r>
          </a:p>
          <a:p>
            <a:pPr>
              <a:spcBef>
                <a:spcPct val="50000"/>
              </a:spcBef>
            </a:pPr>
            <a:r>
              <a:rPr lang="en-US" sz="2400"/>
              <a:t>C) greater than zero</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533400" y="685800"/>
            <a:ext cx="8153400" cy="2830513"/>
          </a:xfrm>
          <a:prstGeom prst="rect">
            <a:avLst/>
          </a:prstGeom>
          <a:noFill/>
          <a:ln w="9525">
            <a:noFill/>
            <a:miter lim="800000"/>
            <a:headEnd/>
            <a:tailEnd/>
          </a:ln>
          <a:effectLst/>
        </p:spPr>
        <p:txBody>
          <a:bodyPr>
            <a:spAutoFit/>
          </a:bodyPr>
          <a:lstStyle/>
          <a:p>
            <a:pPr>
              <a:spcBef>
                <a:spcPct val="50000"/>
              </a:spcBef>
            </a:pPr>
            <a:r>
              <a:rPr lang="en-US" sz="2400"/>
              <a:t>The electric field inside an uncharged metal ball is zero. If the ball is negatively charged, the electric field inside the ball is then </a:t>
            </a:r>
          </a:p>
          <a:p>
            <a:pPr>
              <a:spcBef>
                <a:spcPct val="50000"/>
              </a:spcBef>
            </a:pPr>
            <a:r>
              <a:rPr lang="en-US" sz="2400"/>
              <a:t>A) less than zero</a:t>
            </a:r>
          </a:p>
          <a:p>
            <a:pPr>
              <a:spcBef>
                <a:spcPct val="50000"/>
              </a:spcBef>
            </a:pPr>
            <a:r>
              <a:rPr lang="en-US" sz="2400"/>
              <a:t>B) zero</a:t>
            </a:r>
          </a:p>
          <a:p>
            <a:pPr>
              <a:spcBef>
                <a:spcPct val="50000"/>
              </a:spcBef>
            </a:pPr>
            <a:r>
              <a:rPr lang="en-US" sz="2400"/>
              <a:t>C) greater than zero</a:t>
            </a:r>
          </a:p>
        </p:txBody>
      </p:sp>
      <p:sp>
        <p:nvSpPr>
          <p:cNvPr id="143363" name="Text Box 3"/>
          <p:cNvSpPr txBox="1">
            <a:spLocks noChangeArrowheads="1"/>
          </p:cNvSpPr>
          <p:nvPr/>
        </p:nvSpPr>
        <p:spPr bwMode="auto">
          <a:xfrm>
            <a:off x="457200" y="3962400"/>
            <a:ext cx="7391400" cy="264795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Always inside any shaped conductor, be it hollow or solid, there is zero electric field. </a:t>
            </a:r>
          </a:p>
          <a:p>
            <a:pPr>
              <a:spcBef>
                <a:spcPct val="50000"/>
              </a:spcBef>
            </a:pPr>
            <a:r>
              <a:rPr lang="en-US" sz="2400" dirty="0">
                <a:solidFill>
                  <a:srgbClr val="993366"/>
                </a:solidFill>
              </a:rPr>
              <a:t>(This is why keep electrical equipment in metal casing, and why it’s safe to stay in car during lightning storm…)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685800" y="533400"/>
            <a:ext cx="7848600" cy="4108450"/>
          </a:xfrm>
          <a:prstGeom prst="rect">
            <a:avLst/>
          </a:prstGeom>
          <a:noFill/>
          <a:ln w="9525">
            <a:noFill/>
            <a:miter lim="800000"/>
            <a:headEnd/>
            <a:tailEnd/>
          </a:ln>
          <a:effectLst/>
        </p:spPr>
        <p:txBody>
          <a:bodyPr>
            <a:spAutoFit/>
          </a:bodyPr>
          <a:lstStyle/>
          <a:p>
            <a:pPr marL="342900" indent="-342900">
              <a:spcBef>
                <a:spcPct val="50000"/>
              </a:spcBef>
            </a:pPr>
            <a:r>
              <a:rPr lang="en-US" sz="2400" dirty="0"/>
              <a:t>If a car speeds up from rest to 100 km/h in 20 seconds, its acceleration is</a:t>
            </a:r>
          </a:p>
          <a:p>
            <a:pPr marL="342900" indent="-342900">
              <a:spcBef>
                <a:spcPct val="50000"/>
              </a:spcBef>
            </a:pPr>
            <a:endParaRPr lang="en-US" sz="2400" dirty="0"/>
          </a:p>
          <a:p>
            <a:pPr marL="342900" indent="-342900">
              <a:spcBef>
                <a:spcPct val="50000"/>
              </a:spcBef>
              <a:buFontTx/>
              <a:buAutoNum type="alphaUcParenR"/>
            </a:pPr>
            <a:r>
              <a:rPr lang="en-US" sz="2400" dirty="0"/>
              <a:t>100 km/(</a:t>
            </a:r>
            <a:r>
              <a:rPr lang="en-US" sz="2400" dirty="0" err="1"/>
              <a:t>h.s</a:t>
            </a:r>
            <a:r>
              <a:rPr lang="en-US" sz="2400" dirty="0"/>
              <a:t>)</a:t>
            </a:r>
          </a:p>
          <a:p>
            <a:pPr marL="342900" indent="-342900">
              <a:spcBef>
                <a:spcPct val="50000"/>
              </a:spcBef>
            </a:pPr>
            <a:r>
              <a:rPr lang="en-US" sz="2400" dirty="0"/>
              <a:t>B) 2000 km/(</a:t>
            </a:r>
            <a:r>
              <a:rPr lang="en-US" sz="2400" dirty="0" err="1"/>
              <a:t>h.s</a:t>
            </a:r>
            <a:r>
              <a:rPr lang="en-US" sz="2400" dirty="0"/>
              <a:t>)</a:t>
            </a:r>
          </a:p>
          <a:p>
            <a:pPr marL="342900" indent="-342900">
              <a:spcBef>
                <a:spcPct val="50000"/>
              </a:spcBef>
            </a:pPr>
            <a:r>
              <a:rPr lang="en-US" sz="2400" dirty="0"/>
              <a:t>C) 10 km/(</a:t>
            </a:r>
            <a:r>
              <a:rPr lang="en-US" sz="2400" dirty="0" err="1"/>
              <a:t>h.s</a:t>
            </a:r>
            <a:r>
              <a:rPr lang="en-US" sz="2400" dirty="0"/>
              <a:t>)</a:t>
            </a:r>
          </a:p>
          <a:p>
            <a:pPr marL="342900" indent="-342900">
              <a:spcBef>
                <a:spcPct val="50000"/>
              </a:spcBef>
            </a:pPr>
            <a:r>
              <a:rPr lang="en-US" sz="2400" dirty="0"/>
              <a:t>D) 5 km/(</a:t>
            </a:r>
            <a:r>
              <a:rPr lang="en-US" sz="2400" dirty="0" err="1"/>
              <a:t>h.s</a:t>
            </a:r>
            <a:r>
              <a:rPr lang="en-US" sz="2400" dirty="0"/>
              <a:t>)</a:t>
            </a:r>
          </a:p>
          <a:p>
            <a:pPr marL="342900" indent="-342900">
              <a:spcBef>
                <a:spcPct val="50000"/>
              </a:spcBef>
            </a:pPr>
            <a:r>
              <a:rPr lang="en-US" sz="2400" dirty="0"/>
              <a:t>E) None of the above</a:t>
            </a:r>
          </a:p>
        </p:txBody>
      </p:sp>
      <p:sp>
        <p:nvSpPr>
          <p:cNvPr id="58373" name="Text Box 5"/>
          <p:cNvSpPr txBox="1">
            <a:spLocks noChangeArrowheads="1"/>
          </p:cNvSpPr>
          <p:nvPr/>
        </p:nvSpPr>
        <p:spPr bwMode="auto">
          <a:xfrm>
            <a:off x="762000" y="5105400"/>
            <a:ext cx="8077200" cy="1004888"/>
          </a:xfrm>
          <a:prstGeom prst="rect">
            <a:avLst/>
          </a:prstGeom>
          <a:noFill/>
          <a:ln w="9525">
            <a:noFill/>
            <a:miter lim="800000"/>
            <a:headEnd/>
            <a:tailEnd/>
          </a:ln>
          <a:effectLst/>
        </p:spPr>
        <p:txBody>
          <a:bodyPr>
            <a:spAutoFit/>
          </a:bodyPr>
          <a:lstStyle/>
          <a:p>
            <a:pPr>
              <a:spcBef>
                <a:spcPct val="50000"/>
              </a:spcBef>
            </a:pPr>
            <a:r>
              <a:rPr lang="en-US" sz="2400" dirty="0" err="1">
                <a:solidFill>
                  <a:srgbClr val="993366"/>
                </a:solidFill>
              </a:rPr>
              <a:t>Answer:D</a:t>
            </a:r>
            <a:endParaRPr lang="en-US" sz="2400" dirty="0">
              <a:solidFill>
                <a:srgbClr val="993366"/>
              </a:solidFill>
            </a:endParaRPr>
          </a:p>
          <a:p>
            <a:pPr>
              <a:spcBef>
                <a:spcPct val="50000"/>
              </a:spcBef>
            </a:pPr>
            <a:r>
              <a:rPr lang="en-US" sz="2400" dirty="0">
                <a:solidFill>
                  <a:srgbClr val="993366"/>
                </a:solidFill>
              </a:rPr>
              <a:t>Acceleration = (change in speed)/time = (100 km/h)/(20 s)</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3400" y="5334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the distance between two protons is doubled, the electrical repulsion force between the charges</a:t>
            </a:r>
          </a:p>
          <a:p>
            <a:pPr marL="342900" indent="-342900">
              <a:spcBef>
                <a:spcPct val="50000"/>
              </a:spcBef>
              <a:buFontTx/>
              <a:buAutoNum type="alphaUcParenR"/>
            </a:pPr>
            <a:r>
              <a:rPr lang="en-US" sz="2400"/>
              <a:t>Doubles</a:t>
            </a:r>
          </a:p>
          <a:p>
            <a:pPr marL="342900" indent="-342900">
              <a:spcBef>
                <a:spcPct val="50000"/>
              </a:spcBef>
              <a:buFontTx/>
              <a:buAutoNum type="alphaUcParenR"/>
            </a:pPr>
            <a:r>
              <a:rPr lang="en-US" sz="2400"/>
              <a:t>quadruples</a:t>
            </a:r>
          </a:p>
          <a:p>
            <a:pPr marL="342900" indent="-342900">
              <a:spcBef>
                <a:spcPct val="50000"/>
              </a:spcBef>
              <a:buFontTx/>
              <a:buAutoNum type="alphaUcParenR"/>
            </a:pPr>
            <a:r>
              <a:rPr lang="en-US" sz="2400"/>
              <a:t>halves</a:t>
            </a:r>
          </a:p>
          <a:p>
            <a:pPr marL="342900" indent="-342900">
              <a:spcBef>
                <a:spcPct val="50000"/>
              </a:spcBef>
              <a:buFontTx/>
              <a:buAutoNum type="alphaUcParenR"/>
            </a:pPr>
            <a:r>
              <a:rPr lang="en-US" sz="2400"/>
              <a:t>is quartered</a:t>
            </a:r>
          </a:p>
          <a:p>
            <a:pPr marL="342900" indent="-342900">
              <a:spcBef>
                <a:spcPct val="50000"/>
              </a:spcBef>
              <a:buFontTx/>
              <a:buAutoNum type="alphaUcParenR"/>
            </a:pPr>
            <a:r>
              <a:rPr lang="en-US" sz="2400"/>
              <a:t>stays the same</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533400" y="5334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the distance between two protons is doubled, the electrical repulsion force between the charges</a:t>
            </a:r>
          </a:p>
          <a:p>
            <a:pPr marL="342900" indent="-342900">
              <a:spcBef>
                <a:spcPct val="50000"/>
              </a:spcBef>
              <a:buFontTx/>
              <a:buAutoNum type="alphaUcParenR"/>
            </a:pPr>
            <a:r>
              <a:rPr lang="en-US" sz="2400"/>
              <a:t>Doubles</a:t>
            </a:r>
          </a:p>
          <a:p>
            <a:pPr marL="342900" indent="-342900">
              <a:spcBef>
                <a:spcPct val="50000"/>
              </a:spcBef>
              <a:buFontTx/>
              <a:buAutoNum type="alphaUcParenR"/>
            </a:pPr>
            <a:r>
              <a:rPr lang="en-US" sz="2400"/>
              <a:t>quadruples</a:t>
            </a:r>
          </a:p>
          <a:p>
            <a:pPr marL="342900" indent="-342900">
              <a:spcBef>
                <a:spcPct val="50000"/>
              </a:spcBef>
              <a:buFontTx/>
              <a:buAutoNum type="alphaUcParenR"/>
            </a:pPr>
            <a:r>
              <a:rPr lang="en-US" sz="2400"/>
              <a:t>halves</a:t>
            </a:r>
          </a:p>
          <a:p>
            <a:pPr marL="342900" indent="-342900">
              <a:spcBef>
                <a:spcPct val="50000"/>
              </a:spcBef>
              <a:buFontTx/>
              <a:buAutoNum type="alphaUcParenR"/>
            </a:pPr>
            <a:r>
              <a:rPr lang="en-US" sz="2400"/>
              <a:t>is quartered</a:t>
            </a:r>
          </a:p>
          <a:p>
            <a:pPr marL="342900" indent="-342900">
              <a:spcBef>
                <a:spcPct val="50000"/>
              </a:spcBef>
              <a:buFontTx/>
              <a:buAutoNum type="alphaUcParenR"/>
            </a:pPr>
            <a:r>
              <a:rPr lang="en-US" sz="2400"/>
              <a:t>stays the same</a:t>
            </a:r>
          </a:p>
        </p:txBody>
      </p:sp>
      <p:sp>
        <p:nvSpPr>
          <p:cNvPr id="92163" name="Text Box 3"/>
          <p:cNvSpPr txBox="1">
            <a:spLocks noChangeArrowheads="1"/>
          </p:cNvSpPr>
          <p:nvPr/>
        </p:nvSpPr>
        <p:spPr bwMode="auto">
          <a:xfrm>
            <a:off x="533400" y="4648200"/>
            <a:ext cx="71628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 is quartered</a:t>
            </a:r>
          </a:p>
          <a:p>
            <a:pPr>
              <a:spcBef>
                <a:spcPct val="50000"/>
              </a:spcBef>
            </a:pPr>
            <a:r>
              <a:rPr lang="en-US" sz="2400" dirty="0">
                <a:solidFill>
                  <a:srgbClr val="993366"/>
                </a:solidFill>
              </a:rPr>
              <a:t>Inverse square law – force goes as 1/d</a:t>
            </a:r>
            <a:r>
              <a:rPr lang="en-US" sz="2400" baseline="30000" dirty="0">
                <a:solidFill>
                  <a:srgbClr val="993366"/>
                </a:solidFill>
              </a:rPr>
              <a:t>2</a:t>
            </a:r>
            <a:r>
              <a:rPr lang="en-US" sz="2400" dirty="0">
                <a:solidFill>
                  <a:srgbClr val="993366"/>
                </a:solidFill>
              </a:rPr>
              <a:t>. </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33400" y="533400"/>
            <a:ext cx="8077200" cy="3925888"/>
          </a:xfrm>
          <a:prstGeom prst="rect">
            <a:avLst/>
          </a:prstGeom>
          <a:noFill/>
          <a:ln w="9525">
            <a:noFill/>
            <a:miter lim="800000"/>
            <a:headEnd/>
            <a:tailEnd/>
          </a:ln>
          <a:effectLst/>
        </p:spPr>
        <p:txBody>
          <a:bodyPr>
            <a:spAutoFit/>
          </a:bodyPr>
          <a:lstStyle/>
          <a:p>
            <a:pPr marL="342900" indent="-342900">
              <a:spcBef>
                <a:spcPct val="50000"/>
              </a:spcBef>
            </a:pPr>
            <a:r>
              <a:rPr lang="en-US" sz="2400"/>
              <a:t>The electric field around an isolated electron has a certain strength 1 cm from the electron. The electric field strength 2 cm from the electron is </a:t>
            </a:r>
          </a:p>
          <a:p>
            <a:pPr marL="342900" indent="-342900">
              <a:spcBef>
                <a:spcPct val="50000"/>
              </a:spcBef>
              <a:buFontTx/>
              <a:buAutoNum type="alphaUcParenR"/>
            </a:pPr>
            <a:r>
              <a:rPr lang="en-US" sz="2400"/>
              <a:t>Half as much</a:t>
            </a:r>
          </a:p>
          <a:p>
            <a:pPr marL="342900" indent="-342900">
              <a:spcBef>
                <a:spcPct val="50000"/>
              </a:spcBef>
            </a:pPr>
            <a:r>
              <a:rPr lang="en-US" sz="2400"/>
              <a:t>B) The same</a:t>
            </a:r>
          </a:p>
          <a:p>
            <a:pPr marL="342900" indent="-342900">
              <a:spcBef>
                <a:spcPct val="50000"/>
              </a:spcBef>
            </a:pPr>
            <a:r>
              <a:rPr lang="en-US" sz="2400"/>
              <a:t>C) Twice as much</a:t>
            </a:r>
          </a:p>
          <a:p>
            <a:pPr marL="342900" indent="-342900">
              <a:spcBef>
                <a:spcPct val="50000"/>
              </a:spcBef>
            </a:pPr>
            <a:r>
              <a:rPr lang="en-US" sz="2400"/>
              <a:t>D) Four times as much</a:t>
            </a:r>
          </a:p>
          <a:p>
            <a:pPr marL="342900" indent="-342900">
              <a:spcBef>
                <a:spcPct val="50000"/>
              </a:spcBef>
            </a:pPr>
            <a:r>
              <a:rPr lang="en-US" sz="2400"/>
              <a:t>E) None of the above is correct</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533400" y="533400"/>
            <a:ext cx="8077200" cy="3925888"/>
          </a:xfrm>
          <a:prstGeom prst="rect">
            <a:avLst/>
          </a:prstGeom>
          <a:noFill/>
          <a:ln w="9525">
            <a:noFill/>
            <a:miter lim="800000"/>
            <a:headEnd/>
            <a:tailEnd/>
          </a:ln>
          <a:effectLst/>
        </p:spPr>
        <p:txBody>
          <a:bodyPr>
            <a:spAutoFit/>
          </a:bodyPr>
          <a:lstStyle/>
          <a:p>
            <a:pPr marL="342900" indent="-342900">
              <a:spcBef>
                <a:spcPct val="50000"/>
              </a:spcBef>
            </a:pPr>
            <a:r>
              <a:rPr lang="en-US" sz="2400"/>
              <a:t>The electric field around an isolated electron has a certain strength 1 cm from the electron. The electric field strength 2 cm from the electron is </a:t>
            </a:r>
          </a:p>
          <a:p>
            <a:pPr marL="342900" indent="-342900">
              <a:spcBef>
                <a:spcPct val="50000"/>
              </a:spcBef>
              <a:buFontTx/>
              <a:buAutoNum type="alphaUcParenR"/>
            </a:pPr>
            <a:r>
              <a:rPr lang="en-US" sz="2400"/>
              <a:t>Half as much</a:t>
            </a:r>
          </a:p>
          <a:p>
            <a:pPr marL="342900" indent="-342900">
              <a:spcBef>
                <a:spcPct val="50000"/>
              </a:spcBef>
            </a:pPr>
            <a:r>
              <a:rPr lang="en-US" sz="2400"/>
              <a:t>B) The same</a:t>
            </a:r>
          </a:p>
          <a:p>
            <a:pPr marL="342900" indent="-342900">
              <a:spcBef>
                <a:spcPct val="50000"/>
              </a:spcBef>
            </a:pPr>
            <a:r>
              <a:rPr lang="en-US" sz="2400"/>
              <a:t>C) Twice as much</a:t>
            </a:r>
          </a:p>
          <a:p>
            <a:pPr marL="342900" indent="-342900">
              <a:spcBef>
                <a:spcPct val="50000"/>
              </a:spcBef>
            </a:pPr>
            <a:r>
              <a:rPr lang="en-US" sz="2400"/>
              <a:t>D) Four times as much</a:t>
            </a:r>
          </a:p>
          <a:p>
            <a:pPr marL="342900" indent="-342900">
              <a:spcBef>
                <a:spcPct val="50000"/>
              </a:spcBef>
            </a:pPr>
            <a:r>
              <a:rPr lang="en-US" sz="2400"/>
              <a:t>E) None of the above is correct</a:t>
            </a:r>
          </a:p>
        </p:txBody>
      </p:sp>
      <p:sp>
        <p:nvSpPr>
          <p:cNvPr id="93187" name="Text Box 3"/>
          <p:cNvSpPr txBox="1">
            <a:spLocks noChangeArrowheads="1"/>
          </p:cNvSpPr>
          <p:nvPr/>
        </p:nvSpPr>
        <p:spPr bwMode="auto">
          <a:xfrm>
            <a:off x="762000" y="4800600"/>
            <a:ext cx="73914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E, none of the above</a:t>
            </a:r>
          </a:p>
          <a:p>
            <a:pPr>
              <a:spcBef>
                <a:spcPct val="50000"/>
              </a:spcBef>
            </a:pPr>
            <a:r>
              <a:rPr lang="en-US" sz="2400" dirty="0">
                <a:solidFill>
                  <a:srgbClr val="993366"/>
                </a:solidFill>
              </a:rPr>
              <a:t>Inverse-square dependence on distance (see previous </a:t>
            </a:r>
            <a:r>
              <a:rPr lang="en-US" sz="2400" dirty="0" err="1">
                <a:solidFill>
                  <a:srgbClr val="993366"/>
                </a:solidFill>
              </a:rPr>
              <a:t>qn</a:t>
            </a:r>
            <a:r>
              <a:rPr lang="en-US" sz="2400" dirty="0">
                <a:solidFill>
                  <a:srgbClr val="993366"/>
                </a:solidFill>
              </a:rPr>
              <a:t>), so if double the distance, then the field (and force on a test charge) goes down by ¼. </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6096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a:t>To say that an object is electrically polarized is to say</a:t>
            </a:r>
          </a:p>
          <a:p>
            <a:pPr marL="342900" indent="-342900">
              <a:spcBef>
                <a:spcPct val="50000"/>
              </a:spcBef>
              <a:buFontTx/>
              <a:buAutoNum type="alphaUcParenR"/>
            </a:pPr>
            <a:r>
              <a:rPr lang="en-US" sz="2400"/>
              <a:t>It is electrically charged</a:t>
            </a:r>
          </a:p>
          <a:p>
            <a:pPr marL="342900" indent="-342900">
              <a:spcBef>
                <a:spcPct val="50000"/>
              </a:spcBef>
            </a:pPr>
            <a:r>
              <a:rPr lang="en-US" sz="2400"/>
              <a:t>B) Its charges have been rearranged</a:t>
            </a:r>
          </a:p>
          <a:p>
            <a:pPr marL="342900" indent="-342900">
              <a:spcBef>
                <a:spcPct val="50000"/>
              </a:spcBef>
            </a:pPr>
            <a:r>
              <a:rPr lang="en-US" sz="2400"/>
              <a:t>C) Its internal electric field is zero</a:t>
            </a:r>
          </a:p>
          <a:p>
            <a:pPr marL="342900" indent="-342900">
              <a:spcBef>
                <a:spcPct val="50000"/>
              </a:spcBef>
            </a:pPr>
            <a:r>
              <a:rPr lang="en-US" sz="2400"/>
              <a:t>D) It is only partially conducting</a:t>
            </a:r>
          </a:p>
          <a:p>
            <a:pPr marL="342900" indent="-342900">
              <a:spcBef>
                <a:spcPct val="50000"/>
              </a:spcBef>
            </a:pPr>
            <a:r>
              <a:rPr lang="en-US" sz="2400"/>
              <a:t>E) It is to some degree magnetic</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533400" y="6096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dirty="0"/>
              <a:t>To say that an object is electrically polarized is to say</a:t>
            </a:r>
          </a:p>
          <a:p>
            <a:pPr marL="342900" indent="-342900">
              <a:spcBef>
                <a:spcPct val="50000"/>
              </a:spcBef>
              <a:buFontTx/>
              <a:buAutoNum type="alphaUcParenR"/>
            </a:pPr>
            <a:r>
              <a:rPr lang="en-US" sz="2400" dirty="0"/>
              <a:t>It is electrically charged</a:t>
            </a:r>
          </a:p>
          <a:p>
            <a:pPr marL="342900" indent="-342900">
              <a:spcBef>
                <a:spcPct val="50000"/>
              </a:spcBef>
            </a:pPr>
            <a:r>
              <a:rPr lang="en-US" sz="2400" dirty="0"/>
              <a:t>B) Its charges have been rearranged</a:t>
            </a:r>
          </a:p>
          <a:p>
            <a:pPr marL="342900" indent="-342900">
              <a:spcBef>
                <a:spcPct val="50000"/>
              </a:spcBef>
            </a:pPr>
            <a:r>
              <a:rPr lang="en-US" sz="2400" dirty="0"/>
              <a:t>C) Its internal electric field is zero</a:t>
            </a:r>
          </a:p>
          <a:p>
            <a:pPr marL="342900" indent="-342900">
              <a:spcBef>
                <a:spcPct val="50000"/>
              </a:spcBef>
            </a:pPr>
            <a:r>
              <a:rPr lang="en-US" sz="2400" dirty="0"/>
              <a:t>D) It is only partially conducting</a:t>
            </a:r>
          </a:p>
          <a:p>
            <a:pPr marL="342900" indent="-342900">
              <a:spcBef>
                <a:spcPct val="50000"/>
              </a:spcBef>
            </a:pPr>
            <a:r>
              <a:rPr lang="en-US" sz="2400" dirty="0"/>
              <a:t>E) It is to some degree magnetic</a:t>
            </a:r>
          </a:p>
        </p:txBody>
      </p:sp>
      <p:sp>
        <p:nvSpPr>
          <p:cNvPr id="94211" name="Text Box 3"/>
          <p:cNvSpPr txBox="1">
            <a:spLocks noChangeArrowheads="1"/>
          </p:cNvSpPr>
          <p:nvPr/>
        </p:nvSpPr>
        <p:spPr bwMode="auto">
          <a:xfrm>
            <a:off x="381000" y="4191000"/>
            <a:ext cx="8458200" cy="173513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its charges have been rearranged</a:t>
            </a:r>
          </a:p>
          <a:p>
            <a:pPr>
              <a:spcBef>
                <a:spcPct val="50000"/>
              </a:spcBef>
            </a:pPr>
            <a:r>
              <a:rPr lang="en-US" sz="2400">
                <a:solidFill>
                  <a:srgbClr val="993366"/>
                </a:solidFill>
              </a:rPr>
              <a:t>From lecture: the electron cloud around the nucleus gets slightly displaced, so that on one side of the object there is more – charge and on the other, more + charge.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ChangeArrowheads="1"/>
          </p:cNvSpPr>
          <p:nvPr/>
        </p:nvSpPr>
        <p:spPr bwMode="auto">
          <a:xfrm>
            <a:off x="533400" y="304800"/>
            <a:ext cx="8610600" cy="3743325"/>
          </a:xfrm>
          <a:prstGeom prst="rect">
            <a:avLst/>
          </a:prstGeom>
          <a:noFill/>
          <a:ln w="9525">
            <a:noFill/>
            <a:miter lim="800000"/>
            <a:headEnd/>
            <a:tailEnd/>
          </a:ln>
          <a:effectLst/>
        </p:spPr>
        <p:txBody>
          <a:bodyPr anchor="ctr">
            <a:spAutoFit/>
          </a:bodyPr>
          <a:lstStyle/>
          <a:p>
            <a:r>
              <a:rPr lang="en-US" sz="2400" dirty="0"/>
              <a:t>An uncharged pith ball is suspended by a nylon fiber. When a negatively charged rubber rod is brought nearby, without touching it, the pith ball </a:t>
            </a:r>
          </a:p>
          <a:p>
            <a:r>
              <a:rPr lang="en-US" sz="2400" dirty="0"/>
              <a:t> </a:t>
            </a:r>
          </a:p>
          <a:p>
            <a:r>
              <a:rPr lang="en-US" sz="2400" dirty="0"/>
              <a:t>A) is repelled by the rod. </a:t>
            </a:r>
          </a:p>
          <a:p>
            <a:r>
              <a:rPr lang="en-US" sz="2400" dirty="0"/>
              <a:t>B) Is attracted by the rod</a:t>
            </a:r>
          </a:p>
          <a:p>
            <a:r>
              <a:rPr lang="en-US" sz="2400" dirty="0"/>
              <a:t>C) becomes charged by induction. </a:t>
            </a:r>
          </a:p>
          <a:p>
            <a:r>
              <a:rPr lang="en-US" sz="2400" dirty="0"/>
              <a:t>D) is unaffected. </a:t>
            </a:r>
          </a:p>
          <a:p>
            <a:r>
              <a:rPr lang="en-US" sz="2400" dirty="0"/>
              <a:t>E) None of the above choices are correct. </a:t>
            </a:r>
          </a:p>
          <a:p>
            <a:endParaRPr lang="en-US" sz="2400" dirty="0"/>
          </a:p>
        </p:txBody>
      </p:sp>
    </p:spTree>
    <p:extLst>
      <p:ext uri="{BB962C8B-B14F-4D97-AF65-F5344CB8AC3E}">
        <p14:creationId xmlns:p14="http://schemas.microsoft.com/office/powerpoint/2010/main" val="65229125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ChangeArrowheads="1"/>
          </p:cNvSpPr>
          <p:nvPr/>
        </p:nvSpPr>
        <p:spPr bwMode="auto">
          <a:xfrm>
            <a:off x="533400" y="304800"/>
            <a:ext cx="8610600" cy="3743325"/>
          </a:xfrm>
          <a:prstGeom prst="rect">
            <a:avLst/>
          </a:prstGeom>
          <a:noFill/>
          <a:ln w="9525">
            <a:noFill/>
            <a:miter lim="800000"/>
            <a:headEnd/>
            <a:tailEnd/>
          </a:ln>
          <a:effectLst/>
        </p:spPr>
        <p:txBody>
          <a:bodyPr anchor="ctr">
            <a:spAutoFit/>
          </a:bodyPr>
          <a:lstStyle/>
          <a:p>
            <a:r>
              <a:rPr lang="en-US" sz="2400" dirty="0"/>
              <a:t>An uncharged pith ball is suspended by a nylon fiber. When a negatively charged rubber rod is brought nearby, without touching it, the pith ball </a:t>
            </a:r>
          </a:p>
          <a:p>
            <a:r>
              <a:rPr lang="en-US" sz="2400" dirty="0"/>
              <a:t> </a:t>
            </a:r>
          </a:p>
          <a:p>
            <a:r>
              <a:rPr lang="en-US" sz="2400" dirty="0"/>
              <a:t>A) is repelled by the rod. </a:t>
            </a:r>
          </a:p>
          <a:p>
            <a:r>
              <a:rPr lang="en-US" sz="2400" dirty="0"/>
              <a:t>B) Is attracted by the rod</a:t>
            </a:r>
          </a:p>
          <a:p>
            <a:r>
              <a:rPr lang="en-US" sz="2400" dirty="0"/>
              <a:t>C) becomes charged by induction. </a:t>
            </a:r>
          </a:p>
          <a:p>
            <a:r>
              <a:rPr lang="en-US" sz="2400" dirty="0"/>
              <a:t>D) is unaffected. </a:t>
            </a:r>
          </a:p>
          <a:p>
            <a:r>
              <a:rPr lang="en-US" sz="2400" dirty="0"/>
              <a:t>E) None of the above choices are correct. </a:t>
            </a:r>
          </a:p>
          <a:p>
            <a:endParaRPr lang="en-US" sz="2400" dirty="0"/>
          </a:p>
        </p:txBody>
      </p:sp>
      <p:sp>
        <p:nvSpPr>
          <p:cNvPr id="78852" name="Text Box 4"/>
          <p:cNvSpPr txBox="1">
            <a:spLocks noChangeArrowheads="1"/>
          </p:cNvSpPr>
          <p:nvPr/>
        </p:nvSpPr>
        <p:spPr bwMode="auto">
          <a:xfrm>
            <a:off x="0" y="3657600"/>
            <a:ext cx="8686800" cy="28956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000" dirty="0">
                <a:solidFill>
                  <a:srgbClr val="993366"/>
                </a:solidFill>
              </a:rPr>
              <a:t>The charges in the pith ball rearrange, with the electrons shifting away from the negative rod. This is polarization. The attraction of the negative rod to the closer positive charges in the pith ball is larger than the repulsion of the rod with the pith ball’s electrons (further away), so there is net attraction between the rod and the ball. </a:t>
            </a:r>
          </a:p>
          <a:p>
            <a:pPr>
              <a:spcBef>
                <a:spcPct val="50000"/>
              </a:spcBef>
            </a:pPr>
            <a:r>
              <a:rPr lang="en-US" sz="2000" dirty="0">
                <a:solidFill>
                  <a:srgbClr val="993366"/>
                </a:solidFill>
              </a:rPr>
              <a:t>Note that if instead the rod was positively charged, there is still a net attraction (see lecture notes)</a:t>
            </a:r>
          </a:p>
        </p:txBody>
      </p:sp>
    </p:spTree>
    <p:extLst>
      <p:ext uri="{BB962C8B-B14F-4D97-AF65-F5344CB8AC3E}">
        <p14:creationId xmlns:p14="http://schemas.microsoft.com/office/powerpoint/2010/main" val="165938063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685800" y="762000"/>
            <a:ext cx="1447800" cy="2057400"/>
          </a:xfrm>
          <a:prstGeom prst="rect">
            <a:avLst/>
          </a:prstGeom>
          <a:noFill/>
          <a:ln w="9525">
            <a:noFill/>
            <a:miter lim="800000"/>
            <a:headEnd/>
            <a:tailEnd/>
          </a:ln>
        </p:spPr>
      </p:pic>
      <p:sp>
        <p:nvSpPr>
          <p:cNvPr id="3" name="Rectangle 2"/>
          <p:cNvSpPr/>
          <p:nvPr/>
        </p:nvSpPr>
        <p:spPr>
          <a:xfrm>
            <a:off x="2514600" y="990600"/>
            <a:ext cx="6477000" cy="2677656"/>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rPr>
              <a:t>A </a:t>
            </a:r>
            <a:r>
              <a:rPr lang="en-US" sz="2400" dirty="0">
                <a:solidFill>
                  <a:srgbClr val="000000"/>
                </a:solidFill>
                <a:latin typeface="+mj-lt"/>
                <a:ea typeface="Times New Roman" panose="02020603050405020304" pitchFamily="18" charset="0"/>
              </a:rPr>
              <a:t>balloon will stick to a wooden wall (i.e. is attracted to it) if the balloon is charged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A)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B) positively. </a:t>
            </a:r>
          </a:p>
          <a:p>
            <a:pPr marL="0" marR="0">
              <a:spcBef>
                <a:spcPts val="0"/>
              </a:spcBef>
              <a:spcAft>
                <a:spcPts val="0"/>
              </a:spcAft>
            </a:pPr>
            <a:r>
              <a:rPr lang="en-US" sz="2400" dirty="0">
                <a:solidFill>
                  <a:srgbClr val="000000"/>
                </a:solidFill>
                <a:latin typeface="+mj-lt"/>
                <a:ea typeface="Times New Roman" panose="02020603050405020304" pitchFamily="18" charset="0"/>
              </a:rPr>
              <a:t>C) either positively or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D) None of the above choices are correct. </a:t>
            </a:r>
          </a:p>
        </p:txBody>
      </p:sp>
    </p:spTree>
    <p:extLst>
      <p:ext uri="{BB962C8B-B14F-4D97-AF65-F5344CB8AC3E}">
        <p14:creationId xmlns:p14="http://schemas.microsoft.com/office/powerpoint/2010/main" val="48152529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762000" y="762000"/>
            <a:ext cx="1447800" cy="2057400"/>
          </a:xfrm>
          <a:prstGeom prst="rect">
            <a:avLst/>
          </a:prstGeom>
          <a:noFill/>
          <a:ln w="9525">
            <a:noFill/>
            <a:miter lim="800000"/>
            <a:headEnd/>
            <a:tailEnd/>
          </a:ln>
        </p:spPr>
      </p:pic>
      <p:sp>
        <p:nvSpPr>
          <p:cNvPr id="3" name="Rectangle 2"/>
          <p:cNvSpPr/>
          <p:nvPr/>
        </p:nvSpPr>
        <p:spPr>
          <a:xfrm>
            <a:off x="2514600" y="990600"/>
            <a:ext cx="6477000" cy="2677656"/>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rPr>
              <a:t>A </a:t>
            </a:r>
            <a:r>
              <a:rPr lang="en-US" sz="2400" dirty="0">
                <a:solidFill>
                  <a:srgbClr val="000000"/>
                </a:solidFill>
                <a:latin typeface="+mj-lt"/>
                <a:ea typeface="Times New Roman" panose="02020603050405020304" pitchFamily="18" charset="0"/>
              </a:rPr>
              <a:t>balloon will stick to a wooden wall (i.e. is attracted to it) if the balloon is charged </a:t>
            </a:r>
          </a:p>
          <a:p>
            <a:pPr marL="0" marR="0">
              <a:spcBef>
                <a:spcPts val="0"/>
              </a:spcBef>
              <a:spcAft>
                <a:spcPts val="0"/>
              </a:spcAft>
            </a:pPr>
            <a:r>
              <a:rPr lang="en-US" sz="2400" dirty="0">
                <a:solidFill>
                  <a:srgbClr val="000000"/>
                </a:solidFill>
                <a:latin typeface="+mj-lt"/>
                <a:ea typeface="Times New Roman" panose="02020603050405020304" pitchFamily="18" charset="0"/>
              </a:rPr>
              <a:t> </a:t>
            </a:r>
          </a:p>
          <a:p>
            <a:pPr marL="0" marR="0">
              <a:spcBef>
                <a:spcPts val="0"/>
              </a:spcBef>
              <a:spcAft>
                <a:spcPts val="0"/>
              </a:spcAft>
            </a:pPr>
            <a:r>
              <a:rPr lang="en-US" sz="2400" dirty="0">
                <a:solidFill>
                  <a:srgbClr val="000000"/>
                </a:solidFill>
                <a:latin typeface="+mj-lt"/>
                <a:ea typeface="Times New Roman" panose="02020603050405020304" pitchFamily="18" charset="0"/>
              </a:rPr>
              <a:t>A)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B) positively. </a:t>
            </a:r>
          </a:p>
          <a:p>
            <a:pPr marL="0" marR="0">
              <a:spcBef>
                <a:spcPts val="0"/>
              </a:spcBef>
              <a:spcAft>
                <a:spcPts val="0"/>
              </a:spcAft>
            </a:pPr>
            <a:r>
              <a:rPr lang="en-US" sz="2400" dirty="0">
                <a:solidFill>
                  <a:srgbClr val="000000"/>
                </a:solidFill>
                <a:latin typeface="+mj-lt"/>
                <a:ea typeface="Times New Roman" panose="02020603050405020304" pitchFamily="18" charset="0"/>
              </a:rPr>
              <a:t>C) either positively or negatively. </a:t>
            </a:r>
          </a:p>
          <a:p>
            <a:pPr marL="0" marR="0">
              <a:spcBef>
                <a:spcPts val="0"/>
              </a:spcBef>
              <a:spcAft>
                <a:spcPts val="0"/>
              </a:spcAft>
            </a:pPr>
            <a:r>
              <a:rPr lang="en-US" sz="2400" dirty="0">
                <a:solidFill>
                  <a:srgbClr val="000000"/>
                </a:solidFill>
                <a:latin typeface="+mj-lt"/>
                <a:ea typeface="Times New Roman" panose="02020603050405020304" pitchFamily="18" charset="0"/>
              </a:rPr>
              <a:t>D) None of the above choices are correct. </a:t>
            </a:r>
          </a:p>
        </p:txBody>
      </p:sp>
      <p:sp>
        <p:nvSpPr>
          <p:cNvPr id="4" name="TextBox 3"/>
          <p:cNvSpPr txBox="1"/>
          <p:nvPr/>
        </p:nvSpPr>
        <p:spPr>
          <a:xfrm>
            <a:off x="228600" y="4267200"/>
            <a:ext cx="7772400" cy="1200329"/>
          </a:xfrm>
          <a:prstGeom prst="rect">
            <a:avLst/>
          </a:prstGeom>
          <a:noFill/>
        </p:spPr>
        <p:txBody>
          <a:bodyPr wrap="square" rtlCol="0">
            <a:spAutoFit/>
          </a:bodyPr>
          <a:lstStyle/>
          <a:p>
            <a:r>
              <a:rPr lang="en-US" dirty="0" smtClean="0">
                <a:solidFill>
                  <a:srgbClr val="7030A0"/>
                </a:solidFill>
              </a:rPr>
              <a:t>Answer: C</a:t>
            </a:r>
          </a:p>
          <a:p>
            <a:r>
              <a:rPr lang="en-US" dirty="0" smtClean="0">
                <a:solidFill>
                  <a:srgbClr val="7030A0"/>
                </a:solidFill>
              </a:rPr>
              <a:t>The wall becomes polarized – redistribution of charges so that the unlike charges are closer to the balloon than the like charges…see lecture and recall the demo for full explanation… </a:t>
            </a:r>
            <a:endParaRPr lang="en-US" dirty="0">
              <a:solidFill>
                <a:srgbClr val="7030A0"/>
              </a:solidFill>
            </a:endParaRPr>
          </a:p>
        </p:txBody>
      </p:sp>
    </p:spTree>
    <p:extLst>
      <p:ext uri="{BB962C8B-B14F-4D97-AF65-F5344CB8AC3E}">
        <p14:creationId xmlns:p14="http://schemas.microsoft.com/office/powerpoint/2010/main" val="277495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685800" y="457200"/>
            <a:ext cx="7772400" cy="3970318"/>
          </a:xfrm>
          <a:prstGeom prst="rect">
            <a:avLst/>
          </a:prstGeom>
          <a:noFill/>
          <a:ln w="9525">
            <a:noFill/>
            <a:miter lim="800000"/>
            <a:headEnd/>
            <a:tailEnd/>
          </a:ln>
          <a:effectLst/>
        </p:spPr>
        <p:txBody>
          <a:bodyPr>
            <a:spAutoFit/>
          </a:bodyPr>
          <a:lstStyle/>
          <a:p>
            <a:pPr marL="342900" indent="-342900">
              <a:spcBef>
                <a:spcPct val="50000"/>
              </a:spcBef>
            </a:pPr>
            <a:r>
              <a:rPr lang="en-US" sz="2400" dirty="0"/>
              <a:t>A rock weighs 30 N on Earth. How much would it weigh on the moon? Note </a:t>
            </a:r>
            <a:r>
              <a:rPr lang="en-US" sz="2400" i="1" dirty="0"/>
              <a:t>g</a:t>
            </a:r>
            <a:r>
              <a:rPr lang="en-US" sz="2400" dirty="0"/>
              <a:t> on the moon is one-sixth that on earth.</a:t>
            </a:r>
          </a:p>
          <a:p>
            <a:pPr marL="342900" indent="-342900">
              <a:spcBef>
                <a:spcPct val="50000"/>
              </a:spcBef>
              <a:buFontTx/>
              <a:buAutoNum type="alphaUcParenR"/>
            </a:pPr>
            <a:r>
              <a:rPr lang="en-US" sz="2400" dirty="0"/>
              <a:t>180 N</a:t>
            </a:r>
          </a:p>
          <a:p>
            <a:pPr marL="342900" indent="-342900">
              <a:spcBef>
                <a:spcPct val="50000"/>
              </a:spcBef>
            </a:pPr>
            <a:r>
              <a:rPr lang="en-US" sz="2400" dirty="0"/>
              <a:t>B) 30 N</a:t>
            </a:r>
          </a:p>
          <a:p>
            <a:pPr marL="342900" indent="-342900">
              <a:spcBef>
                <a:spcPct val="50000"/>
              </a:spcBef>
            </a:pPr>
            <a:r>
              <a:rPr lang="en-US" sz="2400" dirty="0"/>
              <a:t>C) 5 N</a:t>
            </a:r>
          </a:p>
          <a:p>
            <a:pPr marL="342900" indent="-342900">
              <a:spcBef>
                <a:spcPct val="50000"/>
              </a:spcBef>
            </a:pPr>
            <a:r>
              <a:rPr lang="en-US" sz="2400" dirty="0"/>
              <a:t>D) 0 N</a:t>
            </a:r>
          </a:p>
          <a:p>
            <a:pPr marL="342900" indent="-342900">
              <a:spcBef>
                <a:spcPct val="50000"/>
              </a:spcBef>
            </a:pPr>
            <a:r>
              <a:rPr lang="en-US" sz="2400" dirty="0"/>
              <a:t>E) None of the above</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609600" y="427038"/>
            <a:ext cx="8153400" cy="4289425"/>
          </a:xfrm>
          <a:prstGeom prst="rect">
            <a:avLst/>
          </a:prstGeom>
          <a:noFill/>
          <a:ln w="9525">
            <a:noFill/>
            <a:miter lim="800000"/>
            <a:headEnd/>
            <a:tailEnd/>
          </a:ln>
          <a:effectLst/>
        </p:spPr>
        <p:txBody>
          <a:bodyPr lIns="457056" tIns="457056" rIns="457056" bIns="545928" anchor="ctr">
            <a:spAutoFit/>
          </a:bodyPr>
          <a:lstStyle/>
          <a:p>
            <a:r>
              <a:rPr lang="en-US" sz="2400"/>
              <a:t>A child's balloon charged to a large voltage is not dangerous because  </a:t>
            </a:r>
            <a:br>
              <a:rPr lang="en-US" sz="2400"/>
            </a:br>
            <a:endParaRPr lang="en-US" sz="2400"/>
          </a:p>
          <a:p>
            <a:r>
              <a:rPr lang="en-US" sz="2400"/>
              <a:t>A) rubber is not a good conductor of electricity. </a:t>
            </a:r>
          </a:p>
          <a:p>
            <a:r>
              <a:rPr lang="en-US" sz="2400"/>
              <a:t>B) its outside surface is positively charged. </a:t>
            </a:r>
          </a:p>
          <a:p>
            <a:r>
              <a:rPr lang="en-US" sz="2400"/>
              <a:t>C) the potential difference between the balloon and the child's hand is very small. </a:t>
            </a:r>
          </a:p>
          <a:p>
            <a:r>
              <a:rPr lang="en-US" sz="2400"/>
              <a:t>D) it has very little charge and energy</a:t>
            </a:r>
          </a:p>
          <a:p>
            <a:r>
              <a:rPr lang="en-US" sz="2400"/>
              <a:t>E) None of the above choices are correct. </a:t>
            </a:r>
          </a:p>
        </p:txBody>
      </p:sp>
    </p:spTree>
    <p:extLst>
      <p:ext uri="{BB962C8B-B14F-4D97-AF65-F5344CB8AC3E}">
        <p14:creationId xmlns:p14="http://schemas.microsoft.com/office/powerpoint/2010/main" val="1875020052"/>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ChangeArrowheads="1"/>
          </p:cNvSpPr>
          <p:nvPr/>
        </p:nvSpPr>
        <p:spPr bwMode="auto">
          <a:xfrm>
            <a:off x="609600" y="427038"/>
            <a:ext cx="8153400" cy="4289425"/>
          </a:xfrm>
          <a:prstGeom prst="rect">
            <a:avLst/>
          </a:prstGeom>
          <a:noFill/>
          <a:ln w="9525">
            <a:noFill/>
            <a:miter lim="800000"/>
            <a:headEnd/>
            <a:tailEnd/>
          </a:ln>
          <a:effectLst/>
        </p:spPr>
        <p:txBody>
          <a:bodyPr lIns="457056" tIns="457056" rIns="457056" bIns="545928" anchor="ctr">
            <a:spAutoFit/>
          </a:bodyPr>
          <a:lstStyle/>
          <a:p>
            <a:r>
              <a:rPr lang="en-US" sz="2400"/>
              <a:t>A child's balloon charged to a large voltage is not dangerous because  </a:t>
            </a:r>
            <a:br>
              <a:rPr lang="en-US" sz="2400"/>
            </a:br>
            <a:endParaRPr lang="en-US" sz="2400"/>
          </a:p>
          <a:p>
            <a:r>
              <a:rPr lang="en-US" sz="2400"/>
              <a:t>A) rubber is not a good conductor of electricity. </a:t>
            </a:r>
          </a:p>
          <a:p>
            <a:r>
              <a:rPr lang="en-US" sz="2400"/>
              <a:t>B) its outside surface is positively charged. </a:t>
            </a:r>
          </a:p>
          <a:p>
            <a:r>
              <a:rPr lang="en-US" sz="2400"/>
              <a:t>C) the potential difference between the balloon and the child's hand is very small. </a:t>
            </a:r>
          </a:p>
          <a:p>
            <a:r>
              <a:rPr lang="en-US" sz="2400"/>
              <a:t>D) it has very little charge and energy</a:t>
            </a:r>
          </a:p>
          <a:p>
            <a:r>
              <a:rPr lang="en-US" sz="2400"/>
              <a:t>E) None of the above choices are correct. </a:t>
            </a:r>
          </a:p>
        </p:txBody>
      </p:sp>
      <p:sp>
        <p:nvSpPr>
          <p:cNvPr id="2" name="TextBox 1"/>
          <p:cNvSpPr txBox="1"/>
          <p:nvPr/>
        </p:nvSpPr>
        <p:spPr>
          <a:xfrm>
            <a:off x="1600200" y="4716463"/>
            <a:ext cx="6858000" cy="1200329"/>
          </a:xfrm>
          <a:prstGeom prst="rect">
            <a:avLst/>
          </a:prstGeom>
          <a:noFill/>
        </p:spPr>
        <p:txBody>
          <a:bodyPr wrap="square" rtlCol="0">
            <a:spAutoFit/>
          </a:bodyPr>
          <a:lstStyle/>
          <a:p>
            <a:r>
              <a:rPr lang="en-US" dirty="0" smtClean="0">
                <a:solidFill>
                  <a:srgbClr val="7030A0"/>
                </a:solidFill>
              </a:rPr>
              <a:t>D) </a:t>
            </a:r>
          </a:p>
          <a:p>
            <a:r>
              <a:rPr lang="en-US" dirty="0" smtClean="0">
                <a:solidFill>
                  <a:srgbClr val="7030A0"/>
                </a:solidFill>
              </a:rPr>
              <a:t>Recall lecture….the balloon has very little charge on it, and therefore very little potential energy</a:t>
            </a:r>
          </a:p>
          <a:p>
            <a:endParaRPr lang="en-US" dirty="0">
              <a:solidFill>
                <a:srgbClr val="7030A0"/>
              </a:solidFill>
            </a:endParaRPr>
          </a:p>
        </p:txBody>
      </p:sp>
    </p:spTree>
    <p:extLst>
      <p:ext uri="{BB962C8B-B14F-4D97-AF65-F5344CB8AC3E}">
        <p14:creationId xmlns:p14="http://schemas.microsoft.com/office/powerpoint/2010/main" val="88840393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ChangeArrowheads="1"/>
          </p:cNvSpPr>
          <p:nvPr/>
        </p:nvSpPr>
        <p:spPr bwMode="auto">
          <a:xfrm>
            <a:off x="457200" y="978932"/>
            <a:ext cx="8077200" cy="2308324"/>
          </a:xfrm>
          <a:prstGeom prst="rect">
            <a:avLst/>
          </a:prstGeom>
          <a:noFill/>
          <a:ln w="9525">
            <a:noFill/>
            <a:miter lim="800000"/>
            <a:headEnd/>
            <a:tailEnd/>
          </a:ln>
          <a:effectLst/>
        </p:spPr>
        <p:txBody>
          <a:bodyPr anchor="ctr">
            <a:spAutoFit/>
          </a:bodyPr>
          <a:lstStyle/>
          <a:p>
            <a:pPr>
              <a:tabLst>
                <a:tab pos="457200" algn="l"/>
              </a:tabLst>
            </a:pPr>
            <a:r>
              <a:rPr lang="en-US" sz="2400" dirty="0" smtClean="0"/>
              <a:t>Cool </a:t>
            </a:r>
            <a:r>
              <a:rPr lang="en-US" sz="2400" dirty="0"/>
              <a:t>a copper wire and the electrical resistance between its ends</a:t>
            </a:r>
          </a:p>
          <a:p>
            <a:pPr>
              <a:tabLst>
                <a:tab pos="457200" algn="l"/>
              </a:tabLst>
            </a:pPr>
            <a:endParaRPr lang="en-US" sz="2400" dirty="0"/>
          </a:p>
          <a:p>
            <a:pPr>
              <a:tabLst>
                <a:tab pos="457200" algn="l"/>
              </a:tabLst>
            </a:pPr>
            <a:r>
              <a:rPr lang="en-US" sz="2400" dirty="0"/>
              <a:t>A) increases</a:t>
            </a:r>
          </a:p>
          <a:p>
            <a:pPr>
              <a:tabLst>
                <a:tab pos="457200" algn="l"/>
              </a:tabLst>
            </a:pPr>
            <a:r>
              <a:rPr lang="en-US" sz="2400" dirty="0"/>
              <a:t>B) decreases</a:t>
            </a:r>
          </a:p>
          <a:p>
            <a:pPr>
              <a:tabLst>
                <a:tab pos="457200" algn="l"/>
              </a:tabLst>
            </a:pPr>
            <a:r>
              <a:rPr lang="en-US" sz="2400" dirty="0"/>
              <a:t>C) is unchanged</a:t>
            </a:r>
          </a:p>
        </p:txBody>
      </p:sp>
    </p:spTree>
    <p:extLst>
      <p:ext uri="{BB962C8B-B14F-4D97-AF65-F5344CB8AC3E}">
        <p14:creationId xmlns:p14="http://schemas.microsoft.com/office/powerpoint/2010/main" val="286460832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ChangeArrowheads="1"/>
          </p:cNvSpPr>
          <p:nvPr/>
        </p:nvSpPr>
        <p:spPr bwMode="auto">
          <a:xfrm>
            <a:off x="533400" y="457200"/>
            <a:ext cx="8077200" cy="2282825"/>
          </a:xfrm>
          <a:prstGeom prst="rect">
            <a:avLst/>
          </a:prstGeom>
          <a:noFill/>
          <a:ln w="9525">
            <a:noFill/>
            <a:miter lim="800000"/>
            <a:headEnd/>
            <a:tailEnd/>
          </a:ln>
          <a:effectLst/>
        </p:spPr>
        <p:txBody>
          <a:bodyPr anchor="ctr">
            <a:spAutoFit/>
          </a:bodyPr>
          <a:lstStyle/>
          <a:p>
            <a:pPr>
              <a:tabLst>
                <a:tab pos="457200" algn="l"/>
              </a:tabLst>
            </a:pPr>
            <a:r>
              <a:rPr lang="en-US" sz="2400"/>
              <a:t>Cool a copper wire and the electrical resistance between its ends</a:t>
            </a:r>
          </a:p>
          <a:p>
            <a:pPr>
              <a:tabLst>
                <a:tab pos="457200" algn="l"/>
              </a:tabLst>
            </a:pPr>
            <a:endParaRPr lang="en-US" sz="2400"/>
          </a:p>
          <a:p>
            <a:pPr>
              <a:tabLst>
                <a:tab pos="457200" algn="l"/>
              </a:tabLst>
            </a:pPr>
            <a:r>
              <a:rPr lang="en-US" sz="2400"/>
              <a:t>A) increases</a:t>
            </a:r>
          </a:p>
          <a:p>
            <a:pPr>
              <a:tabLst>
                <a:tab pos="457200" algn="l"/>
              </a:tabLst>
            </a:pPr>
            <a:r>
              <a:rPr lang="en-US" sz="2400"/>
              <a:t>B) decreases</a:t>
            </a:r>
          </a:p>
          <a:p>
            <a:pPr>
              <a:tabLst>
                <a:tab pos="457200" algn="l"/>
              </a:tabLst>
            </a:pPr>
            <a:r>
              <a:rPr lang="en-US" sz="2400"/>
              <a:t>C) is unchanged</a:t>
            </a:r>
          </a:p>
        </p:txBody>
      </p:sp>
      <p:sp>
        <p:nvSpPr>
          <p:cNvPr id="81925" name="Text Box 5"/>
          <p:cNvSpPr txBox="1">
            <a:spLocks noChangeArrowheads="1"/>
          </p:cNvSpPr>
          <p:nvPr/>
        </p:nvSpPr>
        <p:spPr bwMode="auto">
          <a:xfrm>
            <a:off x="838200" y="4191000"/>
            <a:ext cx="7772400" cy="155257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Resistance is less for lower temperatures. </a:t>
            </a:r>
          </a:p>
          <a:p>
            <a:pPr>
              <a:spcBef>
                <a:spcPct val="50000"/>
              </a:spcBef>
            </a:pPr>
            <a:r>
              <a:rPr lang="en-US" sz="2400" dirty="0">
                <a:solidFill>
                  <a:srgbClr val="993366"/>
                </a:solidFill>
              </a:rPr>
              <a:t>Also note that resistance is less if the wire is thicker.  </a:t>
            </a:r>
          </a:p>
        </p:txBody>
      </p:sp>
    </p:spTree>
    <p:extLst>
      <p:ext uri="{BB962C8B-B14F-4D97-AF65-F5344CB8AC3E}">
        <p14:creationId xmlns:p14="http://schemas.microsoft.com/office/powerpoint/2010/main" val="384898527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7772400" cy="1938992"/>
          </a:xfrm>
          <a:prstGeom prst="rect">
            <a:avLst/>
          </a:prstGeom>
          <a:noFill/>
        </p:spPr>
        <p:txBody>
          <a:bodyPr wrap="square" rtlCol="0">
            <a:spAutoFit/>
          </a:bodyPr>
          <a:lstStyle/>
          <a:p>
            <a:r>
              <a:rPr lang="en-US" sz="2400" dirty="0"/>
              <a:t>Stretch a copper wire so that it is thinner and the resistance between its ends</a:t>
            </a:r>
          </a:p>
          <a:p>
            <a:r>
              <a:rPr lang="en-US" sz="2400" dirty="0"/>
              <a:t>A) decreases.</a:t>
            </a:r>
          </a:p>
          <a:p>
            <a:r>
              <a:rPr lang="en-US" sz="2400" dirty="0"/>
              <a:t>B) remains unchanged.</a:t>
            </a:r>
          </a:p>
          <a:p>
            <a:r>
              <a:rPr lang="en-US" sz="2400" dirty="0"/>
              <a:t>C) increases</a:t>
            </a:r>
          </a:p>
        </p:txBody>
      </p:sp>
    </p:spTree>
    <p:extLst>
      <p:ext uri="{BB962C8B-B14F-4D97-AF65-F5344CB8AC3E}">
        <p14:creationId xmlns:p14="http://schemas.microsoft.com/office/powerpoint/2010/main" val="246190731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7772400" cy="1938992"/>
          </a:xfrm>
          <a:prstGeom prst="rect">
            <a:avLst/>
          </a:prstGeom>
          <a:noFill/>
        </p:spPr>
        <p:txBody>
          <a:bodyPr wrap="square" rtlCol="0">
            <a:spAutoFit/>
          </a:bodyPr>
          <a:lstStyle/>
          <a:p>
            <a:r>
              <a:rPr lang="en-US" sz="2400" dirty="0"/>
              <a:t>Stretch a copper wire so that it is thinner and the resistance between its ends</a:t>
            </a:r>
          </a:p>
          <a:p>
            <a:r>
              <a:rPr lang="en-US" sz="2400" dirty="0"/>
              <a:t>A) decreases.</a:t>
            </a:r>
          </a:p>
          <a:p>
            <a:r>
              <a:rPr lang="en-US" sz="2400" dirty="0"/>
              <a:t>B) remains unchanged.</a:t>
            </a:r>
          </a:p>
          <a:p>
            <a:r>
              <a:rPr lang="en-US" sz="2400" dirty="0"/>
              <a:t>C) increases</a:t>
            </a:r>
          </a:p>
        </p:txBody>
      </p:sp>
      <p:sp>
        <p:nvSpPr>
          <p:cNvPr id="3" name="TextBox 2"/>
          <p:cNvSpPr txBox="1"/>
          <p:nvPr/>
        </p:nvSpPr>
        <p:spPr>
          <a:xfrm>
            <a:off x="914400" y="3429000"/>
            <a:ext cx="6934200" cy="923330"/>
          </a:xfrm>
          <a:prstGeom prst="rect">
            <a:avLst/>
          </a:prstGeom>
          <a:noFill/>
        </p:spPr>
        <p:txBody>
          <a:bodyPr wrap="square" rtlCol="0">
            <a:spAutoFit/>
          </a:bodyPr>
          <a:lstStyle/>
          <a:p>
            <a:r>
              <a:rPr lang="en-US" dirty="0" smtClean="0">
                <a:solidFill>
                  <a:srgbClr val="7030A0"/>
                </a:solidFill>
              </a:rPr>
              <a:t>Answer: C</a:t>
            </a:r>
          </a:p>
          <a:p>
            <a:r>
              <a:rPr lang="en-US" dirty="0" smtClean="0">
                <a:solidFill>
                  <a:srgbClr val="7030A0"/>
                </a:solidFill>
              </a:rPr>
              <a:t>The thinner and longer the conductor, the greater the electrical resistance. </a:t>
            </a:r>
            <a:endParaRPr lang="en-US" dirty="0">
              <a:solidFill>
                <a:srgbClr val="7030A0"/>
              </a:solidFill>
            </a:endParaRPr>
          </a:p>
        </p:txBody>
      </p:sp>
    </p:spTree>
    <p:extLst>
      <p:ext uri="{BB962C8B-B14F-4D97-AF65-F5344CB8AC3E}">
        <p14:creationId xmlns:p14="http://schemas.microsoft.com/office/powerpoint/2010/main" val="2827312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9248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Two lamps, one with a thick filament and one with a thin filament of the same material, are connected in series to a battery. The voltage </a:t>
            </a:r>
            <a:r>
              <a:rPr lang="en-US" sz="2400" dirty="0" smtClean="0">
                <a:solidFill>
                  <a:srgbClr val="000000"/>
                </a:solidFill>
                <a:latin typeface="+mj-lt"/>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greater across the lamp with the thick filament.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greater across the lamp with the thin filament.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the same for both lamps.</a:t>
            </a:r>
          </a:p>
        </p:txBody>
      </p:sp>
    </p:spTree>
    <p:extLst>
      <p:ext uri="{BB962C8B-B14F-4D97-AF65-F5344CB8AC3E}">
        <p14:creationId xmlns:p14="http://schemas.microsoft.com/office/powerpoint/2010/main" val="301344558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9248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Two lamps, one with a thick filament and one with a thin filament of the same material, are connected in series to a battery. The voltage </a:t>
            </a:r>
            <a:r>
              <a:rPr lang="en-US" sz="2400" dirty="0" smtClean="0">
                <a:solidFill>
                  <a:srgbClr val="000000"/>
                </a:solidFill>
                <a:latin typeface="+mj-lt"/>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greater across the lamp with the thick filament.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greater across the lamp with the thin filament.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the same for both lamps.</a:t>
            </a:r>
          </a:p>
        </p:txBody>
      </p:sp>
      <p:sp>
        <p:nvSpPr>
          <p:cNvPr id="3" name="TextBox 2"/>
          <p:cNvSpPr txBox="1"/>
          <p:nvPr/>
        </p:nvSpPr>
        <p:spPr>
          <a:xfrm>
            <a:off x="838200" y="3810000"/>
            <a:ext cx="7162800" cy="1200329"/>
          </a:xfrm>
          <a:prstGeom prst="rect">
            <a:avLst/>
          </a:prstGeom>
          <a:noFill/>
        </p:spPr>
        <p:txBody>
          <a:bodyPr wrap="square" rtlCol="0">
            <a:spAutoFit/>
          </a:bodyPr>
          <a:lstStyle/>
          <a:p>
            <a:r>
              <a:rPr lang="en-US" smtClean="0">
                <a:solidFill>
                  <a:srgbClr val="7030A0"/>
                </a:solidFill>
              </a:rPr>
              <a:t>B) In </a:t>
            </a:r>
            <a:r>
              <a:rPr lang="en-US" dirty="0" smtClean="0">
                <a:solidFill>
                  <a:srgbClr val="7030A0"/>
                </a:solidFill>
              </a:rPr>
              <a:t>series, the same current goes through every device. So those with the greater resistance have a greater voltage drop, since V = IR. </a:t>
            </a:r>
          </a:p>
          <a:p>
            <a:r>
              <a:rPr lang="en-US" dirty="0" smtClean="0">
                <a:solidFill>
                  <a:srgbClr val="7030A0"/>
                </a:solidFill>
              </a:rPr>
              <a:t>Thinner filaments have a higher resistance than thicker filaments, hence the higher voltage across them. </a:t>
            </a:r>
            <a:endParaRPr lang="en-US" dirty="0">
              <a:solidFill>
                <a:srgbClr val="7030A0"/>
              </a:solidFill>
            </a:endParaRPr>
          </a:p>
        </p:txBody>
      </p:sp>
    </p:spTree>
    <p:extLst>
      <p:ext uri="{BB962C8B-B14F-4D97-AF65-F5344CB8AC3E}">
        <p14:creationId xmlns:p14="http://schemas.microsoft.com/office/powerpoint/2010/main" val="192506544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685800" y="838200"/>
            <a:ext cx="7543800" cy="3600986"/>
          </a:xfrm>
          <a:prstGeom prst="rect">
            <a:avLst/>
          </a:prstGeom>
          <a:noFill/>
          <a:ln w="9525">
            <a:noFill/>
            <a:miter lim="800000"/>
            <a:headEnd/>
            <a:tailEnd/>
          </a:ln>
          <a:effectLst/>
        </p:spPr>
        <p:txBody>
          <a:bodyPr>
            <a:spAutoFit/>
          </a:bodyPr>
          <a:lstStyle/>
          <a:p>
            <a:pPr>
              <a:spcBef>
                <a:spcPct val="50000"/>
              </a:spcBef>
            </a:pPr>
            <a:r>
              <a:rPr lang="en-US" sz="2400" dirty="0"/>
              <a:t>A 20-ohm </a:t>
            </a:r>
            <a:r>
              <a:rPr lang="en-US" sz="2400" dirty="0" smtClean="0"/>
              <a:t>toaster </a:t>
            </a:r>
            <a:r>
              <a:rPr lang="en-US" sz="2400" dirty="0"/>
              <a:t>is connected across a 120-V power supply. What is the current drawn?</a:t>
            </a:r>
          </a:p>
          <a:p>
            <a:pPr>
              <a:spcBef>
                <a:spcPct val="50000"/>
              </a:spcBef>
            </a:pPr>
            <a:r>
              <a:rPr lang="en-US" sz="2400" dirty="0"/>
              <a:t>	A) 20 A</a:t>
            </a:r>
          </a:p>
          <a:p>
            <a:pPr>
              <a:spcBef>
                <a:spcPct val="50000"/>
              </a:spcBef>
            </a:pPr>
            <a:r>
              <a:rPr lang="en-US" sz="2400" dirty="0"/>
              <a:t>	B) 120 A</a:t>
            </a:r>
          </a:p>
          <a:p>
            <a:pPr>
              <a:spcBef>
                <a:spcPct val="50000"/>
              </a:spcBef>
            </a:pPr>
            <a:r>
              <a:rPr lang="en-US" sz="2400" dirty="0"/>
              <a:t>	C) 6 A</a:t>
            </a:r>
          </a:p>
          <a:p>
            <a:pPr>
              <a:spcBef>
                <a:spcPct val="50000"/>
              </a:spcBef>
            </a:pPr>
            <a:r>
              <a:rPr lang="en-US" sz="2400" dirty="0"/>
              <a:t>	D) 240 A</a:t>
            </a:r>
          </a:p>
          <a:p>
            <a:pPr>
              <a:spcBef>
                <a:spcPct val="50000"/>
              </a:spcBef>
            </a:pPr>
            <a:r>
              <a:rPr lang="en-US" sz="2400" dirty="0"/>
              <a:t>	E) none of these</a:t>
            </a:r>
          </a:p>
        </p:txBody>
      </p:sp>
    </p:spTree>
    <p:extLst>
      <p:ext uri="{BB962C8B-B14F-4D97-AF65-F5344CB8AC3E}">
        <p14:creationId xmlns:p14="http://schemas.microsoft.com/office/powerpoint/2010/main" val="238299775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685800" y="838200"/>
            <a:ext cx="7543800" cy="3600986"/>
          </a:xfrm>
          <a:prstGeom prst="rect">
            <a:avLst/>
          </a:prstGeom>
          <a:noFill/>
          <a:ln w="9525">
            <a:noFill/>
            <a:miter lim="800000"/>
            <a:headEnd/>
            <a:tailEnd/>
          </a:ln>
          <a:effectLst/>
        </p:spPr>
        <p:txBody>
          <a:bodyPr>
            <a:spAutoFit/>
          </a:bodyPr>
          <a:lstStyle/>
          <a:p>
            <a:pPr>
              <a:spcBef>
                <a:spcPct val="50000"/>
              </a:spcBef>
            </a:pPr>
            <a:r>
              <a:rPr lang="en-US" sz="2400" dirty="0"/>
              <a:t>A 20-ohm </a:t>
            </a:r>
            <a:r>
              <a:rPr lang="en-US" sz="2400" dirty="0" smtClean="0"/>
              <a:t>toaster </a:t>
            </a:r>
            <a:r>
              <a:rPr lang="en-US" sz="2400" dirty="0"/>
              <a:t>is connected across a 120-V power supply. What is the current drawn?</a:t>
            </a:r>
          </a:p>
          <a:p>
            <a:pPr>
              <a:spcBef>
                <a:spcPct val="50000"/>
              </a:spcBef>
            </a:pPr>
            <a:r>
              <a:rPr lang="en-US" sz="2400" dirty="0"/>
              <a:t>	A) 20 A</a:t>
            </a:r>
          </a:p>
          <a:p>
            <a:pPr>
              <a:spcBef>
                <a:spcPct val="50000"/>
              </a:spcBef>
            </a:pPr>
            <a:r>
              <a:rPr lang="en-US" sz="2400" dirty="0"/>
              <a:t>	B) 120 A</a:t>
            </a:r>
          </a:p>
          <a:p>
            <a:pPr>
              <a:spcBef>
                <a:spcPct val="50000"/>
              </a:spcBef>
            </a:pPr>
            <a:r>
              <a:rPr lang="en-US" sz="2400" dirty="0"/>
              <a:t>	C) 6 A</a:t>
            </a:r>
          </a:p>
          <a:p>
            <a:pPr>
              <a:spcBef>
                <a:spcPct val="50000"/>
              </a:spcBef>
            </a:pPr>
            <a:r>
              <a:rPr lang="en-US" sz="2400" dirty="0"/>
              <a:t>	D) 240 A</a:t>
            </a:r>
          </a:p>
          <a:p>
            <a:pPr>
              <a:spcBef>
                <a:spcPct val="50000"/>
              </a:spcBef>
            </a:pPr>
            <a:r>
              <a:rPr lang="en-US" sz="2400" dirty="0"/>
              <a:t>	E) none of these</a:t>
            </a:r>
          </a:p>
        </p:txBody>
      </p:sp>
      <p:sp>
        <p:nvSpPr>
          <p:cNvPr id="79875" name="Text Box 3"/>
          <p:cNvSpPr txBox="1">
            <a:spLocks noChangeArrowheads="1"/>
          </p:cNvSpPr>
          <p:nvPr/>
        </p:nvSpPr>
        <p:spPr bwMode="auto">
          <a:xfrm>
            <a:off x="381000" y="4876800"/>
            <a:ext cx="8229600" cy="155257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 6A</a:t>
            </a:r>
          </a:p>
          <a:p>
            <a:pPr>
              <a:spcBef>
                <a:spcPct val="50000"/>
              </a:spcBef>
            </a:pPr>
            <a:r>
              <a:rPr lang="en-US" sz="2400" dirty="0">
                <a:solidFill>
                  <a:srgbClr val="993366"/>
                </a:solidFill>
              </a:rPr>
              <a:t>Current = voltage/resistance = 120/20 = 6 A</a:t>
            </a:r>
          </a:p>
          <a:p>
            <a:pPr>
              <a:spcBef>
                <a:spcPct val="50000"/>
              </a:spcBef>
            </a:pPr>
            <a:r>
              <a:rPr lang="en-US" sz="2400" dirty="0">
                <a:solidFill>
                  <a:srgbClr val="993366"/>
                </a:solidFill>
              </a:rPr>
              <a:t>(Ohm’s law)</a:t>
            </a:r>
          </a:p>
        </p:txBody>
      </p:sp>
    </p:spTree>
    <p:extLst>
      <p:ext uri="{BB962C8B-B14F-4D97-AF65-F5344CB8AC3E}">
        <p14:creationId xmlns:p14="http://schemas.microsoft.com/office/powerpoint/2010/main" val="3259108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685800" y="457200"/>
            <a:ext cx="7772400" cy="3925888"/>
          </a:xfrm>
          <a:prstGeom prst="rect">
            <a:avLst/>
          </a:prstGeom>
          <a:noFill/>
          <a:ln w="9525">
            <a:noFill/>
            <a:miter lim="800000"/>
            <a:headEnd/>
            <a:tailEnd/>
          </a:ln>
          <a:effectLst/>
        </p:spPr>
        <p:txBody>
          <a:bodyPr>
            <a:spAutoFit/>
          </a:bodyPr>
          <a:lstStyle/>
          <a:p>
            <a:pPr marL="342900" indent="-342900">
              <a:spcBef>
                <a:spcPct val="50000"/>
              </a:spcBef>
            </a:pPr>
            <a:r>
              <a:rPr lang="en-US" sz="2400" dirty="0"/>
              <a:t>A rock weighs 30 N on Earth. How much would it weigh on the moon? Note g on the moon is one-sixth that on earth.</a:t>
            </a:r>
          </a:p>
          <a:p>
            <a:pPr marL="342900" indent="-342900">
              <a:spcBef>
                <a:spcPct val="50000"/>
              </a:spcBef>
              <a:buFontTx/>
              <a:buAutoNum type="alphaUcParenR"/>
            </a:pPr>
            <a:r>
              <a:rPr lang="en-US" sz="2400" dirty="0"/>
              <a:t>180 N</a:t>
            </a:r>
          </a:p>
          <a:p>
            <a:pPr marL="342900" indent="-342900">
              <a:spcBef>
                <a:spcPct val="50000"/>
              </a:spcBef>
            </a:pPr>
            <a:r>
              <a:rPr lang="en-US" sz="2400" dirty="0"/>
              <a:t>B) 30 N</a:t>
            </a:r>
          </a:p>
          <a:p>
            <a:pPr marL="342900" indent="-342900">
              <a:spcBef>
                <a:spcPct val="50000"/>
              </a:spcBef>
            </a:pPr>
            <a:r>
              <a:rPr lang="en-US" sz="2400" dirty="0"/>
              <a:t>C) 5 N</a:t>
            </a:r>
          </a:p>
          <a:p>
            <a:pPr marL="342900" indent="-342900">
              <a:spcBef>
                <a:spcPct val="50000"/>
              </a:spcBef>
            </a:pPr>
            <a:r>
              <a:rPr lang="en-US" sz="2400" dirty="0"/>
              <a:t>D) 0 N</a:t>
            </a:r>
          </a:p>
          <a:p>
            <a:pPr marL="342900" indent="-342900">
              <a:spcBef>
                <a:spcPct val="50000"/>
              </a:spcBef>
            </a:pPr>
            <a:r>
              <a:rPr lang="en-US" sz="2400" dirty="0"/>
              <a:t>E) None of the above</a:t>
            </a:r>
          </a:p>
        </p:txBody>
      </p:sp>
      <p:sp>
        <p:nvSpPr>
          <p:cNvPr id="60421" name="Text Box 5"/>
          <p:cNvSpPr txBox="1">
            <a:spLocks noChangeArrowheads="1"/>
          </p:cNvSpPr>
          <p:nvPr/>
        </p:nvSpPr>
        <p:spPr bwMode="auto">
          <a:xfrm>
            <a:off x="304800" y="4632325"/>
            <a:ext cx="8839200" cy="22256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C, since weight = </a:t>
            </a:r>
            <a:r>
              <a:rPr lang="en-US" sz="2000" i="1" dirty="0">
                <a:solidFill>
                  <a:srgbClr val="993366"/>
                </a:solidFill>
              </a:rPr>
              <a:t>mg </a:t>
            </a:r>
            <a:r>
              <a:rPr lang="en-US" sz="2000" dirty="0">
                <a:solidFill>
                  <a:srgbClr val="993366"/>
                </a:solidFill>
              </a:rPr>
              <a:t>and </a:t>
            </a:r>
            <a:r>
              <a:rPr lang="en-US" sz="2000" i="1" dirty="0">
                <a:solidFill>
                  <a:srgbClr val="993366"/>
                </a:solidFill>
              </a:rPr>
              <a:t>g</a:t>
            </a:r>
            <a:r>
              <a:rPr lang="en-US" sz="2000" dirty="0">
                <a:solidFill>
                  <a:srgbClr val="993366"/>
                </a:solidFill>
              </a:rPr>
              <a:t> is 1/6 on the moon compared to that on earth. </a:t>
            </a:r>
          </a:p>
          <a:p>
            <a:pPr>
              <a:spcBef>
                <a:spcPct val="50000"/>
              </a:spcBef>
            </a:pPr>
            <a:r>
              <a:rPr lang="en-US" sz="2000" dirty="0"/>
              <a:t>What if the question asked about the mass – what is its mass on the moon ? (take </a:t>
            </a:r>
            <a:r>
              <a:rPr lang="en-US" sz="2000" i="1" dirty="0"/>
              <a:t>g</a:t>
            </a:r>
            <a:r>
              <a:rPr lang="en-US" sz="2000" dirty="0"/>
              <a:t> = 10 m/s</a:t>
            </a:r>
            <a:r>
              <a:rPr lang="en-US" sz="2000" baseline="30000" dirty="0"/>
              <a:t>2</a:t>
            </a:r>
            <a:r>
              <a:rPr lang="en-US" sz="2000" dirty="0"/>
              <a:t> on the earth)</a:t>
            </a:r>
          </a:p>
          <a:p>
            <a:pPr>
              <a:spcBef>
                <a:spcPct val="50000"/>
              </a:spcBef>
            </a:pPr>
            <a:r>
              <a:rPr lang="en-US" sz="2000" dirty="0">
                <a:solidFill>
                  <a:srgbClr val="993366"/>
                </a:solidFill>
              </a:rPr>
              <a:t>Answer: the same as that on earth, </a:t>
            </a:r>
            <a:r>
              <a:rPr lang="en-US" sz="2000" dirty="0" smtClean="0">
                <a:solidFill>
                  <a:srgbClr val="993366"/>
                </a:solidFill>
              </a:rPr>
              <a:t>i.e</a:t>
            </a:r>
            <a:r>
              <a:rPr lang="en-US" sz="2000" dirty="0">
                <a:solidFill>
                  <a:srgbClr val="993366"/>
                </a:solidFill>
              </a:rPr>
              <a:t>. Mass = weight/</a:t>
            </a:r>
            <a:r>
              <a:rPr lang="en-US" sz="2000" i="1" dirty="0">
                <a:solidFill>
                  <a:srgbClr val="993366"/>
                </a:solidFill>
              </a:rPr>
              <a:t>g</a:t>
            </a:r>
            <a:r>
              <a:rPr lang="en-US" sz="2000" dirty="0">
                <a:solidFill>
                  <a:srgbClr val="993366"/>
                </a:solidFill>
              </a:rPr>
              <a:t> = (30 N)/(10 N/kg) = 3 kg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2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81000" y="685800"/>
            <a:ext cx="8001000" cy="3600986"/>
          </a:xfrm>
          <a:prstGeom prst="rect">
            <a:avLst/>
          </a:prstGeom>
          <a:noFill/>
          <a:ln w="9525">
            <a:noFill/>
            <a:miter lim="800000"/>
            <a:headEnd/>
            <a:tailEnd/>
          </a:ln>
          <a:effectLst/>
        </p:spPr>
        <p:txBody>
          <a:bodyPr>
            <a:spAutoFit/>
          </a:bodyPr>
          <a:lstStyle/>
          <a:p>
            <a:pPr>
              <a:spcBef>
                <a:spcPct val="50000"/>
              </a:spcBef>
            </a:pPr>
            <a:r>
              <a:rPr lang="en-US" sz="2400" dirty="0" smtClean="0"/>
              <a:t>When a 60-W light bulb is connected to a 240-V source, the current in the light bulb is</a:t>
            </a:r>
          </a:p>
          <a:p>
            <a:pPr>
              <a:spcBef>
                <a:spcPct val="50000"/>
              </a:spcBef>
            </a:pPr>
            <a:r>
              <a:rPr lang="en-US" sz="2400" dirty="0" smtClean="0"/>
              <a:t>	A) 4 A</a:t>
            </a:r>
          </a:p>
          <a:p>
            <a:pPr>
              <a:spcBef>
                <a:spcPct val="50000"/>
              </a:spcBef>
            </a:pPr>
            <a:r>
              <a:rPr lang="en-US" sz="2400" dirty="0" smtClean="0"/>
              <a:t>	B) 0.25 A</a:t>
            </a:r>
          </a:p>
          <a:p>
            <a:pPr>
              <a:spcBef>
                <a:spcPct val="50000"/>
              </a:spcBef>
            </a:pPr>
            <a:r>
              <a:rPr lang="en-US" sz="2400" dirty="0" smtClean="0"/>
              <a:t>	C) 6 A</a:t>
            </a:r>
          </a:p>
          <a:p>
            <a:pPr>
              <a:spcBef>
                <a:spcPct val="50000"/>
              </a:spcBef>
            </a:pPr>
            <a:r>
              <a:rPr lang="en-US" sz="2400" dirty="0"/>
              <a:t>	D) </a:t>
            </a:r>
            <a:r>
              <a:rPr lang="en-US" sz="2400" dirty="0" smtClean="0"/>
              <a:t>1440 </a:t>
            </a:r>
            <a:r>
              <a:rPr lang="en-US" sz="2400" dirty="0"/>
              <a:t>A</a:t>
            </a:r>
          </a:p>
          <a:p>
            <a:pPr>
              <a:spcBef>
                <a:spcPct val="50000"/>
              </a:spcBef>
            </a:pPr>
            <a:r>
              <a:rPr lang="en-US" sz="2400" dirty="0"/>
              <a:t>	E) none of these</a:t>
            </a:r>
          </a:p>
        </p:txBody>
      </p:sp>
    </p:spTree>
    <p:extLst>
      <p:ext uri="{BB962C8B-B14F-4D97-AF65-F5344CB8AC3E}">
        <p14:creationId xmlns:p14="http://schemas.microsoft.com/office/powerpoint/2010/main" val="21917231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81000" y="685800"/>
            <a:ext cx="8001000" cy="3600986"/>
          </a:xfrm>
          <a:prstGeom prst="rect">
            <a:avLst/>
          </a:prstGeom>
          <a:noFill/>
          <a:ln w="9525">
            <a:noFill/>
            <a:miter lim="800000"/>
            <a:headEnd/>
            <a:tailEnd/>
          </a:ln>
          <a:effectLst/>
        </p:spPr>
        <p:txBody>
          <a:bodyPr>
            <a:spAutoFit/>
          </a:bodyPr>
          <a:lstStyle/>
          <a:p>
            <a:pPr>
              <a:spcBef>
                <a:spcPct val="50000"/>
              </a:spcBef>
            </a:pPr>
            <a:r>
              <a:rPr lang="en-US" sz="2400" dirty="0"/>
              <a:t>When a </a:t>
            </a:r>
            <a:r>
              <a:rPr lang="en-US" sz="2400" dirty="0" smtClean="0"/>
              <a:t>60-W </a:t>
            </a:r>
            <a:r>
              <a:rPr lang="en-US" sz="2400" dirty="0"/>
              <a:t>light bulb is connected to a </a:t>
            </a:r>
            <a:r>
              <a:rPr lang="en-US" sz="2400" dirty="0" smtClean="0"/>
              <a:t>240-V </a:t>
            </a:r>
            <a:r>
              <a:rPr lang="en-US" sz="2400" dirty="0"/>
              <a:t>source, the current in the light bulb is</a:t>
            </a:r>
          </a:p>
          <a:p>
            <a:pPr>
              <a:spcBef>
                <a:spcPct val="50000"/>
              </a:spcBef>
            </a:pPr>
            <a:r>
              <a:rPr lang="en-US" sz="2400" dirty="0"/>
              <a:t>	A) </a:t>
            </a:r>
            <a:r>
              <a:rPr lang="en-US" sz="2400" dirty="0" smtClean="0"/>
              <a:t>4 </a:t>
            </a:r>
            <a:r>
              <a:rPr lang="en-US" sz="2400" dirty="0"/>
              <a:t>A</a:t>
            </a:r>
          </a:p>
          <a:p>
            <a:pPr>
              <a:spcBef>
                <a:spcPct val="50000"/>
              </a:spcBef>
            </a:pPr>
            <a:r>
              <a:rPr lang="en-US" sz="2400" dirty="0"/>
              <a:t>	B) </a:t>
            </a:r>
            <a:r>
              <a:rPr lang="en-US" sz="2400" dirty="0" smtClean="0"/>
              <a:t>0.25 </a:t>
            </a:r>
            <a:r>
              <a:rPr lang="en-US" sz="2400" dirty="0"/>
              <a:t>A</a:t>
            </a:r>
          </a:p>
          <a:p>
            <a:pPr>
              <a:spcBef>
                <a:spcPct val="50000"/>
              </a:spcBef>
            </a:pPr>
            <a:r>
              <a:rPr lang="en-US" sz="2400" dirty="0"/>
              <a:t>	C) </a:t>
            </a:r>
            <a:r>
              <a:rPr lang="en-US" sz="2400" dirty="0" smtClean="0"/>
              <a:t>6 </a:t>
            </a:r>
            <a:r>
              <a:rPr lang="en-US" sz="2400" dirty="0"/>
              <a:t>A</a:t>
            </a:r>
          </a:p>
          <a:p>
            <a:pPr>
              <a:spcBef>
                <a:spcPct val="50000"/>
              </a:spcBef>
            </a:pPr>
            <a:r>
              <a:rPr lang="en-US" sz="2400" dirty="0"/>
              <a:t>	D) </a:t>
            </a:r>
            <a:r>
              <a:rPr lang="en-US" sz="2400" dirty="0" smtClean="0"/>
              <a:t>1440 </a:t>
            </a:r>
            <a:r>
              <a:rPr lang="en-US" sz="2400" dirty="0"/>
              <a:t>A</a:t>
            </a:r>
          </a:p>
          <a:p>
            <a:pPr>
              <a:spcBef>
                <a:spcPct val="50000"/>
              </a:spcBef>
            </a:pPr>
            <a:r>
              <a:rPr lang="en-US" sz="2400" dirty="0"/>
              <a:t>	E) none of these</a:t>
            </a:r>
          </a:p>
        </p:txBody>
      </p:sp>
      <p:sp>
        <p:nvSpPr>
          <p:cNvPr id="96259" name="Text Box 3"/>
          <p:cNvSpPr txBox="1">
            <a:spLocks noChangeArrowheads="1"/>
          </p:cNvSpPr>
          <p:nvPr/>
        </p:nvSpPr>
        <p:spPr bwMode="auto">
          <a:xfrm>
            <a:off x="381000" y="4800600"/>
            <a:ext cx="7772400" cy="138499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t>
            </a:r>
            <a:r>
              <a:rPr lang="en-US" sz="2400" dirty="0" smtClean="0">
                <a:solidFill>
                  <a:srgbClr val="993366"/>
                </a:solidFill>
              </a:rPr>
              <a:t>B, 0.25 A</a:t>
            </a:r>
            <a:endParaRPr lang="en-US" sz="2400" dirty="0">
              <a:solidFill>
                <a:srgbClr val="993366"/>
              </a:solidFill>
            </a:endParaRPr>
          </a:p>
          <a:p>
            <a:pPr>
              <a:spcBef>
                <a:spcPct val="50000"/>
              </a:spcBef>
            </a:pPr>
            <a:r>
              <a:rPr lang="en-US" sz="2400" dirty="0">
                <a:solidFill>
                  <a:srgbClr val="993366"/>
                </a:solidFill>
              </a:rPr>
              <a:t>Power = voltage x current, so current = power/voltage = </a:t>
            </a:r>
            <a:r>
              <a:rPr lang="en-US" sz="2400" dirty="0" smtClean="0">
                <a:solidFill>
                  <a:srgbClr val="993366"/>
                </a:solidFill>
              </a:rPr>
              <a:t>60-W/240 </a:t>
            </a:r>
            <a:r>
              <a:rPr lang="en-US" sz="2400" dirty="0">
                <a:solidFill>
                  <a:srgbClr val="993366"/>
                </a:solidFill>
              </a:rPr>
              <a:t>= </a:t>
            </a:r>
            <a:r>
              <a:rPr lang="en-US" sz="2400" dirty="0" smtClean="0">
                <a:solidFill>
                  <a:srgbClr val="993366"/>
                </a:solidFill>
              </a:rPr>
              <a:t>0.25A</a:t>
            </a:r>
            <a:endParaRPr lang="en-US" sz="2400" dirty="0">
              <a:solidFill>
                <a:srgbClr val="993366"/>
              </a:solidFill>
            </a:endParaRPr>
          </a:p>
        </p:txBody>
      </p:sp>
    </p:spTree>
    <p:extLst>
      <p:ext uri="{BB962C8B-B14F-4D97-AF65-F5344CB8AC3E}">
        <p14:creationId xmlns:p14="http://schemas.microsoft.com/office/powerpoint/2010/main" val="18849240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914400" y="685800"/>
            <a:ext cx="7162800" cy="3378200"/>
          </a:xfrm>
          <a:prstGeom prst="rect">
            <a:avLst/>
          </a:prstGeom>
          <a:noFill/>
          <a:ln w="9525">
            <a:noFill/>
            <a:miter lim="800000"/>
            <a:headEnd/>
            <a:tailEnd/>
          </a:ln>
          <a:effectLst/>
        </p:spPr>
        <p:txBody>
          <a:bodyPr>
            <a:spAutoFit/>
          </a:bodyPr>
          <a:lstStyle/>
          <a:p>
            <a:pPr marL="342900" indent="-342900">
              <a:spcBef>
                <a:spcPct val="50000"/>
              </a:spcBef>
            </a:pPr>
            <a:r>
              <a:rPr lang="en-US" sz="2400"/>
              <a:t>If a current  is flowing in a wire, which of the following must be true?</a:t>
            </a:r>
          </a:p>
          <a:p>
            <a:pPr marL="342900" indent="-342900">
              <a:spcBef>
                <a:spcPct val="50000"/>
              </a:spcBef>
              <a:buFontTx/>
              <a:buAutoNum type="alphaUcParenR"/>
            </a:pPr>
            <a:r>
              <a:rPr lang="en-US" sz="2400"/>
              <a:t>The wire must have a high resistance</a:t>
            </a:r>
          </a:p>
          <a:p>
            <a:pPr marL="342900" indent="-342900">
              <a:spcBef>
                <a:spcPct val="50000"/>
              </a:spcBef>
              <a:buFontTx/>
              <a:buAutoNum type="alphaUcParenR"/>
            </a:pPr>
            <a:r>
              <a:rPr lang="en-US" sz="2400"/>
              <a:t>There must be a net charge on the wire</a:t>
            </a:r>
          </a:p>
          <a:p>
            <a:pPr marL="342900" indent="-342900">
              <a:spcBef>
                <a:spcPct val="50000"/>
              </a:spcBef>
              <a:buFontTx/>
              <a:buAutoNum type="alphaUcParenR"/>
            </a:pPr>
            <a:r>
              <a:rPr lang="en-US" sz="2400"/>
              <a:t>There must be a potential difference across the ends of the wire</a:t>
            </a:r>
          </a:p>
          <a:p>
            <a:pPr marL="342900" indent="-342900">
              <a:spcBef>
                <a:spcPct val="50000"/>
              </a:spcBef>
              <a:buFontTx/>
              <a:buAutoNum type="alphaUcParenR"/>
            </a:pPr>
            <a:r>
              <a:rPr lang="en-US" sz="2400"/>
              <a:t>None of the above</a:t>
            </a:r>
          </a:p>
        </p:txBody>
      </p:sp>
    </p:spTree>
    <p:extLst>
      <p:ext uri="{BB962C8B-B14F-4D97-AF65-F5344CB8AC3E}">
        <p14:creationId xmlns:p14="http://schemas.microsoft.com/office/powerpoint/2010/main" val="75780913"/>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914400" y="685800"/>
            <a:ext cx="7162800" cy="3378200"/>
          </a:xfrm>
          <a:prstGeom prst="rect">
            <a:avLst/>
          </a:prstGeom>
          <a:noFill/>
          <a:ln w="9525">
            <a:noFill/>
            <a:miter lim="800000"/>
            <a:headEnd/>
            <a:tailEnd/>
          </a:ln>
          <a:effectLst/>
        </p:spPr>
        <p:txBody>
          <a:bodyPr>
            <a:spAutoFit/>
          </a:bodyPr>
          <a:lstStyle/>
          <a:p>
            <a:pPr marL="342900" indent="-342900">
              <a:spcBef>
                <a:spcPct val="50000"/>
              </a:spcBef>
            </a:pPr>
            <a:r>
              <a:rPr lang="en-US" sz="2400" dirty="0"/>
              <a:t>If a current  is flowing in a wire, which of the following must be true?</a:t>
            </a:r>
          </a:p>
          <a:p>
            <a:pPr marL="342900" indent="-342900">
              <a:spcBef>
                <a:spcPct val="50000"/>
              </a:spcBef>
              <a:buFontTx/>
              <a:buAutoNum type="alphaUcParenR"/>
            </a:pPr>
            <a:r>
              <a:rPr lang="en-US" sz="2400" dirty="0"/>
              <a:t>The wire must have a high resistance</a:t>
            </a:r>
          </a:p>
          <a:p>
            <a:pPr marL="342900" indent="-342900">
              <a:spcBef>
                <a:spcPct val="50000"/>
              </a:spcBef>
              <a:buFontTx/>
              <a:buAutoNum type="alphaUcParenR"/>
            </a:pPr>
            <a:r>
              <a:rPr lang="en-US" sz="2400" dirty="0"/>
              <a:t>There must be a net charge on the wire</a:t>
            </a:r>
          </a:p>
          <a:p>
            <a:pPr marL="342900" indent="-342900">
              <a:spcBef>
                <a:spcPct val="50000"/>
              </a:spcBef>
              <a:buFontTx/>
              <a:buAutoNum type="alphaUcParenR"/>
            </a:pPr>
            <a:r>
              <a:rPr lang="en-US" sz="2400" dirty="0"/>
              <a:t>There must be a potential difference across the ends of the wire</a:t>
            </a:r>
          </a:p>
          <a:p>
            <a:pPr marL="342900" indent="-342900">
              <a:spcBef>
                <a:spcPct val="50000"/>
              </a:spcBef>
              <a:buFontTx/>
              <a:buAutoNum type="alphaUcParenR"/>
            </a:pPr>
            <a:r>
              <a:rPr lang="en-US" sz="2400" dirty="0"/>
              <a:t>None of the above</a:t>
            </a:r>
          </a:p>
        </p:txBody>
      </p:sp>
      <p:sp>
        <p:nvSpPr>
          <p:cNvPr id="83973" name="Text Box 5"/>
          <p:cNvSpPr txBox="1">
            <a:spLocks noChangeArrowheads="1"/>
          </p:cNvSpPr>
          <p:nvPr/>
        </p:nvSpPr>
        <p:spPr bwMode="auto">
          <a:xfrm>
            <a:off x="838200" y="4343400"/>
            <a:ext cx="77724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The charge flows in response to a potential difference. The potential difference must be maintained in order for the current to keep flowing.</a:t>
            </a:r>
          </a:p>
        </p:txBody>
      </p:sp>
    </p:spTree>
    <p:extLst>
      <p:ext uri="{BB962C8B-B14F-4D97-AF65-F5344CB8AC3E}">
        <p14:creationId xmlns:p14="http://schemas.microsoft.com/office/powerpoint/2010/main" val="584790334"/>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3785652"/>
          </a:xfrm>
          <a:prstGeom prst="rect">
            <a:avLst/>
          </a:prstGeom>
          <a:noFill/>
        </p:spPr>
        <p:txBody>
          <a:bodyPr wrap="square" rtlCol="0">
            <a:spAutoFit/>
          </a:bodyPr>
          <a:lstStyle/>
          <a:p>
            <a:r>
              <a:rPr lang="en-US" sz="2000" dirty="0" smtClean="0"/>
              <a:t>When you turn on a light switch, which of the following is true? </a:t>
            </a:r>
          </a:p>
          <a:p>
            <a:r>
              <a:rPr lang="en-US" sz="2000" dirty="0" smtClean="0"/>
              <a:t> </a:t>
            </a:r>
          </a:p>
          <a:p>
            <a:pPr lvl="0"/>
            <a:r>
              <a:rPr lang="en-US" sz="2000" dirty="0" smtClean="0"/>
              <a:t>A) Light is generated almost instantaneously from electrons travelling extremely fast, released from the switch and going through the lamp filament.</a:t>
            </a:r>
          </a:p>
          <a:p>
            <a:pPr lvl="0"/>
            <a:r>
              <a:rPr lang="en-US" sz="2000" dirty="0" smtClean="0"/>
              <a:t>B) Light is generated from electrons travelling extremely fast from the power plant through to the outlet, then on to the lamp.</a:t>
            </a:r>
          </a:p>
          <a:p>
            <a:pPr lvl="0"/>
            <a:r>
              <a:rPr lang="en-US" sz="2000" dirty="0" smtClean="0"/>
              <a:t>C) The electrons already present in the lamp filament generate the light, sensing the electric field signal almost instantaneously.</a:t>
            </a:r>
          </a:p>
          <a:p>
            <a:pPr lvl="0"/>
            <a:r>
              <a:rPr lang="en-US" sz="2000" dirty="0" smtClean="0"/>
              <a:t>D) The electrons already present in the lamp filament generate the light, leaving the entire circuit positively charged.</a:t>
            </a:r>
          </a:p>
          <a:p>
            <a:endParaRPr lang="en-US" sz="2000" dirty="0"/>
          </a:p>
        </p:txBody>
      </p:sp>
    </p:spTree>
    <p:extLst>
      <p:ext uri="{BB962C8B-B14F-4D97-AF65-F5344CB8AC3E}">
        <p14:creationId xmlns:p14="http://schemas.microsoft.com/office/powerpoint/2010/main" val="385350892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8001000" cy="3785652"/>
          </a:xfrm>
          <a:prstGeom prst="rect">
            <a:avLst/>
          </a:prstGeom>
          <a:noFill/>
        </p:spPr>
        <p:txBody>
          <a:bodyPr wrap="square" rtlCol="0">
            <a:spAutoFit/>
          </a:bodyPr>
          <a:lstStyle/>
          <a:p>
            <a:r>
              <a:rPr lang="en-US" sz="2000" dirty="0" smtClean="0"/>
              <a:t>When you turn on a light switch, which of the following is true? </a:t>
            </a:r>
          </a:p>
          <a:p>
            <a:r>
              <a:rPr lang="en-US" sz="2000" dirty="0" smtClean="0"/>
              <a:t> </a:t>
            </a:r>
          </a:p>
          <a:p>
            <a:pPr lvl="0"/>
            <a:r>
              <a:rPr lang="en-US" sz="2000" dirty="0" smtClean="0"/>
              <a:t>A) Light is generated almost instantaneously from electrons travelling extremely fast, released from the switch and going through the lamp filament.</a:t>
            </a:r>
          </a:p>
          <a:p>
            <a:pPr lvl="0"/>
            <a:r>
              <a:rPr lang="en-US" sz="2000" dirty="0" smtClean="0"/>
              <a:t>B) Light is generated from electrons travelling extremely fast from the power plant through to the outlet, then on to the lamp.</a:t>
            </a:r>
          </a:p>
          <a:p>
            <a:pPr lvl="0"/>
            <a:r>
              <a:rPr lang="en-US" sz="2000" dirty="0" smtClean="0"/>
              <a:t>C) The electrons already present in the lamp filament generate the light, sensing the electric field signal almost instantaneously.</a:t>
            </a:r>
          </a:p>
          <a:p>
            <a:pPr lvl="0"/>
            <a:r>
              <a:rPr lang="en-US" sz="2000" dirty="0" smtClean="0"/>
              <a:t>D) The electrons already present in the lamp filament generate the light, leaving the entire circuit positively charged.</a:t>
            </a:r>
          </a:p>
          <a:p>
            <a:endParaRPr lang="en-US" sz="2000" dirty="0"/>
          </a:p>
        </p:txBody>
      </p:sp>
      <p:sp>
        <p:nvSpPr>
          <p:cNvPr id="3" name="TextBox 2"/>
          <p:cNvSpPr txBox="1"/>
          <p:nvPr/>
        </p:nvSpPr>
        <p:spPr>
          <a:xfrm>
            <a:off x="304800" y="4724400"/>
            <a:ext cx="8229600" cy="1015663"/>
          </a:xfrm>
          <a:prstGeom prst="rect">
            <a:avLst/>
          </a:prstGeom>
          <a:noFill/>
        </p:spPr>
        <p:txBody>
          <a:bodyPr wrap="square" rtlCol="0">
            <a:spAutoFit/>
          </a:bodyPr>
          <a:lstStyle/>
          <a:p>
            <a:r>
              <a:rPr lang="en-US" sz="2000" dirty="0" smtClean="0">
                <a:solidFill>
                  <a:srgbClr val="7030A0"/>
                </a:solidFill>
              </a:rPr>
              <a:t>Answer: C</a:t>
            </a:r>
          </a:p>
          <a:p>
            <a:r>
              <a:rPr lang="en-US" sz="2000" dirty="0" smtClean="0">
                <a:solidFill>
                  <a:srgbClr val="7030A0"/>
                </a:solidFill>
              </a:rPr>
              <a:t>From lecture…electrons are present throughout the circuit and all react almost instantaneously when the switch is turned on.</a:t>
            </a:r>
            <a:endParaRPr lang="en-US" sz="2000" dirty="0">
              <a:solidFill>
                <a:srgbClr val="7030A0"/>
              </a:solidFill>
            </a:endParaRPr>
          </a:p>
        </p:txBody>
      </p:sp>
    </p:spTree>
    <p:extLst>
      <p:ext uri="{BB962C8B-B14F-4D97-AF65-F5344CB8AC3E}">
        <p14:creationId xmlns:p14="http://schemas.microsoft.com/office/powerpoint/2010/main" val="119611754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ChangeArrowheads="1"/>
          </p:cNvSpPr>
          <p:nvPr/>
        </p:nvSpPr>
        <p:spPr bwMode="auto">
          <a:xfrm>
            <a:off x="685800" y="655638"/>
            <a:ext cx="8153400" cy="2647950"/>
          </a:xfrm>
          <a:prstGeom prst="rect">
            <a:avLst/>
          </a:prstGeom>
          <a:noFill/>
          <a:ln w="9525">
            <a:noFill/>
            <a:miter lim="800000"/>
            <a:headEnd/>
            <a:tailEnd/>
          </a:ln>
          <a:effectLst/>
        </p:spPr>
        <p:txBody>
          <a:bodyPr anchor="ctr">
            <a:spAutoFit/>
          </a:bodyPr>
          <a:lstStyle/>
          <a:p>
            <a:r>
              <a:rPr lang="en-US" sz="2400"/>
              <a:t>As more lamps are put into a parallel circuit, the overall current in the power source </a:t>
            </a:r>
          </a:p>
          <a:p>
            <a:endParaRPr lang="en-US" sz="2400"/>
          </a:p>
          <a:p>
            <a:r>
              <a:rPr lang="en-US" sz="2400"/>
              <a:t>A) increases.</a:t>
            </a:r>
          </a:p>
          <a:p>
            <a:r>
              <a:rPr lang="en-US" sz="2400"/>
              <a:t>B)  stays the same. </a:t>
            </a:r>
          </a:p>
          <a:p>
            <a:r>
              <a:rPr lang="en-US" sz="2400"/>
              <a:t>C)  decreases. </a:t>
            </a:r>
          </a:p>
          <a:p>
            <a:pPr eaLnBrk="0" hangingPunct="0"/>
            <a:endParaRPr lang="en-US" sz="2400"/>
          </a:p>
        </p:txBody>
      </p:sp>
    </p:spTree>
    <p:extLst>
      <p:ext uri="{BB962C8B-B14F-4D97-AF65-F5344CB8AC3E}">
        <p14:creationId xmlns:p14="http://schemas.microsoft.com/office/powerpoint/2010/main" val="1107560406"/>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ChangeArrowheads="1"/>
          </p:cNvSpPr>
          <p:nvPr/>
        </p:nvSpPr>
        <p:spPr bwMode="auto">
          <a:xfrm>
            <a:off x="685800" y="655638"/>
            <a:ext cx="8153400" cy="2647950"/>
          </a:xfrm>
          <a:prstGeom prst="rect">
            <a:avLst/>
          </a:prstGeom>
          <a:noFill/>
          <a:ln w="9525">
            <a:noFill/>
            <a:miter lim="800000"/>
            <a:headEnd/>
            <a:tailEnd/>
          </a:ln>
          <a:effectLst/>
        </p:spPr>
        <p:txBody>
          <a:bodyPr anchor="ctr">
            <a:spAutoFit/>
          </a:bodyPr>
          <a:lstStyle/>
          <a:p>
            <a:r>
              <a:rPr lang="en-US" sz="2400"/>
              <a:t>As more lamps are put into a parallel circuit, the overall current in the power source </a:t>
            </a:r>
          </a:p>
          <a:p>
            <a:endParaRPr lang="en-US" sz="2400"/>
          </a:p>
          <a:p>
            <a:r>
              <a:rPr lang="en-US" sz="2400"/>
              <a:t>A) increases.</a:t>
            </a:r>
          </a:p>
          <a:p>
            <a:r>
              <a:rPr lang="en-US" sz="2400"/>
              <a:t>B)  stays the same. </a:t>
            </a:r>
          </a:p>
          <a:p>
            <a:r>
              <a:rPr lang="en-US" sz="2400"/>
              <a:t>C)  decreases. </a:t>
            </a:r>
          </a:p>
          <a:p>
            <a:pPr eaLnBrk="0" hangingPunct="0"/>
            <a:endParaRPr lang="en-US" sz="2400"/>
          </a:p>
        </p:txBody>
      </p:sp>
      <p:sp>
        <p:nvSpPr>
          <p:cNvPr id="125957" name="Text Box 5"/>
          <p:cNvSpPr txBox="1">
            <a:spLocks noChangeArrowheads="1"/>
          </p:cNvSpPr>
          <p:nvPr/>
        </p:nvSpPr>
        <p:spPr bwMode="auto">
          <a:xfrm>
            <a:off x="762000" y="3733800"/>
            <a:ext cx="7543800" cy="24653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More current is drawn from the power source when more elements are added in parallel, since they each must have the same voltage across them, and so the current in each is V/R; the total current is then the sum of V/R for each R. </a:t>
            </a:r>
          </a:p>
        </p:txBody>
      </p:sp>
    </p:spTree>
    <p:extLst>
      <p:ext uri="{BB962C8B-B14F-4D97-AF65-F5344CB8AC3E}">
        <p14:creationId xmlns:p14="http://schemas.microsoft.com/office/powerpoint/2010/main" val="4168507887"/>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924800" cy="3416320"/>
          </a:xfrm>
          <a:prstGeom prst="rect">
            <a:avLst/>
          </a:prstGeom>
          <a:noFill/>
        </p:spPr>
        <p:txBody>
          <a:bodyPr wrap="square" rtlCol="0">
            <a:spAutoFit/>
          </a:bodyPr>
          <a:lstStyle/>
          <a:p>
            <a:r>
              <a:rPr lang="en-US" sz="2400" dirty="0" smtClean="0"/>
              <a:t>When we say that an appliance “uses up electricity” we really mean that</a:t>
            </a:r>
          </a:p>
          <a:p>
            <a:endParaRPr lang="en-US" sz="2400" dirty="0" smtClean="0"/>
          </a:p>
          <a:p>
            <a:pPr marL="457200" indent="-457200">
              <a:buAutoNum type="alphaUcParenR"/>
            </a:pPr>
            <a:r>
              <a:rPr lang="en-US" sz="2400" dirty="0" smtClean="0"/>
              <a:t>current disappears</a:t>
            </a:r>
          </a:p>
          <a:p>
            <a:pPr marL="457200" indent="-457200">
              <a:buAutoNum type="alphaUcParenR"/>
            </a:pPr>
            <a:r>
              <a:rPr lang="en-US" sz="2400" dirty="0" smtClean="0"/>
              <a:t>electric charges are dissipated</a:t>
            </a:r>
          </a:p>
          <a:p>
            <a:pPr marL="457200" indent="-457200">
              <a:buAutoNum type="alphaUcParenR"/>
            </a:pPr>
            <a:r>
              <a:rPr lang="en-US" sz="2400" dirty="0" smtClean="0"/>
              <a:t>the main power supply voltage is lowered</a:t>
            </a:r>
          </a:p>
          <a:p>
            <a:pPr marL="457200" indent="-457200">
              <a:buAutoNum type="alphaUcParenR"/>
            </a:pPr>
            <a:r>
              <a:rPr lang="en-US" sz="2400" dirty="0" smtClean="0"/>
              <a:t>electrons are taken out of the circuit and put somewhere else</a:t>
            </a:r>
          </a:p>
          <a:p>
            <a:pPr marL="457200" indent="-457200">
              <a:buAutoNum type="alphaUcParenR"/>
            </a:pPr>
            <a:r>
              <a:rPr lang="en-US" sz="2400" dirty="0" smtClean="0"/>
              <a:t>electron kinetic energy is changed into heat</a:t>
            </a:r>
            <a:endParaRPr lang="en-US" sz="2400" dirty="0"/>
          </a:p>
        </p:txBody>
      </p:sp>
    </p:spTree>
    <p:extLst>
      <p:ext uri="{BB962C8B-B14F-4D97-AF65-F5344CB8AC3E}">
        <p14:creationId xmlns:p14="http://schemas.microsoft.com/office/powerpoint/2010/main" val="25842079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924800" cy="3416320"/>
          </a:xfrm>
          <a:prstGeom prst="rect">
            <a:avLst/>
          </a:prstGeom>
          <a:noFill/>
        </p:spPr>
        <p:txBody>
          <a:bodyPr wrap="square" rtlCol="0">
            <a:spAutoFit/>
          </a:bodyPr>
          <a:lstStyle/>
          <a:p>
            <a:r>
              <a:rPr lang="en-US" sz="2400" dirty="0" smtClean="0"/>
              <a:t>When we say that an appliance “uses up electricity” we really mean that</a:t>
            </a:r>
          </a:p>
          <a:p>
            <a:endParaRPr lang="en-US" sz="2400" dirty="0" smtClean="0"/>
          </a:p>
          <a:p>
            <a:pPr marL="457200" indent="-457200">
              <a:buAutoNum type="alphaUcParenR"/>
            </a:pPr>
            <a:r>
              <a:rPr lang="en-US" sz="2400" dirty="0" smtClean="0"/>
              <a:t>current disappears</a:t>
            </a:r>
          </a:p>
          <a:p>
            <a:pPr marL="457200" indent="-457200">
              <a:buAutoNum type="alphaUcParenR"/>
            </a:pPr>
            <a:r>
              <a:rPr lang="en-US" sz="2400" dirty="0" smtClean="0"/>
              <a:t>electric charges are dissipated</a:t>
            </a:r>
          </a:p>
          <a:p>
            <a:pPr marL="457200" indent="-457200">
              <a:buAutoNum type="alphaUcParenR"/>
            </a:pPr>
            <a:r>
              <a:rPr lang="en-US" sz="2400" dirty="0" smtClean="0"/>
              <a:t>the main power supply voltage is lowered</a:t>
            </a:r>
          </a:p>
          <a:p>
            <a:pPr marL="457200" indent="-457200">
              <a:buAutoNum type="alphaUcParenR"/>
            </a:pPr>
            <a:r>
              <a:rPr lang="en-US" sz="2400" dirty="0" smtClean="0"/>
              <a:t>electrons are taken out of the circuit and put somewhere else</a:t>
            </a:r>
          </a:p>
          <a:p>
            <a:pPr marL="457200" indent="-457200">
              <a:buAutoNum type="alphaUcParenR"/>
            </a:pPr>
            <a:r>
              <a:rPr lang="en-US" sz="2400" dirty="0" smtClean="0"/>
              <a:t>electron kinetic energy is changed into heat</a:t>
            </a:r>
            <a:endParaRPr lang="en-US" sz="2400" dirty="0"/>
          </a:p>
        </p:txBody>
      </p:sp>
      <p:sp>
        <p:nvSpPr>
          <p:cNvPr id="3" name="TextBox 2"/>
          <p:cNvSpPr txBox="1"/>
          <p:nvPr/>
        </p:nvSpPr>
        <p:spPr>
          <a:xfrm>
            <a:off x="533400" y="4495800"/>
            <a:ext cx="7848600" cy="2246769"/>
          </a:xfrm>
          <a:prstGeom prst="rect">
            <a:avLst/>
          </a:prstGeom>
          <a:noFill/>
        </p:spPr>
        <p:txBody>
          <a:bodyPr wrap="square" rtlCol="0">
            <a:spAutoFit/>
          </a:bodyPr>
          <a:lstStyle/>
          <a:p>
            <a:r>
              <a:rPr lang="en-US" sz="2000" b="1" dirty="0" smtClean="0">
                <a:solidFill>
                  <a:srgbClr val="7030A0"/>
                </a:solidFill>
              </a:rPr>
              <a:t>Answer: E</a:t>
            </a:r>
          </a:p>
          <a:p>
            <a:r>
              <a:rPr lang="en-US" sz="2000" dirty="0" smtClean="0">
                <a:solidFill>
                  <a:srgbClr val="7030A0"/>
                </a:solidFill>
              </a:rPr>
              <a:t>Note that no electrons are created or destroyed or dissipated. Rather, the electrons (always present in the circuit) gain kinetic energy from the power source, almost instantaneously responding to the electric signal when switched on, and this gets transformed to light, heat etc.</a:t>
            </a:r>
          </a:p>
          <a:p>
            <a:endParaRPr lang="en-US" sz="2000" dirty="0">
              <a:solidFill>
                <a:srgbClr val="7030A0"/>
              </a:solidFill>
            </a:endParaRPr>
          </a:p>
        </p:txBody>
      </p:sp>
    </p:spTree>
    <p:extLst>
      <p:ext uri="{BB962C8B-B14F-4D97-AF65-F5344CB8AC3E}">
        <p14:creationId xmlns:p14="http://schemas.microsoft.com/office/powerpoint/2010/main" val="3756475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990600" y="1066800"/>
            <a:ext cx="5105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9397" name="Text Box 5"/>
          <p:cNvSpPr txBox="1">
            <a:spLocks noChangeArrowheads="1"/>
          </p:cNvSpPr>
          <p:nvPr/>
        </p:nvSpPr>
        <p:spPr bwMode="auto">
          <a:xfrm>
            <a:off x="609600" y="609600"/>
            <a:ext cx="8229600" cy="4524315"/>
          </a:xfrm>
          <a:prstGeom prst="rect">
            <a:avLst/>
          </a:prstGeom>
          <a:noFill/>
          <a:ln w="9525">
            <a:noFill/>
            <a:miter lim="800000"/>
            <a:headEnd/>
            <a:tailEnd/>
          </a:ln>
          <a:effectLst/>
        </p:spPr>
        <p:txBody>
          <a:bodyPr wrap="square">
            <a:spAutoFit/>
          </a:bodyPr>
          <a:lstStyle/>
          <a:p>
            <a:pPr marL="342900" indent="-342900">
              <a:spcBef>
                <a:spcPct val="50000"/>
              </a:spcBef>
            </a:pPr>
            <a:r>
              <a:rPr lang="en-US" sz="2400" dirty="0"/>
              <a:t>An object is thrown down from the top of a cliff at a speed of 10 m/s. Neglecting </a:t>
            </a:r>
            <a:r>
              <a:rPr lang="en-US" sz="2400" dirty="0" smtClean="0"/>
              <a:t>air-resistance, it’s </a:t>
            </a:r>
            <a:r>
              <a:rPr lang="en-US" sz="2400" dirty="0"/>
              <a:t>speed a second later is about</a:t>
            </a:r>
          </a:p>
          <a:p>
            <a:pPr marL="342900" indent="-342900">
              <a:spcBef>
                <a:spcPct val="50000"/>
              </a:spcBef>
              <a:buFontTx/>
              <a:buAutoNum type="alphaUcParenR"/>
            </a:pPr>
            <a:r>
              <a:rPr lang="en-US" sz="2400" dirty="0"/>
              <a:t>20 m/s</a:t>
            </a:r>
          </a:p>
          <a:p>
            <a:pPr marL="342900" indent="-342900">
              <a:spcBef>
                <a:spcPct val="50000"/>
              </a:spcBef>
            </a:pPr>
            <a:r>
              <a:rPr lang="en-US" sz="2400" dirty="0"/>
              <a:t>B) 15 m/s</a:t>
            </a:r>
          </a:p>
          <a:p>
            <a:pPr marL="342900" indent="-342900">
              <a:spcBef>
                <a:spcPct val="50000"/>
              </a:spcBef>
            </a:pPr>
            <a:r>
              <a:rPr lang="en-US" sz="2400" dirty="0"/>
              <a:t>C) 10 m/s</a:t>
            </a:r>
          </a:p>
          <a:p>
            <a:pPr marL="342900" indent="-342900">
              <a:spcBef>
                <a:spcPct val="50000"/>
              </a:spcBef>
            </a:pPr>
            <a:r>
              <a:rPr lang="en-US" sz="2400" dirty="0"/>
              <a:t>D) 0 m/s</a:t>
            </a:r>
          </a:p>
          <a:p>
            <a:pPr marL="342900" indent="-342900">
              <a:spcBef>
                <a:spcPct val="50000"/>
              </a:spcBef>
            </a:pPr>
            <a:r>
              <a:rPr lang="en-US" sz="2400" dirty="0"/>
              <a:t>E) None of the above</a:t>
            </a:r>
          </a:p>
          <a:p>
            <a:pPr marL="342900" indent="-342900">
              <a:spcBef>
                <a:spcPct val="50000"/>
              </a:spcBef>
            </a:pPr>
            <a:r>
              <a:rPr lang="en-US" sz="2400" dirty="0" smtClean="0"/>
              <a:t>			* take g = 10 m/s</a:t>
            </a:r>
            <a:r>
              <a:rPr lang="en-US" sz="2400" baseline="30000" dirty="0" smtClean="0"/>
              <a:t>2 </a:t>
            </a:r>
            <a:r>
              <a:rPr lang="en-US" sz="2400" dirty="0" smtClean="0"/>
              <a:t>unless otherwise stated</a:t>
            </a:r>
            <a:endParaRPr lang="en-US" sz="2400"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239000" cy="3046988"/>
          </a:xfrm>
          <a:prstGeom prst="rect">
            <a:avLst/>
          </a:prstGeom>
          <a:noFill/>
        </p:spPr>
        <p:txBody>
          <a:bodyPr wrap="square" rtlCol="0">
            <a:spAutoFit/>
          </a:bodyPr>
          <a:lstStyle/>
          <a:p>
            <a:r>
              <a:rPr lang="en-US" sz="2400" dirty="0"/>
              <a:t>The source of electrons lighting an incandescent ac light bulb is</a:t>
            </a:r>
          </a:p>
          <a:p>
            <a:r>
              <a:rPr lang="en-US" sz="2400" dirty="0"/>
              <a:t>A) the power company.</a:t>
            </a:r>
          </a:p>
          <a:p>
            <a:r>
              <a:rPr lang="en-US" sz="2400" dirty="0"/>
              <a:t>B) electrical outlet.</a:t>
            </a:r>
          </a:p>
          <a:p>
            <a:r>
              <a:rPr lang="en-US" sz="2400" dirty="0"/>
              <a:t>C) atoms in the light bulb filament.</a:t>
            </a:r>
          </a:p>
          <a:p>
            <a:r>
              <a:rPr lang="en-US" sz="2400" dirty="0"/>
              <a:t>D) the wire leading to the lamp.</a:t>
            </a:r>
          </a:p>
          <a:p>
            <a:r>
              <a:rPr lang="en-US" sz="2400" dirty="0"/>
              <a:t>E) the source voltage.</a:t>
            </a:r>
          </a:p>
          <a:p>
            <a:endParaRPr lang="en-US" sz="2400" dirty="0"/>
          </a:p>
        </p:txBody>
      </p:sp>
    </p:spTree>
    <p:extLst>
      <p:ext uri="{BB962C8B-B14F-4D97-AF65-F5344CB8AC3E}">
        <p14:creationId xmlns:p14="http://schemas.microsoft.com/office/powerpoint/2010/main" val="16388434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762000"/>
            <a:ext cx="7239000" cy="3046988"/>
          </a:xfrm>
          <a:prstGeom prst="rect">
            <a:avLst/>
          </a:prstGeom>
          <a:noFill/>
        </p:spPr>
        <p:txBody>
          <a:bodyPr wrap="square" rtlCol="0">
            <a:spAutoFit/>
          </a:bodyPr>
          <a:lstStyle/>
          <a:p>
            <a:r>
              <a:rPr lang="en-US" sz="2400" dirty="0"/>
              <a:t>The source of electrons lighting an incandescent ac light bulb is</a:t>
            </a:r>
          </a:p>
          <a:p>
            <a:r>
              <a:rPr lang="en-US" sz="2400" dirty="0"/>
              <a:t>A) the power company.</a:t>
            </a:r>
          </a:p>
          <a:p>
            <a:r>
              <a:rPr lang="en-US" sz="2400" dirty="0"/>
              <a:t>B) electrical outlet.</a:t>
            </a:r>
          </a:p>
          <a:p>
            <a:r>
              <a:rPr lang="en-US" sz="2400" dirty="0"/>
              <a:t>C) atoms in the light bulb filament.</a:t>
            </a:r>
          </a:p>
          <a:p>
            <a:r>
              <a:rPr lang="en-US" sz="2400" dirty="0"/>
              <a:t>D) the wire leading to the lamp.</a:t>
            </a:r>
          </a:p>
          <a:p>
            <a:r>
              <a:rPr lang="en-US" sz="2400" dirty="0"/>
              <a:t>E) the source voltage.</a:t>
            </a:r>
          </a:p>
          <a:p>
            <a:endParaRPr lang="en-US" sz="2400" dirty="0"/>
          </a:p>
        </p:txBody>
      </p:sp>
      <p:sp>
        <p:nvSpPr>
          <p:cNvPr id="3" name="TextBox 2"/>
          <p:cNvSpPr txBox="1"/>
          <p:nvPr/>
        </p:nvSpPr>
        <p:spPr>
          <a:xfrm>
            <a:off x="609600" y="4191000"/>
            <a:ext cx="7772400" cy="830997"/>
          </a:xfrm>
          <a:prstGeom prst="rect">
            <a:avLst/>
          </a:prstGeom>
          <a:noFill/>
        </p:spPr>
        <p:txBody>
          <a:bodyPr wrap="square" rtlCol="0">
            <a:spAutoFit/>
          </a:bodyPr>
          <a:lstStyle/>
          <a:p>
            <a:r>
              <a:rPr lang="en-US" sz="2400" dirty="0" smtClean="0">
                <a:solidFill>
                  <a:srgbClr val="7030A0"/>
                </a:solidFill>
              </a:rPr>
              <a:t>Answer: C</a:t>
            </a:r>
          </a:p>
          <a:p>
            <a:endParaRPr lang="en-US" sz="2400" dirty="0"/>
          </a:p>
        </p:txBody>
      </p:sp>
    </p:spTree>
    <p:extLst>
      <p:ext uri="{BB962C8B-B14F-4D97-AF65-F5344CB8AC3E}">
        <p14:creationId xmlns:p14="http://schemas.microsoft.com/office/powerpoint/2010/main" val="41537212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Text Box 4"/>
          <p:cNvSpPr txBox="1">
            <a:spLocks noChangeArrowheads="1"/>
          </p:cNvSpPr>
          <p:nvPr/>
        </p:nvSpPr>
        <p:spPr bwMode="auto">
          <a:xfrm>
            <a:off x="762000" y="609600"/>
            <a:ext cx="7620000" cy="3785652"/>
          </a:xfrm>
          <a:prstGeom prst="rect">
            <a:avLst/>
          </a:prstGeom>
          <a:noFill/>
          <a:ln w="9525">
            <a:noFill/>
            <a:miter lim="800000"/>
            <a:headEnd/>
            <a:tailEnd/>
          </a:ln>
          <a:effectLst/>
        </p:spPr>
        <p:txBody>
          <a:bodyPr>
            <a:spAutoFit/>
          </a:bodyPr>
          <a:lstStyle/>
          <a:p>
            <a:pPr marL="342900" indent="-342900">
              <a:spcBef>
                <a:spcPct val="50000"/>
              </a:spcBef>
            </a:pPr>
            <a:r>
              <a:rPr lang="en-US" sz="2400" dirty="0"/>
              <a:t>Modern automobile headlights are connected in</a:t>
            </a:r>
          </a:p>
          <a:p>
            <a:pPr marL="342900" indent="-342900">
              <a:spcBef>
                <a:spcPct val="50000"/>
              </a:spcBef>
            </a:pPr>
            <a:endParaRPr lang="en-US" sz="2400" dirty="0"/>
          </a:p>
          <a:p>
            <a:pPr marL="342900" indent="-342900">
              <a:spcBef>
                <a:spcPct val="50000"/>
              </a:spcBef>
              <a:buFontTx/>
              <a:buAutoNum type="alphaUcParenR"/>
            </a:pPr>
            <a:r>
              <a:rPr lang="en-US" sz="2400" dirty="0"/>
              <a:t>parallel</a:t>
            </a:r>
          </a:p>
          <a:p>
            <a:pPr marL="342900" indent="-342900">
              <a:spcBef>
                <a:spcPct val="50000"/>
              </a:spcBef>
              <a:buFontTx/>
              <a:buAutoNum type="alphaUcParenR"/>
            </a:pPr>
            <a:r>
              <a:rPr lang="en-US" sz="2400" dirty="0"/>
              <a:t>p</a:t>
            </a:r>
            <a:r>
              <a:rPr lang="en-US" sz="2400" dirty="0" smtClean="0"/>
              <a:t>erpendicular</a:t>
            </a:r>
            <a:endParaRPr lang="en-US" sz="2400" dirty="0"/>
          </a:p>
          <a:p>
            <a:pPr marL="342900" indent="-342900">
              <a:spcBef>
                <a:spcPct val="50000"/>
              </a:spcBef>
              <a:buFontTx/>
              <a:buAutoNum type="alphaUcParenR"/>
            </a:pPr>
            <a:r>
              <a:rPr lang="en-US" sz="2400" dirty="0"/>
              <a:t>s</a:t>
            </a:r>
            <a:r>
              <a:rPr lang="en-US" sz="2400" dirty="0" smtClean="0"/>
              <a:t>eries</a:t>
            </a:r>
          </a:p>
          <a:p>
            <a:pPr marL="342900" indent="-342900">
              <a:spcBef>
                <a:spcPct val="50000"/>
              </a:spcBef>
              <a:buFontTx/>
              <a:buAutoNum type="alphaUcParenR"/>
            </a:pPr>
            <a:r>
              <a:rPr lang="en-US" sz="2400" dirty="0"/>
              <a:t> </a:t>
            </a:r>
            <a:r>
              <a:rPr lang="en-US" sz="2400" dirty="0" smtClean="0"/>
              <a:t>resonance</a:t>
            </a:r>
            <a:endParaRPr lang="en-US" sz="2400" dirty="0"/>
          </a:p>
          <a:p>
            <a:pPr marL="342900" indent="-342900">
              <a:spcBef>
                <a:spcPct val="50000"/>
              </a:spcBef>
              <a:buFontTx/>
              <a:buAutoNum type="alphaUcParenR"/>
            </a:pPr>
            <a:r>
              <a:rPr lang="en-US" sz="2400" dirty="0"/>
              <a:t>None of these</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Text Box 4"/>
          <p:cNvSpPr txBox="1">
            <a:spLocks noChangeArrowheads="1"/>
          </p:cNvSpPr>
          <p:nvPr/>
        </p:nvSpPr>
        <p:spPr bwMode="auto">
          <a:xfrm>
            <a:off x="762000" y="609600"/>
            <a:ext cx="7620000" cy="3785652"/>
          </a:xfrm>
          <a:prstGeom prst="rect">
            <a:avLst/>
          </a:prstGeom>
          <a:noFill/>
          <a:ln w="9525">
            <a:noFill/>
            <a:miter lim="800000"/>
            <a:headEnd/>
            <a:tailEnd/>
          </a:ln>
          <a:effectLst/>
        </p:spPr>
        <p:txBody>
          <a:bodyPr>
            <a:spAutoFit/>
          </a:bodyPr>
          <a:lstStyle/>
          <a:p>
            <a:pPr marL="342900" indent="-342900">
              <a:spcBef>
                <a:spcPct val="50000"/>
              </a:spcBef>
            </a:pPr>
            <a:r>
              <a:rPr lang="en-US" sz="2400" dirty="0"/>
              <a:t>Modern automobile headlights are connected in</a:t>
            </a:r>
          </a:p>
          <a:p>
            <a:pPr marL="342900" indent="-342900">
              <a:spcBef>
                <a:spcPct val="50000"/>
              </a:spcBef>
            </a:pPr>
            <a:endParaRPr lang="en-US" sz="2400" dirty="0"/>
          </a:p>
          <a:p>
            <a:pPr marL="342900" indent="-342900">
              <a:spcBef>
                <a:spcPct val="50000"/>
              </a:spcBef>
              <a:buFontTx/>
              <a:buAutoNum type="alphaUcParenR"/>
            </a:pPr>
            <a:r>
              <a:rPr lang="en-US" sz="2400" dirty="0"/>
              <a:t>parallel</a:t>
            </a:r>
          </a:p>
          <a:p>
            <a:pPr marL="342900" indent="-342900">
              <a:spcBef>
                <a:spcPct val="50000"/>
              </a:spcBef>
              <a:buFontTx/>
              <a:buAutoNum type="alphaUcParenR"/>
            </a:pPr>
            <a:r>
              <a:rPr lang="en-US" sz="2400" dirty="0"/>
              <a:t>perpendicular</a:t>
            </a:r>
          </a:p>
          <a:p>
            <a:pPr marL="342900" indent="-342900">
              <a:spcBef>
                <a:spcPct val="50000"/>
              </a:spcBef>
              <a:buFontTx/>
              <a:buAutoNum type="alphaUcParenR"/>
            </a:pPr>
            <a:r>
              <a:rPr lang="en-US" sz="2400" dirty="0"/>
              <a:t>s</a:t>
            </a:r>
            <a:r>
              <a:rPr lang="en-US" sz="2400" dirty="0" smtClean="0"/>
              <a:t>eries</a:t>
            </a:r>
          </a:p>
          <a:p>
            <a:pPr marL="342900" indent="-342900">
              <a:spcBef>
                <a:spcPct val="50000"/>
              </a:spcBef>
              <a:buFontTx/>
              <a:buAutoNum type="alphaUcParenR"/>
            </a:pPr>
            <a:r>
              <a:rPr lang="en-US" sz="2400" dirty="0"/>
              <a:t> </a:t>
            </a:r>
            <a:r>
              <a:rPr lang="en-US" sz="2400" dirty="0" smtClean="0"/>
              <a:t>resonance</a:t>
            </a:r>
            <a:endParaRPr lang="en-US" sz="2400" dirty="0"/>
          </a:p>
          <a:p>
            <a:pPr marL="342900" indent="-342900">
              <a:spcBef>
                <a:spcPct val="50000"/>
              </a:spcBef>
              <a:buFontTx/>
              <a:buAutoNum type="alphaUcParenR"/>
            </a:pPr>
            <a:r>
              <a:rPr lang="en-US" sz="2400" dirty="0"/>
              <a:t>None of these</a:t>
            </a:r>
          </a:p>
        </p:txBody>
      </p:sp>
      <p:sp>
        <p:nvSpPr>
          <p:cNvPr id="147461" name="Text Box 5"/>
          <p:cNvSpPr txBox="1">
            <a:spLocks noChangeArrowheads="1"/>
          </p:cNvSpPr>
          <p:nvPr/>
        </p:nvSpPr>
        <p:spPr bwMode="auto">
          <a:xfrm>
            <a:off x="838200" y="4419600"/>
            <a:ext cx="7467600" cy="10048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A</a:t>
            </a:r>
          </a:p>
          <a:p>
            <a:pPr>
              <a:spcBef>
                <a:spcPct val="50000"/>
              </a:spcBef>
            </a:pPr>
            <a:r>
              <a:rPr lang="en-US" sz="2400">
                <a:solidFill>
                  <a:srgbClr val="993366"/>
                </a:solidFill>
              </a:rPr>
              <a:t>This is why one can still be on while the other is out.</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315200" cy="1938992"/>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In </a:t>
            </a:r>
            <a:r>
              <a:rPr lang="en-US" sz="2400" dirty="0">
                <a:solidFill>
                  <a:srgbClr val="000000"/>
                </a:solidFill>
                <a:latin typeface="+mj-lt"/>
                <a:ea typeface="Times New Roman" panose="02020603050405020304" pitchFamily="18" charset="0"/>
                <a:cs typeface="Palatino Linotype" panose="02040502050505030304" pitchFamily="18" charset="0"/>
              </a:rPr>
              <a:t>an electric circuit, the safety fuse is connected to the circuit in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series.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parallel.</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either series or parallel.</a:t>
            </a:r>
          </a:p>
        </p:txBody>
      </p:sp>
    </p:spTree>
    <p:extLst>
      <p:ext uri="{BB962C8B-B14F-4D97-AF65-F5344CB8AC3E}">
        <p14:creationId xmlns:p14="http://schemas.microsoft.com/office/powerpoint/2010/main" val="27348086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315200" cy="1938992"/>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In </a:t>
            </a:r>
            <a:r>
              <a:rPr lang="en-US" sz="2400" dirty="0">
                <a:solidFill>
                  <a:srgbClr val="000000"/>
                </a:solidFill>
                <a:latin typeface="+mj-lt"/>
                <a:ea typeface="Times New Roman" panose="02020603050405020304" pitchFamily="18" charset="0"/>
                <a:cs typeface="Palatino Linotype" panose="02040502050505030304" pitchFamily="18" charset="0"/>
              </a:rPr>
              <a:t>an electric circuit, the safety fuse is connected to the circuit in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series.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parallel.</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either series or parallel.</a:t>
            </a:r>
          </a:p>
        </p:txBody>
      </p:sp>
      <p:sp>
        <p:nvSpPr>
          <p:cNvPr id="3" name="TextBox 2"/>
          <p:cNvSpPr txBox="1"/>
          <p:nvPr/>
        </p:nvSpPr>
        <p:spPr>
          <a:xfrm>
            <a:off x="685800" y="3810000"/>
            <a:ext cx="6705600" cy="1200329"/>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The safety fuse ensures that the line does not overheat; all the current being drawn passes through it and then divides up into the different branches. </a:t>
            </a:r>
            <a:endParaRPr lang="en-US" dirty="0">
              <a:solidFill>
                <a:srgbClr val="7030A0"/>
              </a:solidFill>
            </a:endParaRPr>
          </a:p>
        </p:txBody>
      </p:sp>
    </p:spTree>
    <p:extLst>
      <p:ext uri="{BB962C8B-B14F-4D97-AF65-F5344CB8AC3E}">
        <p14:creationId xmlns:p14="http://schemas.microsoft.com/office/powerpoint/2010/main" val="3260238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762000" y="838200"/>
            <a:ext cx="7543800" cy="3195638"/>
          </a:xfrm>
          <a:prstGeom prst="rect">
            <a:avLst/>
          </a:prstGeom>
          <a:noFill/>
          <a:ln w="9525">
            <a:noFill/>
            <a:miter lim="800000"/>
            <a:headEnd/>
            <a:tailEnd/>
          </a:ln>
          <a:effectLst/>
        </p:spPr>
        <p:txBody>
          <a:bodyPr>
            <a:spAutoFit/>
          </a:bodyPr>
          <a:lstStyle/>
          <a:p>
            <a:pPr marL="342900" indent="-342900">
              <a:spcBef>
                <a:spcPct val="50000"/>
              </a:spcBef>
            </a:pPr>
            <a:r>
              <a:rPr lang="en-US" sz="2400"/>
              <a:t>The source of all magnetism is </a:t>
            </a:r>
          </a:p>
          <a:p>
            <a:pPr marL="342900" indent="-342900">
              <a:spcBef>
                <a:spcPct val="50000"/>
              </a:spcBef>
              <a:buFontTx/>
              <a:buAutoNum type="alphaUcParenR"/>
            </a:pPr>
            <a:r>
              <a:rPr lang="en-US" sz="2400"/>
              <a:t>Tiny pieces of iron</a:t>
            </a:r>
          </a:p>
          <a:p>
            <a:pPr marL="342900" indent="-342900">
              <a:spcBef>
                <a:spcPct val="50000"/>
              </a:spcBef>
            </a:pPr>
            <a:r>
              <a:rPr lang="en-US" sz="2400"/>
              <a:t>B) Tiny domains of aligned atoms</a:t>
            </a:r>
          </a:p>
          <a:p>
            <a:pPr marL="342900" indent="-342900">
              <a:spcBef>
                <a:spcPct val="50000"/>
              </a:spcBef>
            </a:pPr>
            <a:r>
              <a:rPr lang="en-US" sz="2400"/>
              <a:t>C) Ferromagnetic materials</a:t>
            </a:r>
          </a:p>
          <a:p>
            <a:pPr marL="342900" indent="-342900">
              <a:spcBef>
                <a:spcPct val="50000"/>
              </a:spcBef>
            </a:pPr>
            <a:r>
              <a:rPr lang="en-US" sz="2400"/>
              <a:t>D) Moving electric charge</a:t>
            </a:r>
          </a:p>
          <a:p>
            <a:pPr marL="342900" indent="-342900">
              <a:spcBef>
                <a:spcPct val="50000"/>
              </a:spcBef>
            </a:pPr>
            <a:r>
              <a:rPr lang="en-US" sz="2400"/>
              <a:t>E) None of these</a:t>
            </a:r>
          </a:p>
        </p:txBody>
      </p:sp>
    </p:spTree>
    <p:extLst>
      <p:ext uri="{BB962C8B-B14F-4D97-AF65-F5344CB8AC3E}">
        <p14:creationId xmlns:p14="http://schemas.microsoft.com/office/powerpoint/2010/main" val="206680273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762000" y="838200"/>
            <a:ext cx="7543800" cy="3195638"/>
          </a:xfrm>
          <a:prstGeom prst="rect">
            <a:avLst/>
          </a:prstGeom>
          <a:noFill/>
          <a:ln w="9525">
            <a:noFill/>
            <a:miter lim="800000"/>
            <a:headEnd/>
            <a:tailEnd/>
          </a:ln>
          <a:effectLst/>
        </p:spPr>
        <p:txBody>
          <a:bodyPr>
            <a:spAutoFit/>
          </a:bodyPr>
          <a:lstStyle/>
          <a:p>
            <a:pPr marL="342900" indent="-342900">
              <a:spcBef>
                <a:spcPct val="50000"/>
              </a:spcBef>
            </a:pPr>
            <a:r>
              <a:rPr lang="en-US" sz="2400"/>
              <a:t>The source of all magnetism is </a:t>
            </a:r>
          </a:p>
          <a:p>
            <a:pPr marL="342900" indent="-342900">
              <a:spcBef>
                <a:spcPct val="50000"/>
              </a:spcBef>
              <a:buFontTx/>
              <a:buAutoNum type="alphaUcParenR"/>
            </a:pPr>
            <a:r>
              <a:rPr lang="en-US" sz="2400"/>
              <a:t>Tiny pieces of iron</a:t>
            </a:r>
          </a:p>
          <a:p>
            <a:pPr marL="342900" indent="-342900">
              <a:spcBef>
                <a:spcPct val="50000"/>
              </a:spcBef>
            </a:pPr>
            <a:r>
              <a:rPr lang="en-US" sz="2400"/>
              <a:t>B) Tiny domains of aligned atoms</a:t>
            </a:r>
          </a:p>
          <a:p>
            <a:pPr marL="342900" indent="-342900">
              <a:spcBef>
                <a:spcPct val="50000"/>
              </a:spcBef>
            </a:pPr>
            <a:r>
              <a:rPr lang="en-US" sz="2400"/>
              <a:t>C) Ferromagnetic materials</a:t>
            </a:r>
          </a:p>
          <a:p>
            <a:pPr marL="342900" indent="-342900">
              <a:spcBef>
                <a:spcPct val="50000"/>
              </a:spcBef>
            </a:pPr>
            <a:r>
              <a:rPr lang="en-US" sz="2400"/>
              <a:t>D) Moving electric charge</a:t>
            </a:r>
          </a:p>
          <a:p>
            <a:pPr marL="342900" indent="-342900">
              <a:spcBef>
                <a:spcPct val="50000"/>
              </a:spcBef>
            </a:pPr>
            <a:r>
              <a:rPr lang="en-US" sz="2400"/>
              <a:t>E) None of these</a:t>
            </a:r>
          </a:p>
        </p:txBody>
      </p:sp>
      <p:sp>
        <p:nvSpPr>
          <p:cNvPr id="101379" name="Text Box 3"/>
          <p:cNvSpPr txBox="1">
            <a:spLocks noChangeArrowheads="1"/>
          </p:cNvSpPr>
          <p:nvPr/>
        </p:nvSpPr>
        <p:spPr bwMode="auto">
          <a:xfrm>
            <a:off x="838200" y="5334000"/>
            <a:ext cx="76962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 Moving electric charge</a:t>
            </a:r>
          </a:p>
          <a:p>
            <a:pPr>
              <a:spcBef>
                <a:spcPct val="50000"/>
              </a:spcBef>
            </a:pPr>
            <a:r>
              <a:rPr lang="en-US" sz="2400" dirty="0">
                <a:solidFill>
                  <a:srgbClr val="993366"/>
                </a:solidFill>
              </a:rPr>
              <a:t>Directly from lecture…</a:t>
            </a:r>
          </a:p>
        </p:txBody>
      </p:sp>
    </p:spTree>
    <p:extLst>
      <p:ext uri="{BB962C8B-B14F-4D97-AF65-F5344CB8AC3E}">
        <p14:creationId xmlns:p14="http://schemas.microsoft.com/office/powerpoint/2010/main" val="24578014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458200" cy="3785652"/>
          </a:xfrm>
          <a:prstGeom prst="rect">
            <a:avLst/>
          </a:prstGeom>
          <a:noFill/>
        </p:spPr>
        <p:txBody>
          <a:bodyPr wrap="square" rtlCol="0">
            <a:spAutoFit/>
          </a:bodyPr>
          <a:lstStyle/>
          <a:p>
            <a:r>
              <a:rPr lang="en-US" sz="2400" dirty="0"/>
              <a:t>An iron rod becomes magnetic </a:t>
            </a:r>
            <a:r>
              <a:rPr lang="en-US" sz="2400" dirty="0" smtClean="0"/>
              <a:t>when</a:t>
            </a:r>
          </a:p>
          <a:p>
            <a:endParaRPr lang="en-US" sz="2400" dirty="0"/>
          </a:p>
          <a:p>
            <a:r>
              <a:rPr lang="en-US" sz="2400" dirty="0"/>
              <a:t>A) positive ions accumulate at one end and negative ions at the other end.</a:t>
            </a:r>
          </a:p>
          <a:p>
            <a:r>
              <a:rPr lang="en-US" sz="2400" dirty="0"/>
              <a:t>B) its atoms are aligned having plus charges on one side and negative charges on the other.</a:t>
            </a:r>
          </a:p>
          <a:p>
            <a:r>
              <a:rPr lang="en-US" sz="2400" dirty="0"/>
              <a:t>C) the net spins of its electrons are in the same direction.</a:t>
            </a:r>
          </a:p>
          <a:p>
            <a:r>
              <a:rPr lang="en-US" sz="2400" dirty="0"/>
              <a:t>D) its electrons stop moving and point in the same direction.</a:t>
            </a:r>
          </a:p>
          <a:p>
            <a:r>
              <a:rPr lang="en-US" sz="2400" dirty="0"/>
              <a:t>E) none of these</a:t>
            </a:r>
          </a:p>
          <a:p>
            <a:endParaRPr lang="en-US" sz="2400" dirty="0"/>
          </a:p>
        </p:txBody>
      </p:sp>
    </p:spTree>
    <p:extLst>
      <p:ext uri="{BB962C8B-B14F-4D97-AF65-F5344CB8AC3E}">
        <p14:creationId xmlns:p14="http://schemas.microsoft.com/office/powerpoint/2010/main" val="253646434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458200" cy="3785652"/>
          </a:xfrm>
          <a:prstGeom prst="rect">
            <a:avLst/>
          </a:prstGeom>
          <a:noFill/>
        </p:spPr>
        <p:txBody>
          <a:bodyPr wrap="square" rtlCol="0">
            <a:spAutoFit/>
          </a:bodyPr>
          <a:lstStyle/>
          <a:p>
            <a:r>
              <a:rPr lang="en-US" sz="2400" dirty="0"/>
              <a:t>An iron rod becomes magnetic </a:t>
            </a:r>
            <a:r>
              <a:rPr lang="en-US" sz="2400" dirty="0" smtClean="0"/>
              <a:t>when</a:t>
            </a:r>
          </a:p>
          <a:p>
            <a:endParaRPr lang="en-US" sz="2400" dirty="0"/>
          </a:p>
          <a:p>
            <a:r>
              <a:rPr lang="en-US" sz="2400" dirty="0"/>
              <a:t>A) positive ions accumulate at one end and negative ions at the other end.</a:t>
            </a:r>
          </a:p>
          <a:p>
            <a:r>
              <a:rPr lang="en-US" sz="2400" dirty="0"/>
              <a:t>B) its atoms are aligned having plus charges on one side and negative charges on the other.</a:t>
            </a:r>
          </a:p>
          <a:p>
            <a:r>
              <a:rPr lang="en-US" sz="2400" dirty="0"/>
              <a:t>C) the net spins of its electrons are in the same direction.</a:t>
            </a:r>
          </a:p>
          <a:p>
            <a:r>
              <a:rPr lang="en-US" sz="2400" dirty="0"/>
              <a:t>D) its electrons stop moving and point in the same direction.</a:t>
            </a:r>
          </a:p>
          <a:p>
            <a:r>
              <a:rPr lang="en-US" sz="2400" dirty="0"/>
              <a:t>E) none of these</a:t>
            </a:r>
          </a:p>
          <a:p>
            <a:endParaRPr lang="en-US" sz="2400" dirty="0"/>
          </a:p>
        </p:txBody>
      </p:sp>
      <p:sp>
        <p:nvSpPr>
          <p:cNvPr id="3" name="TextBox 2"/>
          <p:cNvSpPr txBox="1"/>
          <p:nvPr/>
        </p:nvSpPr>
        <p:spPr>
          <a:xfrm>
            <a:off x="685800" y="4800600"/>
            <a:ext cx="7772400" cy="1938992"/>
          </a:xfrm>
          <a:prstGeom prst="rect">
            <a:avLst/>
          </a:prstGeom>
          <a:noFill/>
        </p:spPr>
        <p:txBody>
          <a:bodyPr wrap="square" rtlCol="0">
            <a:spAutoFit/>
          </a:bodyPr>
          <a:lstStyle/>
          <a:p>
            <a:r>
              <a:rPr lang="en-US" sz="2400" dirty="0" smtClean="0">
                <a:solidFill>
                  <a:srgbClr val="993366"/>
                </a:solidFill>
              </a:rPr>
              <a:t>Answer: C</a:t>
            </a:r>
          </a:p>
          <a:p>
            <a:r>
              <a:rPr lang="en-US" sz="2400" dirty="0" smtClean="0">
                <a:solidFill>
                  <a:srgbClr val="993366"/>
                </a:solidFill>
              </a:rPr>
              <a:t>The magnetic properties of materials arise from motion of the charge  – for iron, it is the spin of the electrons, which in </a:t>
            </a:r>
            <a:r>
              <a:rPr lang="en-US" sz="2400" dirty="0" err="1" smtClean="0">
                <a:solidFill>
                  <a:srgbClr val="993366"/>
                </a:solidFill>
              </a:rPr>
              <a:t>unmagnetized</a:t>
            </a:r>
            <a:r>
              <a:rPr lang="en-US" sz="2400" dirty="0" smtClean="0">
                <a:solidFill>
                  <a:srgbClr val="993366"/>
                </a:solidFill>
              </a:rPr>
              <a:t> iron point in all directions, but when magnetized, they align in one direction. </a:t>
            </a:r>
            <a:endParaRPr lang="en-US" sz="2400" dirty="0">
              <a:solidFill>
                <a:srgbClr val="993366"/>
              </a:solidFill>
            </a:endParaRPr>
          </a:p>
        </p:txBody>
      </p:sp>
    </p:spTree>
    <p:extLst>
      <p:ext uri="{BB962C8B-B14F-4D97-AF65-F5344CB8AC3E}">
        <p14:creationId xmlns:p14="http://schemas.microsoft.com/office/powerpoint/2010/main" val="869858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990600" y="1066800"/>
            <a:ext cx="5105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59397" name="Text Box 5"/>
          <p:cNvSpPr txBox="1">
            <a:spLocks noChangeArrowheads="1"/>
          </p:cNvSpPr>
          <p:nvPr/>
        </p:nvSpPr>
        <p:spPr bwMode="auto">
          <a:xfrm>
            <a:off x="609600" y="609600"/>
            <a:ext cx="7772400" cy="4473575"/>
          </a:xfrm>
          <a:prstGeom prst="rect">
            <a:avLst/>
          </a:prstGeom>
          <a:noFill/>
          <a:ln w="9525">
            <a:noFill/>
            <a:miter lim="800000"/>
            <a:headEnd/>
            <a:tailEnd/>
          </a:ln>
          <a:effectLst/>
        </p:spPr>
        <p:txBody>
          <a:bodyPr>
            <a:spAutoFit/>
          </a:bodyPr>
          <a:lstStyle/>
          <a:p>
            <a:pPr marL="342900" indent="-342900">
              <a:spcBef>
                <a:spcPct val="50000"/>
              </a:spcBef>
            </a:pPr>
            <a:r>
              <a:rPr lang="en-US" sz="2400" dirty="0"/>
              <a:t>An object is thrown down from the top of a cliff at a speed of 10 m/s. Neglecting air-resistance, it’s speed a second later is about</a:t>
            </a:r>
          </a:p>
          <a:p>
            <a:pPr marL="342900" indent="-342900">
              <a:spcBef>
                <a:spcPct val="50000"/>
              </a:spcBef>
              <a:buFontTx/>
              <a:buAutoNum type="alphaUcParenR"/>
            </a:pPr>
            <a:r>
              <a:rPr lang="en-US" sz="2400" dirty="0"/>
              <a:t>20 m/s</a:t>
            </a:r>
          </a:p>
          <a:p>
            <a:pPr marL="342900" indent="-342900">
              <a:spcBef>
                <a:spcPct val="50000"/>
              </a:spcBef>
            </a:pPr>
            <a:r>
              <a:rPr lang="en-US" sz="2400" dirty="0"/>
              <a:t>B) 15 m/s</a:t>
            </a:r>
          </a:p>
          <a:p>
            <a:pPr marL="342900" indent="-342900">
              <a:spcBef>
                <a:spcPct val="50000"/>
              </a:spcBef>
            </a:pPr>
            <a:r>
              <a:rPr lang="en-US" sz="2400" dirty="0"/>
              <a:t>C) 10 m/s</a:t>
            </a:r>
          </a:p>
          <a:p>
            <a:pPr marL="342900" indent="-342900">
              <a:spcBef>
                <a:spcPct val="50000"/>
              </a:spcBef>
            </a:pPr>
            <a:r>
              <a:rPr lang="en-US" sz="2400" dirty="0"/>
              <a:t>D) 0 m/s</a:t>
            </a:r>
          </a:p>
          <a:p>
            <a:pPr marL="342900" indent="-342900">
              <a:spcBef>
                <a:spcPct val="50000"/>
              </a:spcBef>
            </a:pPr>
            <a:r>
              <a:rPr lang="en-US" sz="2400" dirty="0"/>
              <a:t>E) None of the above</a:t>
            </a:r>
          </a:p>
          <a:p>
            <a:pPr marL="342900" indent="-342900">
              <a:spcBef>
                <a:spcPct val="50000"/>
              </a:spcBef>
            </a:pPr>
            <a:endParaRPr lang="en-US" sz="2400" dirty="0"/>
          </a:p>
        </p:txBody>
      </p:sp>
      <p:sp>
        <p:nvSpPr>
          <p:cNvPr id="59398" name="Text Box 6"/>
          <p:cNvSpPr txBox="1">
            <a:spLocks noChangeArrowheads="1"/>
          </p:cNvSpPr>
          <p:nvPr/>
        </p:nvSpPr>
        <p:spPr bwMode="auto">
          <a:xfrm>
            <a:off x="533400" y="4572000"/>
            <a:ext cx="8610600" cy="396875"/>
          </a:xfrm>
          <a:prstGeom prst="rect">
            <a:avLst/>
          </a:prstGeom>
          <a:noFill/>
          <a:ln w="9525">
            <a:noFill/>
            <a:miter lim="800000"/>
            <a:headEnd/>
            <a:tailEnd/>
          </a:ln>
          <a:effectLst/>
        </p:spPr>
        <p:txBody>
          <a:bodyPr>
            <a:spAutoFit/>
          </a:bodyPr>
          <a:lstStyle/>
          <a:p>
            <a:pPr>
              <a:spcBef>
                <a:spcPct val="50000"/>
              </a:spcBef>
            </a:pPr>
            <a:r>
              <a:rPr lang="en-US" sz="2000" b="1" dirty="0">
                <a:solidFill>
                  <a:srgbClr val="993366"/>
                </a:solidFill>
              </a:rPr>
              <a:t>Answer: A) 20 m/s.</a:t>
            </a:r>
            <a:r>
              <a:rPr lang="en-US" sz="2000" dirty="0">
                <a:solidFill>
                  <a:srgbClr val="993366"/>
                </a:solidFill>
              </a:rPr>
              <a:t> In free-fall, falling objects gain g =10m/s every second </a:t>
            </a:r>
          </a:p>
        </p:txBody>
      </p:sp>
      <p:sp>
        <p:nvSpPr>
          <p:cNvPr id="59399" name="Text Box 7"/>
          <p:cNvSpPr txBox="1">
            <a:spLocks noChangeArrowheads="1"/>
          </p:cNvSpPr>
          <p:nvPr/>
        </p:nvSpPr>
        <p:spPr bwMode="auto">
          <a:xfrm>
            <a:off x="609600" y="5029200"/>
            <a:ext cx="7772400" cy="701675"/>
          </a:xfrm>
          <a:prstGeom prst="rect">
            <a:avLst/>
          </a:prstGeom>
          <a:noFill/>
          <a:ln w="9525">
            <a:noFill/>
            <a:miter lim="800000"/>
            <a:headEnd/>
            <a:tailEnd/>
          </a:ln>
          <a:effectLst/>
        </p:spPr>
        <p:txBody>
          <a:bodyPr>
            <a:spAutoFit/>
          </a:bodyPr>
          <a:lstStyle/>
          <a:p>
            <a:pPr>
              <a:spcBef>
                <a:spcPct val="50000"/>
              </a:spcBef>
            </a:pPr>
            <a:r>
              <a:rPr lang="en-US" sz="2000" dirty="0"/>
              <a:t>How about if it was instead thrown upwards at 10 m/s – what would its speed be a second later?</a:t>
            </a:r>
          </a:p>
        </p:txBody>
      </p:sp>
      <p:sp>
        <p:nvSpPr>
          <p:cNvPr id="59400" name="Text Box 8"/>
          <p:cNvSpPr txBox="1">
            <a:spLocks noChangeArrowheads="1"/>
          </p:cNvSpPr>
          <p:nvPr/>
        </p:nvSpPr>
        <p:spPr bwMode="auto">
          <a:xfrm>
            <a:off x="0" y="5803900"/>
            <a:ext cx="9144000" cy="1006475"/>
          </a:xfrm>
          <a:prstGeom prst="rect">
            <a:avLst/>
          </a:prstGeom>
          <a:noFill/>
          <a:ln w="9525">
            <a:noFill/>
            <a:miter lim="800000"/>
            <a:headEnd/>
            <a:tailEnd/>
          </a:ln>
          <a:effectLst/>
        </p:spPr>
        <p:txBody>
          <a:bodyPr>
            <a:spAutoFit/>
          </a:bodyPr>
          <a:lstStyle/>
          <a:p>
            <a:pPr>
              <a:spcBef>
                <a:spcPct val="50000"/>
              </a:spcBef>
            </a:pPr>
            <a:r>
              <a:rPr lang="en-US" sz="2000">
                <a:solidFill>
                  <a:srgbClr val="993366"/>
                </a:solidFill>
              </a:rPr>
              <a:t>If thrown up, it loses 10 m/s every second, therefore will have 0 speed (at the top of its trajectory). Note acceleration due to gravity is 10 m/s</a:t>
            </a:r>
            <a:r>
              <a:rPr lang="en-US" sz="2000" baseline="30000">
                <a:solidFill>
                  <a:srgbClr val="993366"/>
                </a:solidFill>
              </a:rPr>
              <a:t>2 </a:t>
            </a:r>
            <a:r>
              <a:rPr lang="en-US" sz="2000">
                <a:solidFill>
                  <a:srgbClr val="993366"/>
                </a:solidFill>
              </a:rPr>
              <a:t>downward (more precisely 9.8 m/s</a:t>
            </a:r>
            <a:r>
              <a:rPr lang="en-US" sz="2000" baseline="30000">
                <a:solidFill>
                  <a:srgbClr val="993366"/>
                </a:solidFill>
              </a:rPr>
              <a:t>2</a:t>
            </a:r>
            <a:r>
              <a:rPr lang="en-US" sz="2000">
                <a:solidFill>
                  <a:srgbClr val="993366"/>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9" grpId="0"/>
      <p:bldP spid="59400"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14400"/>
            <a:ext cx="7162800" cy="2308324"/>
          </a:xfrm>
          <a:prstGeom prst="rect">
            <a:avLst/>
          </a:prstGeom>
          <a:noFill/>
        </p:spPr>
        <p:txBody>
          <a:bodyPr wrap="square" rtlCol="0">
            <a:spAutoFit/>
          </a:bodyPr>
          <a:lstStyle/>
          <a:p>
            <a:r>
              <a:rPr lang="en-US" sz="2400" dirty="0"/>
              <a:t>Moving electric charges will interact </a:t>
            </a:r>
            <a:r>
              <a:rPr lang="en-US" sz="2400" dirty="0" smtClean="0"/>
              <a:t>with</a:t>
            </a:r>
          </a:p>
          <a:p>
            <a:endParaRPr lang="en-US" sz="2400" dirty="0"/>
          </a:p>
          <a:p>
            <a:r>
              <a:rPr lang="en-US" sz="2400" dirty="0"/>
              <a:t>A) an electric field or a magnetic field.</a:t>
            </a:r>
          </a:p>
          <a:p>
            <a:r>
              <a:rPr lang="en-US" sz="2400" dirty="0"/>
              <a:t>B) only a magnetic field.</a:t>
            </a:r>
          </a:p>
          <a:p>
            <a:r>
              <a:rPr lang="en-US" sz="2400" dirty="0"/>
              <a:t>C) only an electric field.</a:t>
            </a:r>
          </a:p>
          <a:p>
            <a:r>
              <a:rPr lang="en-US" sz="2400" dirty="0"/>
              <a:t>D) none of these</a:t>
            </a:r>
          </a:p>
        </p:txBody>
      </p:sp>
    </p:spTree>
    <p:extLst>
      <p:ext uri="{BB962C8B-B14F-4D97-AF65-F5344CB8AC3E}">
        <p14:creationId xmlns:p14="http://schemas.microsoft.com/office/powerpoint/2010/main" val="191769896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14400"/>
            <a:ext cx="7162800" cy="2308324"/>
          </a:xfrm>
          <a:prstGeom prst="rect">
            <a:avLst/>
          </a:prstGeom>
          <a:noFill/>
        </p:spPr>
        <p:txBody>
          <a:bodyPr wrap="square" rtlCol="0">
            <a:spAutoFit/>
          </a:bodyPr>
          <a:lstStyle/>
          <a:p>
            <a:r>
              <a:rPr lang="en-US" sz="2400" dirty="0"/>
              <a:t>Moving electric charges </a:t>
            </a:r>
            <a:r>
              <a:rPr lang="en-US" sz="2400" dirty="0" smtClean="0"/>
              <a:t>can </a:t>
            </a:r>
            <a:r>
              <a:rPr lang="en-US" sz="2400" dirty="0"/>
              <a:t>interact </a:t>
            </a:r>
            <a:r>
              <a:rPr lang="en-US" sz="2400" dirty="0" smtClean="0"/>
              <a:t>with</a:t>
            </a:r>
          </a:p>
          <a:p>
            <a:endParaRPr lang="en-US" sz="2400" dirty="0"/>
          </a:p>
          <a:p>
            <a:r>
              <a:rPr lang="en-US" sz="2400" dirty="0"/>
              <a:t>A) an electric field or a magnetic field.</a:t>
            </a:r>
          </a:p>
          <a:p>
            <a:r>
              <a:rPr lang="en-US" sz="2400" dirty="0"/>
              <a:t>B) only a magnetic field.</a:t>
            </a:r>
          </a:p>
          <a:p>
            <a:r>
              <a:rPr lang="en-US" sz="2400" dirty="0"/>
              <a:t>C) only an electric field.</a:t>
            </a:r>
          </a:p>
          <a:p>
            <a:r>
              <a:rPr lang="en-US" sz="2400" dirty="0"/>
              <a:t>D) none of these</a:t>
            </a:r>
          </a:p>
        </p:txBody>
      </p:sp>
      <p:sp>
        <p:nvSpPr>
          <p:cNvPr id="3" name="TextBox 2"/>
          <p:cNvSpPr txBox="1"/>
          <p:nvPr/>
        </p:nvSpPr>
        <p:spPr>
          <a:xfrm>
            <a:off x="990600" y="3962400"/>
            <a:ext cx="7620000" cy="1569660"/>
          </a:xfrm>
          <a:prstGeom prst="rect">
            <a:avLst/>
          </a:prstGeom>
          <a:noFill/>
        </p:spPr>
        <p:txBody>
          <a:bodyPr wrap="square" rtlCol="0">
            <a:spAutoFit/>
          </a:bodyPr>
          <a:lstStyle/>
          <a:p>
            <a:r>
              <a:rPr lang="en-US" sz="2400" dirty="0" smtClean="0">
                <a:solidFill>
                  <a:srgbClr val="993366"/>
                </a:solidFill>
              </a:rPr>
              <a:t>Answer: A</a:t>
            </a:r>
          </a:p>
          <a:p>
            <a:r>
              <a:rPr lang="en-US" sz="2400" dirty="0" smtClean="0">
                <a:solidFill>
                  <a:srgbClr val="993366"/>
                </a:solidFill>
              </a:rPr>
              <a:t>Any charge will interact with an electric field and if it is moving then it can also interact with a magnetic field (unless moving parallel to the field).  </a:t>
            </a:r>
            <a:endParaRPr lang="en-US" sz="2400" dirty="0">
              <a:solidFill>
                <a:srgbClr val="993366"/>
              </a:solidFill>
            </a:endParaRPr>
          </a:p>
        </p:txBody>
      </p:sp>
    </p:spTree>
    <p:extLst>
      <p:ext uri="{BB962C8B-B14F-4D97-AF65-F5344CB8AC3E}">
        <p14:creationId xmlns:p14="http://schemas.microsoft.com/office/powerpoint/2010/main" val="3508741042"/>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ChangeArrowheads="1"/>
          </p:cNvSpPr>
          <p:nvPr/>
        </p:nvSpPr>
        <p:spPr bwMode="auto">
          <a:xfrm>
            <a:off x="457200" y="609600"/>
            <a:ext cx="8001000" cy="3013075"/>
          </a:xfrm>
          <a:prstGeom prst="rect">
            <a:avLst/>
          </a:prstGeom>
          <a:noFill/>
          <a:ln w="9525">
            <a:noFill/>
            <a:miter lim="800000"/>
            <a:headEnd/>
            <a:tailEnd/>
          </a:ln>
          <a:effectLst/>
        </p:spPr>
        <p:txBody>
          <a:bodyPr anchor="ctr">
            <a:spAutoFit/>
          </a:bodyPr>
          <a:lstStyle/>
          <a:p>
            <a:r>
              <a:rPr lang="en-US"/>
              <a:t> </a:t>
            </a:r>
            <a:r>
              <a:rPr lang="en-US" sz="2400"/>
              <a:t>If a steady magnetic field exerts a force on a moving charge, that force is directed </a:t>
            </a:r>
          </a:p>
          <a:p>
            <a:endParaRPr lang="en-US" sz="2400"/>
          </a:p>
          <a:p>
            <a:endParaRPr lang="en-US" sz="2400"/>
          </a:p>
          <a:p>
            <a:r>
              <a:rPr lang="en-US" sz="2400"/>
              <a:t>A) in the direction of the motion. </a:t>
            </a:r>
          </a:p>
          <a:p>
            <a:r>
              <a:rPr lang="en-US" sz="2400"/>
              <a:t>B) opposite the motion. </a:t>
            </a:r>
          </a:p>
          <a:p>
            <a:r>
              <a:rPr lang="en-US" sz="2400"/>
              <a:t>C) at right angles to the direction of the motion. </a:t>
            </a:r>
          </a:p>
          <a:p>
            <a:r>
              <a:rPr lang="en-US" sz="2400"/>
              <a:t>D)  nowhere - there is no force. </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Rectangle 4"/>
          <p:cNvSpPr>
            <a:spLocks noChangeArrowheads="1"/>
          </p:cNvSpPr>
          <p:nvPr/>
        </p:nvSpPr>
        <p:spPr bwMode="auto">
          <a:xfrm>
            <a:off x="457200" y="609600"/>
            <a:ext cx="8001000" cy="3013075"/>
          </a:xfrm>
          <a:prstGeom prst="rect">
            <a:avLst/>
          </a:prstGeom>
          <a:noFill/>
          <a:ln w="9525">
            <a:noFill/>
            <a:miter lim="800000"/>
            <a:headEnd/>
            <a:tailEnd/>
          </a:ln>
          <a:effectLst/>
        </p:spPr>
        <p:txBody>
          <a:bodyPr anchor="ctr">
            <a:spAutoFit/>
          </a:bodyPr>
          <a:lstStyle/>
          <a:p>
            <a:r>
              <a:rPr lang="en-US"/>
              <a:t> </a:t>
            </a:r>
            <a:r>
              <a:rPr lang="en-US" sz="2400"/>
              <a:t>If a steady magnetic field exerts a force on a moving charge, that force is directed </a:t>
            </a:r>
          </a:p>
          <a:p>
            <a:endParaRPr lang="en-US" sz="2400"/>
          </a:p>
          <a:p>
            <a:endParaRPr lang="en-US" sz="2400"/>
          </a:p>
          <a:p>
            <a:r>
              <a:rPr lang="en-US" sz="2400"/>
              <a:t>A) in the direction of the motion. </a:t>
            </a:r>
          </a:p>
          <a:p>
            <a:r>
              <a:rPr lang="en-US" sz="2400"/>
              <a:t>B) opposite the motion. </a:t>
            </a:r>
          </a:p>
          <a:p>
            <a:r>
              <a:rPr lang="en-US" sz="2400"/>
              <a:t>C) at right angles to the direction of the motion. </a:t>
            </a:r>
          </a:p>
          <a:p>
            <a:r>
              <a:rPr lang="en-US" sz="2400"/>
              <a:t>D)  nowhere - there is no force. </a:t>
            </a:r>
          </a:p>
        </p:txBody>
      </p:sp>
      <p:sp>
        <p:nvSpPr>
          <p:cNvPr id="132101" name="Text Box 5"/>
          <p:cNvSpPr txBox="1">
            <a:spLocks noChangeArrowheads="1"/>
          </p:cNvSpPr>
          <p:nvPr/>
        </p:nvSpPr>
        <p:spPr bwMode="auto">
          <a:xfrm>
            <a:off x="533400" y="4267200"/>
            <a:ext cx="8001000" cy="13700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C</a:t>
            </a:r>
          </a:p>
          <a:p>
            <a:pPr>
              <a:spcBef>
                <a:spcPct val="50000"/>
              </a:spcBef>
            </a:pPr>
            <a:r>
              <a:rPr lang="en-US" sz="2400">
                <a:solidFill>
                  <a:srgbClr val="993366"/>
                </a:solidFill>
              </a:rPr>
              <a:t>Magnetic force is in a direction perp to moving charge’s velocity, and also perp to magnetic field direction.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1" grpId="0"/>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20000" cy="2308324"/>
          </a:xfrm>
          <a:prstGeom prst="rect">
            <a:avLst/>
          </a:prstGeom>
          <a:noFill/>
        </p:spPr>
        <p:txBody>
          <a:bodyPr wrap="square" rtlCol="0">
            <a:spAutoFit/>
          </a:bodyPr>
          <a:lstStyle/>
          <a:p>
            <a:r>
              <a:rPr lang="en-US" sz="2400" dirty="0" smtClean="0"/>
              <a:t>Magnetic field lines about a current-carrying wire</a:t>
            </a:r>
          </a:p>
          <a:p>
            <a:endParaRPr lang="en-US" sz="2400" dirty="0"/>
          </a:p>
          <a:p>
            <a:pPr marL="457200" indent="-457200">
              <a:buAutoNum type="alphaUcParenR"/>
            </a:pPr>
            <a:r>
              <a:rPr lang="en-US" sz="2400" dirty="0" smtClean="0"/>
              <a:t>extend radially from the wire</a:t>
            </a:r>
          </a:p>
          <a:p>
            <a:pPr marL="457200" indent="-457200">
              <a:buAutoNum type="alphaUcParenR"/>
            </a:pPr>
            <a:r>
              <a:rPr lang="en-US" sz="2400" dirty="0"/>
              <a:t>c</a:t>
            </a:r>
            <a:r>
              <a:rPr lang="en-US" sz="2400" dirty="0" smtClean="0"/>
              <a:t>ircle the wire in closed loops</a:t>
            </a:r>
          </a:p>
          <a:p>
            <a:r>
              <a:rPr lang="en-US" sz="2400" dirty="0" smtClean="0"/>
              <a:t>C) Choices A and B are both correct</a:t>
            </a:r>
          </a:p>
          <a:p>
            <a:r>
              <a:rPr lang="en-US" sz="2400" dirty="0" smtClean="0"/>
              <a:t>D) None of the above choices are correct</a:t>
            </a:r>
            <a:endParaRPr lang="en-US" sz="2400" dirty="0"/>
          </a:p>
        </p:txBody>
      </p:sp>
    </p:spTree>
    <p:extLst>
      <p:ext uri="{BB962C8B-B14F-4D97-AF65-F5344CB8AC3E}">
        <p14:creationId xmlns:p14="http://schemas.microsoft.com/office/powerpoint/2010/main" val="929164970"/>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20000" cy="2308324"/>
          </a:xfrm>
          <a:prstGeom prst="rect">
            <a:avLst/>
          </a:prstGeom>
          <a:noFill/>
        </p:spPr>
        <p:txBody>
          <a:bodyPr wrap="square" rtlCol="0">
            <a:spAutoFit/>
          </a:bodyPr>
          <a:lstStyle/>
          <a:p>
            <a:r>
              <a:rPr lang="en-US" sz="2400" dirty="0" smtClean="0"/>
              <a:t>Magnetic field lines about a current-carrying wire</a:t>
            </a:r>
          </a:p>
          <a:p>
            <a:endParaRPr lang="en-US" sz="2400" dirty="0"/>
          </a:p>
          <a:p>
            <a:pPr marL="457200" indent="-457200">
              <a:buAutoNum type="alphaUcParenR"/>
            </a:pPr>
            <a:r>
              <a:rPr lang="en-US" sz="2400" dirty="0" smtClean="0"/>
              <a:t>extend radially from the wire</a:t>
            </a:r>
          </a:p>
          <a:p>
            <a:pPr marL="457200" indent="-457200">
              <a:buAutoNum type="alphaUcParenR"/>
            </a:pPr>
            <a:r>
              <a:rPr lang="en-US" sz="2400" dirty="0"/>
              <a:t>c</a:t>
            </a:r>
            <a:r>
              <a:rPr lang="en-US" sz="2400" dirty="0" smtClean="0"/>
              <a:t>ircle the wire in closed loops</a:t>
            </a:r>
          </a:p>
          <a:p>
            <a:r>
              <a:rPr lang="en-US" sz="2400" dirty="0" smtClean="0"/>
              <a:t>C) Choices A and B are both correct</a:t>
            </a:r>
          </a:p>
          <a:p>
            <a:r>
              <a:rPr lang="en-US" sz="2400" dirty="0" smtClean="0"/>
              <a:t>D) None of the above choices are correct</a:t>
            </a:r>
            <a:endParaRPr lang="en-US" sz="2400" dirty="0"/>
          </a:p>
        </p:txBody>
      </p:sp>
      <p:sp>
        <p:nvSpPr>
          <p:cNvPr id="3" name="TextBox 2"/>
          <p:cNvSpPr txBox="1"/>
          <p:nvPr/>
        </p:nvSpPr>
        <p:spPr>
          <a:xfrm>
            <a:off x="1371600" y="3657600"/>
            <a:ext cx="7391400" cy="1200329"/>
          </a:xfrm>
          <a:prstGeom prst="rect">
            <a:avLst/>
          </a:prstGeom>
          <a:noFill/>
        </p:spPr>
        <p:txBody>
          <a:bodyPr wrap="square" rtlCol="0">
            <a:spAutoFit/>
          </a:bodyPr>
          <a:lstStyle/>
          <a:p>
            <a:r>
              <a:rPr lang="en-US" sz="2400" dirty="0" smtClean="0">
                <a:solidFill>
                  <a:srgbClr val="993366"/>
                </a:solidFill>
              </a:rPr>
              <a:t>Answer: B</a:t>
            </a:r>
          </a:p>
          <a:p>
            <a:r>
              <a:rPr lang="en-US" sz="2400" dirty="0" smtClean="0">
                <a:solidFill>
                  <a:srgbClr val="993366"/>
                </a:solidFill>
              </a:rPr>
              <a:t>Recall the picture from class, with the compass needles going around in a circle around the wire</a:t>
            </a:r>
          </a:p>
        </p:txBody>
      </p:sp>
    </p:spTree>
    <p:extLst>
      <p:ext uri="{BB962C8B-B14F-4D97-AF65-F5344CB8AC3E}">
        <p14:creationId xmlns:p14="http://schemas.microsoft.com/office/powerpoint/2010/main" val="351634063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772400" cy="3170099"/>
          </a:xfrm>
          <a:prstGeom prst="rect">
            <a:avLst/>
          </a:prstGeom>
          <a:noFill/>
        </p:spPr>
        <p:txBody>
          <a:bodyPr wrap="square" rtlCol="0">
            <a:spAutoFit/>
          </a:bodyPr>
          <a:lstStyle/>
          <a:p>
            <a:r>
              <a:rPr lang="en-US" sz="2000" dirty="0" smtClean="0"/>
              <a:t>A difference between the electric force and magnetic force is that</a:t>
            </a:r>
          </a:p>
          <a:p>
            <a:endParaRPr lang="en-US" sz="2000" dirty="0"/>
          </a:p>
          <a:p>
            <a:pPr marL="457200" indent="-457200">
              <a:buAutoNum type="alphaUcParenR"/>
            </a:pPr>
            <a:r>
              <a:rPr lang="en-US" sz="2000" dirty="0" smtClean="0"/>
              <a:t>The magnetic force is always repulsive</a:t>
            </a:r>
          </a:p>
          <a:p>
            <a:pPr marL="457200" indent="-457200">
              <a:buAutoNum type="alphaUcParenR"/>
            </a:pPr>
            <a:r>
              <a:rPr lang="en-US" sz="2000" dirty="0" smtClean="0"/>
              <a:t>The magnetic force is always attractive</a:t>
            </a:r>
          </a:p>
          <a:p>
            <a:pPr marL="457200" indent="-457200">
              <a:buAutoNum type="alphaUcParenR"/>
            </a:pPr>
            <a:r>
              <a:rPr lang="en-US" sz="2000" dirty="0" smtClean="0"/>
              <a:t>The direction of the magnetic force is not along the line joining the two bodies</a:t>
            </a:r>
          </a:p>
          <a:p>
            <a:pPr marL="457200" indent="-457200">
              <a:buAutoNum type="alphaUcParenR"/>
            </a:pPr>
            <a:r>
              <a:rPr lang="en-US" sz="2000" dirty="0" smtClean="0"/>
              <a:t>The magnetic force is always present because it is created by moving charges and there is always some motion.</a:t>
            </a:r>
          </a:p>
          <a:p>
            <a:pPr marL="457200" indent="-457200">
              <a:buAutoNum type="alphaUcParenR"/>
            </a:pPr>
            <a:r>
              <a:rPr lang="en-US" sz="2000" dirty="0" smtClean="0"/>
              <a:t>A changing magnetic field creates an electric field but the reverse is not true</a:t>
            </a:r>
            <a:endParaRPr lang="en-US" sz="2000" dirty="0"/>
          </a:p>
        </p:txBody>
      </p:sp>
    </p:spTree>
    <p:extLst>
      <p:ext uri="{BB962C8B-B14F-4D97-AF65-F5344CB8AC3E}">
        <p14:creationId xmlns:p14="http://schemas.microsoft.com/office/powerpoint/2010/main" val="2391063677"/>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772400" cy="3170099"/>
          </a:xfrm>
          <a:prstGeom prst="rect">
            <a:avLst/>
          </a:prstGeom>
          <a:noFill/>
        </p:spPr>
        <p:txBody>
          <a:bodyPr wrap="square" rtlCol="0">
            <a:spAutoFit/>
          </a:bodyPr>
          <a:lstStyle/>
          <a:p>
            <a:r>
              <a:rPr lang="en-US" sz="2000" dirty="0" smtClean="0"/>
              <a:t>A difference between the electric force and magnetic force is that</a:t>
            </a:r>
          </a:p>
          <a:p>
            <a:endParaRPr lang="en-US" sz="2000" dirty="0"/>
          </a:p>
          <a:p>
            <a:pPr marL="457200" indent="-457200">
              <a:buAutoNum type="alphaUcParenR"/>
            </a:pPr>
            <a:r>
              <a:rPr lang="en-US" sz="2000" dirty="0" smtClean="0"/>
              <a:t>The magnetic force is always repulsive</a:t>
            </a:r>
          </a:p>
          <a:p>
            <a:pPr marL="457200" indent="-457200">
              <a:buAutoNum type="alphaUcParenR"/>
            </a:pPr>
            <a:r>
              <a:rPr lang="en-US" sz="2000" dirty="0" smtClean="0"/>
              <a:t>The magnetic force is always attractive</a:t>
            </a:r>
          </a:p>
          <a:p>
            <a:pPr marL="457200" indent="-457200">
              <a:buAutoNum type="alphaUcParenR"/>
            </a:pPr>
            <a:r>
              <a:rPr lang="en-US" sz="2000" dirty="0" smtClean="0"/>
              <a:t>The direction of the magnetic force is not along the line joining the two bodies</a:t>
            </a:r>
          </a:p>
          <a:p>
            <a:pPr marL="457200" indent="-457200">
              <a:buAutoNum type="alphaUcParenR"/>
            </a:pPr>
            <a:r>
              <a:rPr lang="en-US" sz="2000" dirty="0" smtClean="0"/>
              <a:t>The magnetic force is always present because it is created by moving charges and there is always some motion.</a:t>
            </a:r>
          </a:p>
          <a:p>
            <a:pPr marL="457200" indent="-457200">
              <a:buAutoNum type="alphaUcParenR"/>
            </a:pPr>
            <a:r>
              <a:rPr lang="en-US" sz="2000" dirty="0" smtClean="0"/>
              <a:t>A changing magnetic field creates an electric field but the reverse is not true</a:t>
            </a:r>
            <a:endParaRPr lang="en-US" sz="2000" dirty="0"/>
          </a:p>
        </p:txBody>
      </p:sp>
      <p:sp>
        <p:nvSpPr>
          <p:cNvPr id="3" name="TextBox 2"/>
          <p:cNvSpPr txBox="1"/>
          <p:nvPr/>
        </p:nvSpPr>
        <p:spPr>
          <a:xfrm>
            <a:off x="609600" y="4267200"/>
            <a:ext cx="7620000" cy="1200329"/>
          </a:xfrm>
          <a:prstGeom prst="rect">
            <a:avLst/>
          </a:prstGeom>
          <a:noFill/>
        </p:spPr>
        <p:txBody>
          <a:bodyPr wrap="square" rtlCol="0">
            <a:spAutoFit/>
          </a:bodyPr>
          <a:lstStyle/>
          <a:p>
            <a:r>
              <a:rPr lang="en-US" dirty="0" smtClean="0">
                <a:solidFill>
                  <a:srgbClr val="7030A0"/>
                </a:solidFill>
              </a:rPr>
              <a:t>Answer: C</a:t>
            </a:r>
          </a:p>
          <a:p>
            <a:r>
              <a:rPr lang="en-US" dirty="0" smtClean="0">
                <a:solidFill>
                  <a:srgbClr val="7030A0"/>
                </a:solidFill>
              </a:rPr>
              <a:t>The direction of the magnetic force is perpendicular both to the magnetic field and to the charge’s velocity.</a:t>
            </a:r>
          </a:p>
          <a:p>
            <a:endParaRPr lang="en-US" dirty="0">
              <a:solidFill>
                <a:srgbClr val="7030A0"/>
              </a:solidFill>
            </a:endParaRPr>
          </a:p>
        </p:txBody>
      </p:sp>
    </p:spTree>
    <p:extLst>
      <p:ext uri="{BB962C8B-B14F-4D97-AF65-F5344CB8AC3E}">
        <p14:creationId xmlns:p14="http://schemas.microsoft.com/office/powerpoint/2010/main" val="195763057"/>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467600" cy="3416320"/>
          </a:xfrm>
          <a:prstGeom prst="rect">
            <a:avLst/>
          </a:prstGeom>
          <a:noFill/>
        </p:spPr>
        <p:txBody>
          <a:bodyPr wrap="square" rtlCol="0">
            <a:spAutoFit/>
          </a:bodyPr>
          <a:lstStyle/>
          <a:p>
            <a:r>
              <a:rPr lang="en-US" sz="2400" dirty="0"/>
              <a:t>The force on an electron moving in a magnetic field will be the largest when its direction </a:t>
            </a:r>
            <a:r>
              <a:rPr lang="en-US" sz="2400" dirty="0" smtClean="0"/>
              <a:t>is</a:t>
            </a:r>
          </a:p>
          <a:p>
            <a:endParaRPr lang="en-US" sz="2400" dirty="0"/>
          </a:p>
          <a:p>
            <a:r>
              <a:rPr lang="en-US" sz="2400" dirty="0"/>
              <a:t>A) the same as the magnetic field direction.</a:t>
            </a:r>
          </a:p>
          <a:p>
            <a:r>
              <a:rPr lang="en-US" sz="2400" dirty="0"/>
              <a:t>B) exactly opposite to the magnetic field direction.</a:t>
            </a:r>
          </a:p>
          <a:p>
            <a:r>
              <a:rPr lang="en-US" sz="2400" dirty="0"/>
              <a:t>C) perpendicular to the magnetic field direction.</a:t>
            </a:r>
          </a:p>
          <a:p>
            <a:r>
              <a:rPr lang="en-US" sz="2400" dirty="0"/>
              <a:t>D) at an angle other than 90 degrees to the magnetic field direction.</a:t>
            </a:r>
          </a:p>
          <a:p>
            <a:endParaRPr lang="en-US" sz="2400" dirty="0"/>
          </a:p>
        </p:txBody>
      </p:sp>
    </p:spTree>
    <p:extLst>
      <p:ext uri="{BB962C8B-B14F-4D97-AF65-F5344CB8AC3E}">
        <p14:creationId xmlns:p14="http://schemas.microsoft.com/office/powerpoint/2010/main" val="314578749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14400"/>
            <a:ext cx="7467600" cy="3046988"/>
          </a:xfrm>
          <a:prstGeom prst="rect">
            <a:avLst/>
          </a:prstGeom>
          <a:noFill/>
        </p:spPr>
        <p:txBody>
          <a:bodyPr wrap="square" rtlCol="0">
            <a:spAutoFit/>
          </a:bodyPr>
          <a:lstStyle/>
          <a:p>
            <a:r>
              <a:rPr lang="en-US" sz="2400" dirty="0"/>
              <a:t>The force on an electron moving in a magnetic field will be the largest when its direction </a:t>
            </a:r>
            <a:r>
              <a:rPr lang="en-US" sz="2400" dirty="0" smtClean="0"/>
              <a:t>is</a:t>
            </a:r>
          </a:p>
          <a:p>
            <a:endParaRPr lang="en-US" sz="2400" dirty="0"/>
          </a:p>
          <a:p>
            <a:r>
              <a:rPr lang="en-US" sz="2400" dirty="0"/>
              <a:t>A) the same as the magnetic field direction.</a:t>
            </a:r>
          </a:p>
          <a:p>
            <a:r>
              <a:rPr lang="en-US" sz="2400" dirty="0"/>
              <a:t>B) exactly opposite to the magnetic field direction.</a:t>
            </a:r>
          </a:p>
          <a:p>
            <a:r>
              <a:rPr lang="en-US" sz="2400" dirty="0"/>
              <a:t>C) perpendicular to the magnetic field direction.</a:t>
            </a:r>
          </a:p>
          <a:p>
            <a:r>
              <a:rPr lang="en-US" sz="2400" dirty="0"/>
              <a:t>D</a:t>
            </a:r>
            <a:r>
              <a:rPr lang="en-US" sz="2400" dirty="0" smtClean="0"/>
              <a:t>) </a:t>
            </a:r>
            <a:r>
              <a:rPr lang="en-US" sz="2400" dirty="0"/>
              <a:t>I</a:t>
            </a:r>
            <a:r>
              <a:rPr lang="en-US" sz="2400" dirty="0" smtClean="0"/>
              <a:t>t doesn’t matter, it is independent of direction.</a:t>
            </a:r>
            <a:endParaRPr lang="en-US" sz="2400" dirty="0"/>
          </a:p>
          <a:p>
            <a:endParaRPr lang="en-US" sz="2400" dirty="0"/>
          </a:p>
        </p:txBody>
      </p:sp>
      <p:sp>
        <p:nvSpPr>
          <p:cNvPr id="3" name="TextBox 2"/>
          <p:cNvSpPr txBox="1"/>
          <p:nvPr/>
        </p:nvSpPr>
        <p:spPr>
          <a:xfrm>
            <a:off x="304800" y="4330720"/>
            <a:ext cx="8382000" cy="1938992"/>
          </a:xfrm>
          <a:prstGeom prst="rect">
            <a:avLst/>
          </a:prstGeom>
          <a:noFill/>
        </p:spPr>
        <p:txBody>
          <a:bodyPr wrap="square" rtlCol="0">
            <a:spAutoFit/>
          </a:bodyPr>
          <a:lstStyle/>
          <a:p>
            <a:r>
              <a:rPr lang="en-US" sz="2400" dirty="0" smtClean="0">
                <a:solidFill>
                  <a:srgbClr val="993366"/>
                </a:solidFill>
              </a:rPr>
              <a:t>Answer: C</a:t>
            </a:r>
          </a:p>
          <a:p>
            <a:r>
              <a:rPr lang="en-US" sz="2400" dirty="0" smtClean="0">
                <a:solidFill>
                  <a:srgbClr val="993366"/>
                </a:solidFill>
              </a:rPr>
              <a:t>Recall from lectures that the magnetic force on a moving charge depends on the direction of the motion and is strongest when it is travelling perpendicular to the field. It is zero when travelling parallel to the field. </a:t>
            </a:r>
            <a:endParaRPr lang="en-US" sz="2400" dirty="0">
              <a:solidFill>
                <a:srgbClr val="993366"/>
              </a:solidFill>
            </a:endParaRPr>
          </a:p>
        </p:txBody>
      </p:sp>
    </p:spTree>
    <p:extLst>
      <p:ext uri="{BB962C8B-B14F-4D97-AF65-F5344CB8AC3E}">
        <p14:creationId xmlns:p14="http://schemas.microsoft.com/office/powerpoint/2010/main" val="234204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685800" y="381000"/>
            <a:ext cx="7848600" cy="3378200"/>
          </a:xfrm>
          <a:prstGeom prst="rect">
            <a:avLst/>
          </a:prstGeom>
          <a:noFill/>
          <a:ln w="9525">
            <a:noFill/>
            <a:miter lim="800000"/>
            <a:headEnd/>
            <a:tailEnd/>
          </a:ln>
          <a:effectLst/>
        </p:spPr>
        <p:txBody>
          <a:bodyPr anchor="ctr">
            <a:spAutoFit/>
          </a:bodyPr>
          <a:lstStyle/>
          <a:p>
            <a:r>
              <a:rPr lang="en-US" sz="2400"/>
              <a:t>If you drop an object, it will accelerate downward at a rate of 9.8 meters per second per second. If you instead throw it upwards, its acceleration (in the absence of air resistance) will be</a:t>
            </a:r>
          </a:p>
          <a:p>
            <a:endParaRPr lang="en-US" sz="2400"/>
          </a:p>
          <a:p>
            <a:r>
              <a:rPr lang="en-US" sz="2400"/>
              <a:t>A) 9.8 meters per second per second. </a:t>
            </a:r>
          </a:p>
          <a:p>
            <a:r>
              <a:rPr lang="en-US" sz="2400"/>
              <a:t>B) greater than 9.8 meters per second per second. </a:t>
            </a:r>
          </a:p>
          <a:p>
            <a:r>
              <a:rPr lang="en-US" sz="2400"/>
              <a:t>C) less than 9.8 meters per second per second. </a:t>
            </a:r>
          </a:p>
          <a:p>
            <a:pPr eaLnBrk="0" hangingPunct="0"/>
            <a:endParaRPr lang="en-US" sz="240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6781800" cy="3477875"/>
          </a:xfrm>
          <a:prstGeom prst="rect">
            <a:avLst/>
          </a:prstGeom>
          <a:noFill/>
        </p:spPr>
        <p:txBody>
          <a:bodyPr wrap="square" rtlCol="0">
            <a:spAutoFit/>
          </a:bodyPr>
          <a:lstStyle/>
          <a:p>
            <a:r>
              <a:rPr lang="en-US" sz="2000" dirty="0" smtClean="0"/>
              <a:t>When a loop of current is placed between the poles of a horseshoe magnet, the loop will</a:t>
            </a:r>
          </a:p>
          <a:p>
            <a:endParaRPr lang="en-US" sz="2000" dirty="0"/>
          </a:p>
          <a:p>
            <a:pPr marL="457200" indent="-457200">
              <a:buAutoNum type="alphaUcParenR"/>
            </a:pPr>
            <a:r>
              <a:rPr lang="en-US" sz="2000" dirty="0" smtClean="0"/>
              <a:t>Move up or down</a:t>
            </a:r>
          </a:p>
          <a:p>
            <a:pPr marL="457200" indent="-457200">
              <a:buAutoNum type="alphaUcParenR"/>
            </a:pPr>
            <a:r>
              <a:rPr lang="en-US" sz="2000" dirty="0" smtClean="0"/>
              <a:t>Rotate</a:t>
            </a:r>
          </a:p>
          <a:p>
            <a:pPr marL="457200" indent="-457200">
              <a:buAutoNum type="alphaUcParenR"/>
            </a:pPr>
            <a:r>
              <a:rPr lang="en-US" sz="2000" dirty="0" smtClean="0"/>
              <a:t>Move side to side</a:t>
            </a:r>
          </a:p>
          <a:p>
            <a:pPr marL="457200" indent="-457200">
              <a:buAutoNum type="alphaUcParenR"/>
            </a:pPr>
            <a:r>
              <a:rPr lang="en-US" sz="2000" dirty="0" smtClean="0"/>
              <a:t>Be ejected from the plane</a:t>
            </a:r>
          </a:p>
          <a:p>
            <a:pPr marL="457200" indent="-457200">
              <a:buAutoNum type="alphaUcParenR"/>
            </a:pPr>
            <a:r>
              <a:rPr lang="en-US" sz="2000" dirty="0" smtClean="0"/>
              <a:t>Melt</a:t>
            </a:r>
          </a:p>
          <a:p>
            <a:endParaRPr lang="en-US" sz="2000" dirty="0" smtClean="0"/>
          </a:p>
          <a:p>
            <a:pPr marL="457200" indent="-457200">
              <a:buAutoNum type="alphaUcParenR"/>
            </a:pPr>
            <a:endParaRPr lang="en-US" sz="2000" dirty="0" smtClean="0"/>
          </a:p>
          <a:p>
            <a:pPr marL="457200" indent="-457200">
              <a:buAutoNum type="alphaUcParenR"/>
            </a:pPr>
            <a:endParaRPr lang="en-US" sz="2000" dirty="0"/>
          </a:p>
        </p:txBody>
      </p:sp>
    </p:spTree>
    <p:extLst>
      <p:ext uri="{BB962C8B-B14F-4D97-AF65-F5344CB8AC3E}">
        <p14:creationId xmlns:p14="http://schemas.microsoft.com/office/powerpoint/2010/main" val="319353027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6781800" cy="3477875"/>
          </a:xfrm>
          <a:prstGeom prst="rect">
            <a:avLst/>
          </a:prstGeom>
          <a:noFill/>
        </p:spPr>
        <p:txBody>
          <a:bodyPr wrap="square" rtlCol="0">
            <a:spAutoFit/>
          </a:bodyPr>
          <a:lstStyle/>
          <a:p>
            <a:r>
              <a:rPr lang="en-US" sz="2000" dirty="0" smtClean="0"/>
              <a:t>When a loop of current is placed between the poles of a horseshoe magnet, the loop will</a:t>
            </a:r>
          </a:p>
          <a:p>
            <a:endParaRPr lang="en-US" sz="2000" dirty="0"/>
          </a:p>
          <a:p>
            <a:pPr marL="457200" indent="-457200">
              <a:buAutoNum type="alphaUcParenR"/>
            </a:pPr>
            <a:r>
              <a:rPr lang="en-US" sz="2000" dirty="0" smtClean="0"/>
              <a:t>Move up or down</a:t>
            </a:r>
          </a:p>
          <a:p>
            <a:pPr marL="457200" indent="-457200">
              <a:buAutoNum type="alphaUcParenR"/>
            </a:pPr>
            <a:r>
              <a:rPr lang="en-US" sz="2000" dirty="0" smtClean="0"/>
              <a:t>Rotate</a:t>
            </a:r>
          </a:p>
          <a:p>
            <a:pPr marL="457200" indent="-457200">
              <a:buAutoNum type="alphaUcParenR"/>
            </a:pPr>
            <a:r>
              <a:rPr lang="en-US" sz="2000" dirty="0" smtClean="0"/>
              <a:t>Move side to side</a:t>
            </a:r>
          </a:p>
          <a:p>
            <a:pPr marL="457200" indent="-457200">
              <a:buAutoNum type="alphaUcParenR"/>
            </a:pPr>
            <a:r>
              <a:rPr lang="en-US" sz="2000" dirty="0" smtClean="0"/>
              <a:t>Be ejected from the plane</a:t>
            </a:r>
          </a:p>
          <a:p>
            <a:pPr marL="457200" indent="-457200">
              <a:buAutoNum type="alphaUcParenR"/>
            </a:pPr>
            <a:r>
              <a:rPr lang="en-US" sz="2000" dirty="0" smtClean="0"/>
              <a:t>Melt</a:t>
            </a:r>
          </a:p>
          <a:p>
            <a:endParaRPr lang="en-US" sz="2000" dirty="0" smtClean="0"/>
          </a:p>
          <a:p>
            <a:pPr marL="457200" indent="-457200">
              <a:buAutoNum type="alphaUcParenR"/>
            </a:pPr>
            <a:endParaRPr lang="en-US" sz="2000" dirty="0" smtClean="0"/>
          </a:p>
          <a:p>
            <a:pPr marL="457200" indent="-457200">
              <a:buAutoNum type="alphaUcParenR"/>
            </a:pPr>
            <a:endParaRPr lang="en-US" sz="2000" dirty="0"/>
          </a:p>
        </p:txBody>
      </p:sp>
      <p:sp>
        <p:nvSpPr>
          <p:cNvPr id="2" name="TextBox 1"/>
          <p:cNvSpPr txBox="1"/>
          <p:nvPr/>
        </p:nvSpPr>
        <p:spPr>
          <a:xfrm>
            <a:off x="685800" y="3962400"/>
            <a:ext cx="7315200" cy="1015663"/>
          </a:xfrm>
          <a:prstGeom prst="rect">
            <a:avLst/>
          </a:prstGeom>
          <a:noFill/>
        </p:spPr>
        <p:txBody>
          <a:bodyPr wrap="square" rtlCol="0">
            <a:spAutoFit/>
          </a:bodyPr>
          <a:lstStyle/>
          <a:p>
            <a:r>
              <a:rPr lang="en-US" sz="2000" dirty="0" smtClean="0">
                <a:solidFill>
                  <a:srgbClr val="7030A0"/>
                </a:solidFill>
              </a:rPr>
              <a:t>Answer: B</a:t>
            </a:r>
          </a:p>
          <a:p>
            <a:r>
              <a:rPr lang="en-US" sz="2000" dirty="0" smtClean="0">
                <a:solidFill>
                  <a:srgbClr val="7030A0"/>
                </a:solidFill>
              </a:rPr>
              <a:t>Magnetic force on current-carrying wire, Recall discussion and clicker question in class </a:t>
            </a:r>
            <a:endParaRPr lang="en-US" sz="2000" dirty="0">
              <a:solidFill>
                <a:srgbClr val="7030A0"/>
              </a:solidFill>
            </a:endParaRPr>
          </a:p>
        </p:txBody>
      </p:sp>
      <p:pic>
        <p:nvPicPr>
          <p:cNvPr id="4"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360606" y="4978063"/>
            <a:ext cx="1504950" cy="1625600"/>
          </a:xfrm>
          <a:prstGeom prst="rect">
            <a:avLst/>
          </a:prstGeom>
          <a:noFill/>
        </p:spPr>
      </p:pic>
    </p:spTree>
    <p:extLst>
      <p:ext uri="{BB962C8B-B14F-4D97-AF65-F5344CB8AC3E}">
        <p14:creationId xmlns:p14="http://schemas.microsoft.com/office/powerpoint/2010/main" val="922182579"/>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7620000" cy="3108543"/>
          </a:xfrm>
          <a:prstGeom prst="rect">
            <a:avLst/>
          </a:prstGeom>
        </p:spPr>
        <p:txBody>
          <a:bodyPr wrap="square">
            <a:spAutoFit/>
          </a:bodyPr>
          <a:lstStyle/>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Several paper clips dangle from the north pole of a magnet. The induced pole in the bottom of the lowermost paper clip is </a:t>
            </a:r>
            <a:r>
              <a:rPr lang="en-US" sz="2800" dirty="0" smtClean="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a</a:t>
            </a:r>
          </a:p>
          <a:p>
            <a:pPr marL="0" marR="0">
              <a:spcBef>
                <a:spcPts val="0"/>
              </a:spcBef>
              <a:spcAft>
                <a:spcPts val="0"/>
              </a:spcAft>
            </a:pP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A) north pole.</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B) south pole.</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C) north or south pole – no difference really.</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p:txBody>
      </p:sp>
    </p:spTree>
    <p:extLst>
      <p:ext uri="{BB962C8B-B14F-4D97-AF65-F5344CB8AC3E}">
        <p14:creationId xmlns:p14="http://schemas.microsoft.com/office/powerpoint/2010/main" val="1720108689"/>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85800"/>
            <a:ext cx="7620000" cy="3108543"/>
          </a:xfrm>
          <a:prstGeom prst="rect">
            <a:avLst/>
          </a:prstGeom>
        </p:spPr>
        <p:txBody>
          <a:bodyPr wrap="square">
            <a:spAutoFit/>
          </a:bodyPr>
          <a:lstStyle/>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Several paper clips dangle from the north pole of a magnet. The </a:t>
            </a:r>
            <a:r>
              <a:rPr lang="en-US" sz="2800" dirty="0" smtClean="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induced </a:t>
            </a: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pole in the bottom of the lowermost paper clip is </a:t>
            </a:r>
            <a:r>
              <a:rPr lang="en-US" sz="2800" dirty="0" smtClean="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a</a:t>
            </a:r>
          </a:p>
          <a:p>
            <a:pPr marL="0" marR="0">
              <a:spcBef>
                <a:spcPts val="0"/>
              </a:spcBef>
              <a:spcAft>
                <a:spcPts val="0"/>
              </a:spcAft>
            </a:pP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A) north pole.</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B) south pole.</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2800" dirty="0">
                <a:solidFill>
                  <a:srgbClr val="000000"/>
                </a:solidFill>
                <a:latin typeface="Times New Roman" panose="02020603050405020304" pitchFamily="18" charset="0"/>
                <a:ea typeface="Times New Roman" panose="02020603050405020304" pitchFamily="18" charset="0"/>
                <a:cs typeface="Palatino Linotype" panose="02040502050505030304" pitchFamily="18" charset="0"/>
              </a:rPr>
              <a:t>C) north or south pole – no difference really.</a:t>
            </a:r>
            <a:endParaRPr lang="en-US" sz="2800" dirty="0">
              <a:solidFill>
                <a:srgbClr val="000000"/>
              </a:solidFill>
              <a:latin typeface="Palatino Linotype" panose="02040502050505030304" pitchFamily="18" charset="0"/>
              <a:ea typeface="Times New Roman" panose="02020603050405020304" pitchFamily="18" charset="0"/>
              <a:cs typeface="Palatino Linotype" panose="02040502050505030304" pitchFamily="18" charset="0"/>
            </a:endParaRPr>
          </a:p>
        </p:txBody>
      </p:sp>
      <p:sp>
        <p:nvSpPr>
          <p:cNvPr id="3" name="TextBox 2"/>
          <p:cNvSpPr txBox="1"/>
          <p:nvPr/>
        </p:nvSpPr>
        <p:spPr>
          <a:xfrm>
            <a:off x="1066800" y="4419600"/>
            <a:ext cx="7086600" cy="1200329"/>
          </a:xfrm>
          <a:prstGeom prst="rect">
            <a:avLst/>
          </a:prstGeom>
          <a:noFill/>
        </p:spPr>
        <p:txBody>
          <a:bodyPr wrap="square" rtlCol="0">
            <a:spAutoFit/>
          </a:bodyPr>
          <a:lstStyle/>
          <a:p>
            <a:r>
              <a:rPr lang="en-US" dirty="0" smtClean="0">
                <a:solidFill>
                  <a:srgbClr val="7030A0"/>
                </a:solidFill>
              </a:rPr>
              <a:t>Answer: A,  the magnet’s north pole induces a south in the end of the paperclip closest to it, resulting in a north at the other end (lower). This effect goes on through to the last </a:t>
            </a:r>
            <a:r>
              <a:rPr lang="en-US" dirty="0" err="1" smtClean="0">
                <a:solidFill>
                  <a:srgbClr val="7030A0"/>
                </a:solidFill>
              </a:rPr>
              <a:t>paperclip,so</a:t>
            </a:r>
            <a:r>
              <a:rPr lang="en-US" dirty="0" smtClean="0">
                <a:solidFill>
                  <a:srgbClr val="7030A0"/>
                </a:solidFill>
              </a:rPr>
              <a:t> the bottom of it is a north pole </a:t>
            </a:r>
            <a:endParaRPr lang="en-US" dirty="0">
              <a:solidFill>
                <a:srgbClr val="7030A0"/>
              </a:solidFill>
            </a:endParaRPr>
          </a:p>
        </p:txBody>
      </p:sp>
    </p:spTree>
    <p:extLst>
      <p:ext uri="{BB962C8B-B14F-4D97-AF65-F5344CB8AC3E}">
        <p14:creationId xmlns:p14="http://schemas.microsoft.com/office/powerpoint/2010/main" val="1458747598"/>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458200" cy="4093428"/>
          </a:xfrm>
          <a:prstGeom prst="rect">
            <a:avLst/>
          </a:prstGeom>
          <a:noFill/>
        </p:spPr>
        <p:txBody>
          <a:bodyPr wrap="square" rtlCol="0">
            <a:spAutoFit/>
          </a:bodyPr>
          <a:lstStyle/>
          <a:p>
            <a:r>
              <a:rPr lang="en-US" sz="2000" dirty="0" smtClean="0"/>
              <a:t>The </a:t>
            </a:r>
            <a:r>
              <a:rPr lang="en-US" sz="2000" i="1" dirty="0" smtClean="0"/>
              <a:t>aurora borealis </a:t>
            </a:r>
            <a:r>
              <a:rPr lang="en-US" sz="2000" dirty="0" smtClean="0"/>
              <a:t>and </a:t>
            </a:r>
            <a:r>
              <a:rPr lang="en-US" sz="2000" i="1" dirty="0" smtClean="0"/>
              <a:t>aurora </a:t>
            </a:r>
            <a:r>
              <a:rPr lang="en-US" sz="2000" i="1" dirty="0" err="1" smtClean="0"/>
              <a:t>australis</a:t>
            </a:r>
            <a:r>
              <a:rPr lang="en-US" sz="2000" dirty="0" smtClean="0"/>
              <a:t> light shows can be seen at locations nearer the poles rather than nearer the equator because they arise from </a:t>
            </a:r>
          </a:p>
          <a:p>
            <a:endParaRPr lang="en-US" sz="2000" dirty="0"/>
          </a:p>
          <a:p>
            <a:pPr marL="457200" indent="-457200">
              <a:buAutoNum type="alphaUcParenBoth"/>
            </a:pPr>
            <a:r>
              <a:rPr lang="en-US" sz="2000" dirty="0" smtClean="0"/>
              <a:t>cosmic rays that were not deflected by the Earth’s magnetic field</a:t>
            </a:r>
          </a:p>
          <a:p>
            <a:pPr marL="457200" indent="-457200">
              <a:buAutoNum type="alphaUcParenBoth"/>
            </a:pPr>
            <a:r>
              <a:rPr lang="en-US" sz="2000" dirty="0"/>
              <a:t>c</a:t>
            </a:r>
            <a:r>
              <a:rPr lang="en-US" sz="2000" dirty="0" smtClean="0"/>
              <a:t>osmic rays that are significantly deflected by the Earth’s magnetic field</a:t>
            </a:r>
          </a:p>
          <a:p>
            <a:pPr marL="457200" indent="-457200">
              <a:buAutoNum type="alphaUcParenBoth"/>
            </a:pPr>
            <a:r>
              <a:rPr lang="en-US" sz="2000" dirty="0" smtClean="0"/>
              <a:t>cosmic rays that spiral back and forth in the van Allen radiation belts</a:t>
            </a:r>
          </a:p>
          <a:p>
            <a:pPr marL="457200" indent="-457200">
              <a:buAutoNum type="alphaUcParenBoth"/>
            </a:pPr>
            <a:r>
              <a:rPr lang="en-US" sz="2000" dirty="0" smtClean="0"/>
              <a:t>cosmic rays that result in </a:t>
            </a:r>
            <a:r>
              <a:rPr lang="en-US" sz="2000" dirty="0" err="1" smtClean="0"/>
              <a:t>biomagnetism</a:t>
            </a:r>
            <a:endParaRPr lang="en-US" sz="2000" dirty="0" smtClean="0"/>
          </a:p>
          <a:p>
            <a:pPr marL="457200" indent="-457200">
              <a:buAutoNum type="alphaUcParenBoth"/>
            </a:pPr>
            <a:r>
              <a:rPr lang="en-US" sz="2000" dirty="0" smtClean="0"/>
              <a:t>None of the above</a:t>
            </a:r>
          </a:p>
          <a:p>
            <a:endParaRPr lang="en-US" sz="2000" dirty="0"/>
          </a:p>
          <a:p>
            <a:endParaRPr lang="en-US" sz="2000" dirty="0" smtClean="0"/>
          </a:p>
          <a:p>
            <a:endParaRPr lang="en-US" sz="2000" dirty="0"/>
          </a:p>
        </p:txBody>
      </p:sp>
    </p:spTree>
    <p:extLst>
      <p:ext uri="{BB962C8B-B14F-4D97-AF65-F5344CB8AC3E}">
        <p14:creationId xmlns:p14="http://schemas.microsoft.com/office/powerpoint/2010/main" val="25322201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458200" cy="4093428"/>
          </a:xfrm>
          <a:prstGeom prst="rect">
            <a:avLst/>
          </a:prstGeom>
          <a:noFill/>
        </p:spPr>
        <p:txBody>
          <a:bodyPr wrap="square" rtlCol="0">
            <a:spAutoFit/>
          </a:bodyPr>
          <a:lstStyle/>
          <a:p>
            <a:r>
              <a:rPr lang="en-US" sz="2000" dirty="0" smtClean="0"/>
              <a:t>The </a:t>
            </a:r>
            <a:r>
              <a:rPr lang="en-US" sz="2000" i="1" dirty="0" smtClean="0"/>
              <a:t>aurora borealis </a:t>
            </a:r>
            <a:r>
              <a:rPr lang="en-US" sz="2000" dirty="0" smtClean="0"/>
              <a:t>and </a:t>
            </a:r>
            <a:r>
              <a:rPr lang="en-US" sz="2000" i="1" dirty="0" smtClean="0"/>
              <a:t>aurora </a:t>
            </a:r>
            <a:r>
              <a:rPr lang="en-US" sz="2000" i="1" dirty="0" err="1" smtClean="0"/>
              <a:t>australis</a:t>
            </a:r>
            <a:r>
              <a:rPr lang="en-US" sz="2000" dirty="0" smtClean="0"/>
              <a:t> light shows can be seen at locations nearer the poles rather than nearer the equator because they arise from </a:t>
            </a:r>
          </a:p>
          <a:p>
            <a:endParaRPr lang="en-US" sz="2000" dirty="0"/>
          </a:p>
          <a:p>
            <a:pPr marL="457200" indent="-457200">
              <a:buAutoNum type="alphaUcParenBoth"/>
            </a:pPr>
            <a:r>
              <a:rPr lang="en-US" sz="2000" dirty="0" smtClean="0"/>
              <a:t>cosmic rays that were not deflected by the Earth’s magnetic field</a:t>
            </a:r>
          </a:p>
          <a:p>
            <a:pPr marL="457200" indent="-457200">
              <a:buAutoNum type="alphaUcParenBoth"/>
            </a:pPr>
            <a:r>
              <a:rPr lang="en-US" sz="2000" dirty="0"/>
              <a:t>c</a:t>
            </a:r>
            <a:r>
              <a:rPr lang="en-US" sz="2000" dirty="0" smtClean="0"/>
              <a:t>osmic rays that are significantly deflected by the Earth’s magnetic field</a:t>
            </a:r>
          </a:p>
          <a:p>
            <a:pPr marL="457200" indent="-457200">
              <a:buAutoNum type="alphaUcParenBoth"/>
            </a:pPr>
            <a:r>
              <a:rPr lang="en-US" sz="2000" dirty="0" smtClean="0"/>
              <a:t>cosmic rays that spiral back and forth in the van Allen radiation belts</a:t>
            </a:r>
          </a:p>
          <a:p>
            <a:pPr marL="457200" indent="-457200">
              <a:buAutoNum type="alphaUcParenBoth"/>
            </a:pPr>
            <a:r>
              <a:rPr lang="en-US" sz="2000" dirty="0" smtClean="0"/>
              <a:t>cosmic rays that result in </a:t>
            </a:r>
            <a:r>
              <a:rPr lang="en-US" sz="2000" dirty="0" err="1" smtClean="0"/>
              <a:t>biomagnetism</a:t>
            </a:r>
            <a:endParaRPr lang="en-US" sz="2000" dirty="0" smtClean="0"/>
          </a:p>
          <a:p>
            <a:pPr marL="457200" indent="-457200">
              <a:buAutoNum type="alphaUcParenBoth"/>
            </a:pPr>
            <a:r>
              <a:rPr lang="en-US" sz="2000" dirty="0" smtClean="0"/>
              <a:t>None of the above</a:t>
            </a:r>
          </a:p>
          <a:p>
            <a:endParaRPr lang="en-US" sz="2000" dirty="0"/>
          </a:p>
          <a:p>
            <a:endParaRPr lang="en-US" sz="2000" dirty="0" smtClean="0"/>
          </a:p>
          <a:p>
            <a:endParaRPr lang="en-US" sz="2000" dirty="0"/>
          </a:p>
        </p:txBody>
      </p:sp>
      <p:sp>
        <p:nvSpPr>
          <p:cNvPr id="3" name="TextBox 2"/>
          <p:cNvSpPr txBox="1"/>
          <p:nvPr/>
        </p:nvSpPr>
        <p:spPr>
          <a:xfrm>
            <a:off x="533400" y="4495800"/>
            <a:ext cx="4876800" cy="2031325"/>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Recall picture from class. Charged particles are mostly deflected by the earth’s field near the equator since they come in perpendicular to the field, and the magnetic force is perpendicular again. But near the equator, they come in parallel, so don’t get deflected…</a:t>
            </a:r>
            <a:endParaRPr lang="en-US" dirty="0">
              <a:solidFill>
                <a:srgbClr val="7030A0"/>
              </a:solidFill>
            </a:endParaRPr>
          </a:p>
        </p:txBody>
      </p:sp>
      <p:pic>
        <p:nvPicPr>
          <p:cNvPr id="4" name="Picture 4" descr="24-14Figure_FIG"/>
          <p:cNvPicPr>
            <a:picLocks noChangeAspect="1" noChangeArrowheads="1"/>
          </p:cNvPicPr>
          <p:nvPr/>
        </p:nvPicPr>
        <p:blipFill>
          <a:blip r:embed="rId2" cstate="print"/>
          <a:srcRect b="12402"/>
          <a:stretch>
            <a:fillRect/>
          </a:stretch>
        </p:blipFill>
        <p:spPr bwMode="auto">
          <a:xfrm>
            <a:off x="5410200" y="4543254"/>
            <a:ext cx="2557842" cy="2064544"/>
          </a:xfrm>
          <a:prstGeom prst="rect">
            <a:avLst/>
          </a:prstGeom>
          <a:noFill/>
          <a:ln w="9525">
            <a:noFill/>
            <a:miter lim="800000"/>
            <a:headEnd/>
            <a:tailEnd/>
          </a:ln>
        </p:spPr>
      </p:pic>
    </p:spTree>
    <p:extLst>
      <p:ext uri="{BB962C8B-B14F-4D97-AF65-F5344CB8AC3E}">
        <p14:creationId xmlns:p14="http://schemas.microsoft.com/office/powerpoint/2010/main" val="122027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685800" y="762000"/>
            <a:ext cx="73152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there is a change in the magnetic field in a closed loop of wire</a:t>
            </a:r>
          </a:p>
          <a:p>
            <a:pPr marL="342900" indent="-342900">
              <a:spcBef>
                <a:spcPct val="50000"/>
              </a:spcBef>
              <a:buFontTx/>
              <a:buAutoNum type="alphaUcParenR"/>
            </a:pPr>
            <a:r>
              <a:rPr lang="en-US" sz="2400"/>
              <a:t>A voltage is induced in the wire</a:t>
            </a:r>
          </a:p>
          <a:p>
            <a:pPr marL="342900" indent="-342900">
              <a:spcBef>
                <a:spcPct val="50000"/>
              </a:spcBef>
            </a:pPr>
            <a:r>
              <a:rPr lang="en-US" sz="2400"/>
              <a:t>B) A current is created in the loop of wire</a:t>
            </a:r>
          </a:p>
          <a:p>
            <a:pPr marL="342900" indent="-342900">
              <a:spcBef>
                <a:spcPct val="50000"/>
              </a:spcBef>
            </a:pPr>
            <a:r>
              <a:rPr lang="en-US" sz="2400"/>
              <a:t>C) Electromagnetic induction occurs</a:t>
            </a:r>
          </a:p>
          <a:p>
            <a:pPr marL="342900" indent="-342900">
              <a:spcBef>
                <a:spcPct val="50000"/>
              </a:spcBef>
            </a:pPr>
            <a:r>
              <a:rPr lang="en-US" sz="2400"/>
              <a:t>D) All of these</a:t>
            </a:r>
          </a:p>
          <a:p>
            <a:pPr marL="342900" indent="-342900">
              <a:spcBef>
                <a:spcPct val="50000"/>
              </a:spcBef>
            </a:pPr>
            <a:r>
              <a:rPr lang="en-US" sz="2400"/>
              <a:t>E) None of these</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685800" y="762000"/>
            <a:ext cx="73152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there is a change in the magnetic field in a closed loop of wire</a:t>
            </a:r>
          </a:p>
          <a:p>
            <a:pPr marL="342900" indent="-342900">
              <a:spcBef>
                <a:spcPct val="50000"/>
              </a:spcBef>
              <a:buFontTx/>
              <a:buAutoNum type="alphaUcParenR"/>
            </a:pPr>
            <a:r>
              <a:rPr lang="en-US" sz="2400"/>
              <a:t>A voltage is induced in the wire</a:t>
            </a:r>
          </a:p>
          <a:p>
            <a:pPr marL="342900" indent="-342900">
              <a:spcBef>
                <a:spcPct val="50000"/>
              </a:spcBef>
            </a:pPr>
            <a:r>
              <a:rPr lang="en-US" sz="2400"/>
              <a:t>B) A current is created in the loop of wire</a:t>
            </a:r>
          </a:p>
          <a:p>
            <a:pPr marL="342900" indent="-342900">
              <a:spcBef>
                <a:spcPct val="50000"/>
              </a:spcBef>
            </a:pPr>
            <a:r>
              <a:rPr lang="en-US" sz="2400"/>
              <a:t>C) Electromagnetic induction occurs</a:t>
            </a:r>
          </a:p>
          <a:p>
            <a:pPr marL="342900" indent="-342900">
              <a:spcBef>
                <a:spcPct val="50000"/>
              </a:spcBef>
            </a:pPr>
            <a:r>
              <a:rPr lang="en-US" sz="2400"/>
              <a:t>D) All of these</a:t>
            </a:r>
          </a:p>
          <a:p>
            <a:pPr marL="342900" indent="-342900">
              <a:spcBef>
                <a:spcPct val="50000"/>
              </a:spcBef>
            </a:pPr>
            <a:r>
              <a:rPr lang="en-US" sz="2400"/>
              <a:t>E) None of these</a:t>
            </a:r>
          </a:p>
        </p:txBody>
      </p:sp>
      <p:sp>
        <p:nvSpPr>
          <p:cNvPr id="102403" name="Text Box 3"/>
          <p:cNvSpPr txBox="1">
            <a:spLocks noChangeArrowheads="1"/>
          </p:cNvSpPr>
          <p:nvPr/>
        </p:nvSpPr>
        <p:spPr bwMode="auto">
          <a:xfrm>
            <a:off x="685800" y="4724400"/>
            <a:ext cx="7620000" cy="10048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D, all of these</a:t>
            </a:r>
          </a:p>
          <a:p>
            <a:pPr>
              <a:spcBef>
                <a:spcPct val="50000"/>
              </a:spcBef>
            </a:pPr>
            <a:r>
              <a:rPr lang="en-US" sz="2400">
                <a:solidFill>
                  <a:srgbClr val="993366"/>
                </a:solidFill>
              </a:rPr>
              <a:t>From lecture…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762000" y="609600"/>
            <a:ext cx="7772400" cy="3925888"/>
          </a:xfrm>
          <a:prstGeom prst="rect">
            <a:avLst/>
          </a:prstGeom>
          <a:noFill/>
          <a:ln w="9525">
            <a:noFill/>
            <a:miter lim="800000"/>
            <a:headEnd/>
            <a:tailEnd/>
          </a:ln>
          <a:effectLst/>
        </p:spPr>
        <p:txBody>
          <a:bodyPr>
            <a:spAutoFit/>
          </a:bodyPr>
          <a:lstStyle/>
          <a:p>
            <a:pPr>
              <a:spcBef>
                <a:spcPct val="50000"/>
              </a:spcBef>
            </a:pPr>
            <a:r>
              <a:rPr lang="en-US" sz="2400"/>
              <a:t>Moving a coil of wire into a magnetic field induces a voltage through the coil. If  a second coil, that has half as many turns, is pushed in to the field, </a:t>
            </a:r>
          </a:p>
          <a:p>
            <a:pPr>
              <a:spcBef>
                <a:spcPct val="50000"/>
              </a:spcBef>
            </a:pPr>
            <a:r>
              <a:rPr lang="en-US" sz="2400"/>
              <a:t>	A) twice as much voltage  is induced</a:t>
            </a:r>
          </a:p>
          <a:p>
            <a:pPr>
              <a:spcBef>
                <a:spcPct val="50000"/>
              </a:spcBef>
            </a:pPr>
            <a:r>
              <a:rPr lang="en-US" sz="2400"/>
              <a:t>	B) the same voltage is induced</a:t>
            </a:r>
          </a:p>
          <a:p>
            <a:pPr>
              <a:spcBef>
                <a:spcPct val="50000"/>
              </a:spcBef>
            </a:pPr>
            <a:r>
              <a:rPr lang="en-US" sz="2400"/>
              <a:t>	C) half as much voltage is induced</a:t>
            </a:r>
          </a:p>
          <a:p>
            <a:pPr>
              <a:spcBef>
                <a:spcPct val="50000"/>
              </a:spcBef>
            </a:pPr>
            <a:r>
              <a:rPr lang="en-US" sz="2400"/>
              <a:t>	D) a quarter as much voltage is induced</a:t>
            </a:r>
          </a:p>
          <a:p>
            <a:pPr>
              <a:spcBef>
                <a:spcPct val="50000"/>
              </a:spcBef>
            </a:pPr>
            <a:r>
              <a:rPr lang="en-US" sz="2400"/>
              <a:t>	E) none of these</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762000" y="609600"/>
            <a:ext cx="7772400" cy="3925888"/>
          </a:xfrm>
          <a:prstGeom prst="rect">
            <a:avLst/>
          </a:prstGeom>
          <a:noFill/>
          <a:ln w="9525">
            <a:noFill/>
            <a:miter lim="800000"/>
            <a:headEnd/>
            <a:tailEnd/>
          </a:ln>
          <a:effectLst/>
        </p:spPr>
        <p:txBody>
          <a:bodyPr>
            <a:spAutoFit/>
          </a:bodyPr>
          <a:lstStyle/>
          <a:p>
            <a:pPr>
              <a:spcBef>
                <a:spcPct val="50000"/>
              </a:spcBef>
            </a:pPr>
            <a:r>
              <a:rPr lang="en-US" sz="2400"/>
              <a:t>Moving a coil of wire into a magnetic field induces a voltage through the coil. If  a second coil, that has half as many turns, is pushed in to the field, </a:t>
            </a:r>
          </a:p>
          <a:p>
            <a:pPr>
              <a:spcBef>
                <a:spcPct val="50000"/>
              </a:spcBef>
            </a:pPr>
            <a:r>
              <a:rPr lang="en-US" sz="2400"/>
              <a:t>	A) twice as much voltage  is induced</a:t>
            </a:r>
          </a:p>
          <a:p>
            <a:pPr>
              <a:spcBef>
                <a:spcPct val="50000"/>
              </a:spcBef>
            </a:pPr>
            <a:r>
              <a:rPr lang="en-US" sz="2400"/>
              <a:t>	B) the same voltage is induced</a:t>
            </a:r>
          </a:p>
          <a:p>
            <a:pPr>
              <a:spcBef>
                <a:spcPct val="50000"/>
              </a:spcBef>
            </a:pPr>
            <a:r>
              <a:rPr lang="en-US" sz="2400"/>
              <a:t>	C) half as much voltage is induced</a:t>
            </a:r>
          </a:p>
          <a:p>
            <a:pPr>
              <a:spcBef>
                <a:spcPct val="50000"/>
              </a:spcBef>
            </a:pPr>
            <a:r>
              <a:rPr lang="en-US" sz="2400"/>
              <a:t>	D) a quarter as much voltage is induced</a:t>
            </a:r>
          </a:p>
          <a:p>
            <a:pPr>
              <a:spcBef>
                <a:spcPct val="50000"/>
              </a:spcBef>
            </a:pPr>
            <a:r>
              <a:rPr lang="en-US" sz="2400"/>
              <a:t>	E) none of these</a:t>
            </a:r>
          </a:p>
        </p:txBody>
      </p:sp>
      <p:sp>
        <p:nvSpPr>
          <p:cNvPr id="103427" name="Text Box 3"/>
          <p:cNvSpPr txBox="1">
            <a:spLocks noChangeArrowheads="1"/>
          </p:cNvSpPr>
          <p:nvPr/>
        </p:nvSpPr>
        <p:spPr bwMode="auto">
          <a:xfrm>
            <a:off x="685800" y="4876800"/>
            <a:ext cx="6553200" cy="13700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C, half as much</a:t>
            </a:r>
          </a:p>
          <a:p>
            <a:pPr>
              <a:spcBef>
                <a:spcPct val="50000"/>
              </a:spcBef>
            </a:pPr>
            <a:r>
              <a:rPr lang="en-US" sz="2400">
                <a:solidFill>
                  <a:srgbClr val="993366"/>
                </a:solidFill>
              </a:rPr>
              <a:t>Faraday’s law: the induced voltage is proportional to the number of turns in the wire.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685800" y="381000"/>
            <a:ext cx="7848600" cy="3378200"/>
          </a:xfrm>
          <a:prstGeom prst="rect">
            <a:avLst/>
          </a:prstGeom>
          <a:noFill/>
          <a:ln w="9525">
            <a:noFill/>
            <a:miter lim="800000"/>
            <a:headEnd/>
            <a:tailEnd/>
          </a:ln>
          <a:effectLst/>
        </p:spPr>
        <p:txBody>
          <a:bodyPr anchor="ctr">
            <a:spAutoFit/>
          </a:bodyPr>
          <a:lstStyle/>
          <a:p>
            <a:r>
              <a:rPr lang="en-US" sz="2400"/>
              <a:t>If you drop an object, it will accelerate downward at a rate of 9.8 meters per second per second. If you instead throw it upwards, its acceleration (in the absence of air resistance) will be</a:t>
            </a:r>
          </a:p>
          <a:p>
            <a:endParaRPr lang="en-US" sz="2400"/>
          </a:p>
          <a:p>
            <a:r>
              <a:rPr lang="en-US" sz="2400"/>
              <a:t>A) 9.8 meters per second per second. </a:t>
            </a:r>
          </a:p>
          <a:p>
            <a:r>
              <a:rPr lang="en-US" sz="2400"/>
              <a:t>B) greater than 9.8 meters per second per second. </a:t>
            </a:r>
          </a:p>
          <a:p>
            <a:r>
              <a:rPr lang="en-US" sz="2400"/>
              <a:t>C) less than 9.8 meters per second per second. </a:t>
            </a:r>
          </a:p>
          <a:p>
            <a:pPr eaLnBrk="0" hangingPunct="0"/>
            <a:endParaRPr lang="en-US" sz="2400"/>
          </a:p>
        </p:txBody>
      </p:sp>
      <p:sp>
        <p:nvSpPr>
          <p:cNvPr id="38917" name="Text Box 5"/>
          <p:cNvSpPr txBox="1">
            <a:spLocks noChangeArrowheads="1"/>
          </p:cNvSpPr>
          <p:nvPr/>
        </p:nvSpPr>
        <p:spPr bwMode="auto">
          <a:xfrm>
            <a:off x="914400" y="4191000"/>
            <a:ext cx="7467600" cy="1004888"/>
          </a:xfrm>
          <a:prstGeom prst="rect">
            <a:avLst/>
          </a:prstGeom>
          <a:noFill/>
          <a:ln w="9525">
            <a:noFill/>
            <a:miter lim="800000"/>
            <a:headEnd/>
            <a:tailEnd/>
          </a:ln>
          <a:effectLst/>
        </p:spPr>
        <p:txBody>
          <a:bodyPr>
            <a:spAutoFit/>
          </a:bodyPr>
          <a:lstStyle/>
          <a:p>
            <a:pPr>
              <a:spcBef>
                <a:spcPct val="50000"/>
              </a:spcBef>
            </a:pPr>
            <a:r>
              <a:rPr lang="en-US" sz="2400" b="1" dirty="0">
                <a:solidFill>
                  <a:srgbClr val="993366"/>
                </a:solidFill>
              </a:rPr>
              <a:t>Answer: A</a:t>
            </a:r>
          </a:p>
          <a:p>
            <a:pPr>
              <a:spcBef>
                <a:spcPct val="50000"/>
              </a:spcBef>
            </a:pPr>
            <a:r>
              <a:rPr lang="en-US" sz="2400" dirty="0">
                <a:solidFill>
                  <a:srgbClr val="993366"/>
                </a:solidFill>
              </a:rPr>
              <a:t>Acceleration due to gravity is always this.</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8001000" cy="3416320"/>
          </a:xfrm>
          <a:prstGeom prst="rect">
            <a:avLst/>
          </a:prstGeom>
          <a:noFill/>
        </p:spPr>
        <p:txBody>
          <a:bodyPr wrap="square" rtlCol="0">
            <a:spAutoFit/>
          </a:bodyPr>
          <a:lstStyle/>
          <a:p>
            <a:r>
              <a:rPr lang="en-US" sz="2400" dirty="0"/>
              <a:t>The metal detectors that people walk through at airports operate </a:t>
            </a:r>
            <a:r>
              <a:rPr lang="en-US" sz="2400" dirty="0" smtClean="0"/>
              <a:t>via</a:t>
            </a:r>
          </a:p>
          <a:p>
            <a:endParaRPr lang="en-US" sz="2400" dirty="0"/>
          </a:p>
          <a:p>
            <a:r>
              <a:rPr lang="en-US" sz="2400" dirty="0"/>
              <a:t>A) Ohm's law.</a:t>
            </a:r>
          </a:p>
          <a:p>
            <a:r>
              <a:rPr lang="en-US" sz="2400" dirty="0"/>
              <a:t>B) Faraday's law.</a:t>
            </a:r>
          </a:p>
          <a:p>
            <a:r>
              <a:rPr lang="en-US" sz="2400" dirty="0"/>
              <a:t>C) Coulomb's law.</a:t>
            </a:r>
          </a:p>
          <a:p>
            <a:r>
              <a:rPr lang="en-US" sz="2400" dirty="0"/>
              <a:t>D) Newton's laws.</a:t>
            </a:r>
          </a:p>
          <a:p>
            <a:r>
              <a:rPr lang="en-US" sz="2400" dirty="0"/>
              <a:t>E) civil laws.</a:t>
            </a:r>
          </a:p>
          <a:p>
            <a:endParaRPr lang="en-US" sz="2400" dirty="0"/>
          </a:p>
        </p:txBody>
      </p:sp>
    </p:spTree>
    <p:extLst>
      <p:ext uri="{BB962C8B-B14F-4D97-AF65-F5344CB8AC3E}">
        <p14:creationId xmlns:p14="http://schemas.microsoft.com/office/powerpoint/2010/main" val="175539863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8001000" cy="3416320"/>
          </a:xfrm>
          <a:prstGeom prst="rect">
            <a:avLst/>
          </a:prstGeom>
          <a:noFill/>
        </p:spPr>
        <p:txBody>
          <a:bodyPr wrap="square" rtlCol="0">
            <a:spAutoFit/>
          </a:bodyPr>
          <a:lstStyle/>
          <a:p>
            <a:r>
              <a:rPr lang="en-US" sz="2400" dirty="0"/>
              <a:t>The metal detectors that people walk through at airports operate </a:t>
            </a:r>
            <a:r>
              <a:rPr lang="en-US" sz="2400" dirty="0" smtClean="0"/>
              <a:t>via</a:t>
            </a:r>
          </a:p>
          <a:p>
            <a:endParaRPr lang="en-US" sz="2400" dirty="0"/>
          </a:p>
          <a:p>
            <a:r>
              <a:rPr lang="en-US" sz="2400" dirty="0"/>
              <a:t>A) Ohm's law.</a:t>
            </a:r>
          </a:p>
          <a:p>
            <a:r>
              <a:rPr lang="en-US" sz="2400" dirty="0"/>
              <a:t>B) Faraday's law.</a:t>
            </a:r>
          </a:p>
          <a:p>
            <a:r>
              <a:rPr lang="en-US" sz="2400" dirty="0"/>
              <a:t>C) Coulomb's law.</a:t>
            </a:r>
          </a:p>
          <a:p>
            <a:r>
              <a:rPr lang="en-US" sz="2400" dirty="0"/>
              <a:t>D) Newton's laws.</a:t>
            </a:r>
          </a:p>
          <a:p>
            <a:r>
              <a:rPr lang="en-US" sz="2400" dirty="0"/>
              <a:t>E) civil laws.</a:t>
            </a:r>
          </a:p>
          <a:p>
            <a:endParaRPr lang="en-US" sz="2400" dirty="0"/>
          </a:p>
        </p:txBody>
      </p:sp>
      <p:sp>
        <p:nvSpPr>
          <p:cNvPr id="3" name="TextBox 2"/>
          <p:cNvSpPr txBox="1"/>
          <p:nvPr/>
        </p:nvSpPr>
        <p:spPr>
          <a:xfrm>
            <a:off x="838200" y="4343400"/>
            <a:ext cx="7772400" cy="2308324"/>
          </a:xfrm>
          <a:prstGeom prst="rect">
            <a:avLst/>
          </a:prstGeom>
          <a:noFill/>
        </p:spPr>
        <p:txBody>
          <a:bodyPr wrap="square" rtlCol="0">
            <a:spAutoFit/>
          </a:bodyPr>
          <a:lstStyle/>
          <a:p>
            <a:r>
              <a:rPr lang="en-US" sz="2400" dirty="0" smtClean="0">
                <a:solidFill>
                  <a:srgbClr val="993366"/>
                </a:solidFill>
              </a:rPr>
              <a:t>B: Any little piece of metal moving through a magnetic field as in the detector arch, senses a changing magnetic field, so a voltage and current is generated in the metal, which in turn generates a magnetic field that is then detected. This is Faraday’s law of magnetic induction. </a:t>
            </a:r>
            <a:endParaRPr lang="en-US" sz="2400" dirty="0">
              <a:solidFill>
                <a:srgbClr val="993366"/>
              </a:solidFill>
            </a:endParaRPr>
          </a:p>
        </p:txBody>
      </p:sp>
    </p:spTree>
    <p:extLst>
      <p:ext uri="{BB962C8B-B14F-4D97-AF65-F5344CB8AC3E}">
        <p14:creationId xmlns:p14="http://schemas.microsoft.com/office/powerpoint/2010/main" val="2963840674"/>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609600" y="685800"/>
            <a:ext cx="7772400" cy="3013075"/>
          </a:xfrm>
          <a:prstGeom prst="rect">
            <a:avLst/>
          </a:prstGeom>
          <a:noFill/>
          <a:ln w="9525">
            <a:noFill/>
            <a:miter lim="800000"/>
            <a:headEnd/>
            <a:tailEnd/>
          </a:ln>
          <a:effectLst/>
        </p:spPr>
        <p:txBody>
          <a:bodyPr>
            <a:spAutoFit/>
          </a:bodyPr>
          <a:lstStyle/>
          <a:p>
            <a:r>
              <a:rPr lang="en-US"/>
              <a:t> </a:t>
            </a:r>
            <a:r>
              <a:rPr lang="en-US" sz="2400"/>
              <a:t>Disconnect a small-voltage battery from a coil of many loops of wire and a large voltage is produced by </a:t>
            </a:r>
          </a:p>
          <a:p>
            <a:endParaRPr lang="en-US" sz="2400"/>
          </a:p>
          <a:p>
            <a:r>
              <a:rPr lang="en-US" sz="2400"/>
              <a:t>A) the resistance of the battery to a change in polarity. </a:t>
            </a:r>
          </a:p>
          <a:p>
            <a:r>
              <a:rPr lang="en-US" sz="2400"/>
              <a:t>B) the electric field between the battery terminals. </a:t>
            </a:r>
          </a:p>
          <a:p>
            <a:r>
              <a:rPr lang="en-US" sz="2400"/>
              <a:t>C) the sudden collapse in the magnetic field. </a:t>
            </a:r>
          </a:p>
          <a:p>
            <a:r>
              <a:rPr lang="en-US" sz="2400"/>
              <a:t>D) latent energy in the battery. </a:t>
            </a:r>
          </a:p>
          <a:p>
            <a:r>
              <a:rPr lang="en-US" sz="2400"/>
              <a:t>E) electrons already in the wire. </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Text Box 4"/>
          <p:cNvSpPr txBox="1">
            <a:spLocks noChangeArrowheads="1"/>
          </p:cNvSpPr>
          <p:nvPr/>
        </p:nvSpPr>
        <p:spPr bwMode="auto">
          <a:xfrm>
            <a:off x="609600" y="685800"/>
            <a:ext cx="7772400" cy="3013075"/>
          </a:xfrm>
          <a:prstGeom prst="rect">
            <a:avLst/>
          </a:prstGeom>
          <a:noFill/>
          <a:ln w="9525">
            <a:noFill/>
            <a:miter lim="800000"/>
            <a:headEnd/>
            <a:tailEnd/>
          </a:ln>
          <a:effectLst/>
        </p:spPr>
        <p:txBody>
          <a:bodyPr>
            <a:spAutoFit/>
          </a:bodyPr>
          <a:lstStyle/>
          <a:p>
            <a:r>
              <a:rPr lang="en-US"/>
              <a:t> </a:t>
            </a:r>
            <a:r>
              <a:rPr lang="en-US" sz="2400"/>
              <a:t>Disconnect a small-voltage battery from a coil of many loops of wire and a large voltage is produced by </a:t>
            </a:r>
          </a:p>
          <a:p>
            <a:endParaRPr lang="en-US" sz="2400"/>
          </a:p>
          <a:p>
            <a:r>
              <a:rPr lang="en-US" sz="2400"/>
              <a:t>A) the resistance of the battery to a change in polarity. </a:t>
            </a:r>
          </a:p>
          <a:p>
            <a:r>
              <a:rPr lang="en-US" sz="2400"/>
              <a:t>B) the electric field between the battery terminals. </a:t>
            </a:r>
          </a:p>
          <a:p>
            <a:r>
              <a:rPr lang="en-US" sz="2400"/>
              <a:t>C) the sudden collapse in the magnetic field. </a:t>
            </a:r>
          </a:p>
          <a:p>
            <a:r>
              <a:rPr lang="en-US" sz="2400"/>
              <a:t>D) latent energy in the battery. </a:t>
            </a:r>
          </a:p>
          <a:p>
            <a:r>
              <a:rPr lang="en-US" sz="2400"/>
              <a:t>E) electrons already in the wire. </a:t>
            </a:r>
          </a:p>
        </p:txBody>
      </p:sp>
      <p:sp>
        <p:nvSpPr>
          <p:cNvPr id="131077" name="Text Box 5"/>
          <p:cNvSpPr txBox="1">
            <a:spLocks noChangeArrowheads="1"/>
          </p:cNvSpPr>
          <p:nvPr/>
        </p:nvSpPr>
        <p:spPr bwMode="auto">
          <a:xfrm>
            <a:off x="914400" y="4038600"/>
            <a:ext cx="7391400" cy="24653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C</a:t>
            </a:r>
          </a:p>
          <a:p>
            <a:pPr>
              <a:spcBef>
                <a:spcPct val="50000"/>
              </a:spcBef>
            </a:pPr>
            <a:r>
              <a:rPr lang="en-US" sz="2400">
                <a:solidFill>
                  <a:srgbClr val="993366"/>
                </a:solidFill>
              </a:rPr>
              <a:t>Self-inductance effect – same reason why you see a spark when pull appliance out of socket. A large and rapid change in the current means a large and rapid change in the magnetic field associated with the current, which induces a large voltage.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7" grpId="0"/>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685800" y="457200"/>
            <a:ext cx="8001000" cy="3925888"/>
          </a:xfrm>
          <a:prstGeom prst="rect">
            <a:avLst/>
          </a:prstGeom>
          <a:noFill/>
          <a:ln w="9525">
            <a:noFill/>
            <a:miter lim="800000"/>
            <a:headEnd/>
            <a:tailEnd/>
          </a:ln>
          <a:effectLst/>
        </p:spPr>
        <p:txBody>
          <a:bodyPr>
            <a:spAutoFit/>
          </a:bodyPr>
          <a:lstStyle/>
          <a:p>
            <a:pPr>
              <a:spcBef>
                <a:spcPct val="50000"/>
              </a:spcBef>
            </a:pPr>
            <a:r>
              <a:rPr lang="en-US" sz="2400" dirty="0"/>
              <a:t>The voltage across the input terminals of a transformer is 220 V. The primary has 20 loops and the secondary has 40 loops. The voltage the transformer puts out is</a:t>
            </a:r>
          </a:p>
          <a:p>
            <a:pPr>
              <a:spcBef>
                <a:spcPct val="50000"/>
              </a:spcBef>
            </a:pPr>
            <a:r>
              <a:rPr lang="en-US" sz="2400" dirty="0"/>
              <a:t>	A)  220 V</a:t>
            </a:r>
          </a:p>
          <a:p>
            <a:pPr>
              <a:spcBef>
                <a:spcPct val="50000"/>
              </a:spcBef>
            </a:pPr>
            <a:r>
              <a:rPr lang="en-US" sz="2400" dirty="0"/>
              <a:t>	B) 110 V</a:t>
            </a:r>
          </a:p>
          <a:p>
            <a:pPr>
              <a:spcBef>
                <a:spcPct val="50000"/>
              </a:spcBef>
            </a:pPr>
            <a:r>
              <a:rPr lang="en-US" sz="2400" dirty="0"/>
              <a:t>	C)  440V</a:t>
            </a:r>
          </a:p>
          <a:p>
            <a:pPr>
              <a:spcBef>
                <a:spcPct val="50000"/>
              </a:spcBef>
            </a:pPr>
            <a:r>
              <a:rPr lang="en-US" sz="2400" dirty="0"/>
              <a:t>	D) 4400 V</a:t>
            </a:r>
          </a:p>
          <a:p>
            <a:pPr>
              <a:spcBef>
                <a:spcPct val="50000"/>
              </a:spcBef>
            </a:pPr>
            <a:r>
              <a:rPr lang="en-US" sz="2400" dirty="0"/>
              <a:t>	E) 8800 V</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685800" y="457200"/>
            <a:ext cx="8001000" cy="3925888"/>
          </a:xfrm>
          <a:prstGeom prst="rect">
            <a:avLst/>
          </a:prstGeom>
          <a:noFill/>
          <a:ln w="9525">
            <a:noFill/>
            <a:miter lim="800000"/>
            <a:headEnd/>
            <a:tailEnd/>
          </a:ln>
          <a:effectLst/>
        </p:spPr>
        <p:txBody>
          <a:bodyPr>
            <a:spAutoFit/>
          </a:bodyPr>
          <a:lstStyle/>
          <a:p>
            <a:pPr>
              <a:spcBef>
                <a:spcPct val="50000"/>
              </a:spcBef>
            </a:pPr>
            <a:r>
              <a:rPr lang="en-US" sz="2400"/>
              <a:t>The voltage across the input terminals of a transformer is 220 V. The primary has 20 loops and the secondary has 40 loops. The voltage the transformer puts out is</a:t>
            </a:r>
          </a:p>
          <a:p>
            <a:pPr>
              <a:spcBef>
                <a:spcPct val="50000"/>
              </a:spcBef>
            </a:pPr>
            <a:r>
              <a:rPr lang="en-US" sz="2400"/>
              <a:t>	A)  220 V</a:t>
            </a:r>
          </a:p>
          <a:p>
            <a:pPr>
              <a:spcBef>
                <a:spcPct val="50000"/>
              </a:spcBef>
            </a:pPr>
            <a:r>
              <a:rPr lang="en-US" sz="2400"/>
              <a:t>	B) 110 V</a:t>
            </a:r>
          </a:p>
          <a:p>
            <a:pPr>
              <a:spcBef>
                <a:spcPct val="50000"/>
              </a:spcBef>
            </a:pPr>
            <a:r>
              <a:rPr lang="en-US" sz="2400"/>
              <a:t>	C)  440V</a:t>
            </a:r>
          </a:p>
          <a:p>
            <a:pPr>
              <a:spcBef>
                <a:spcPct val="50000"/>
              </a:spcBef>
            </a:pPr>
            <a:r>
              <a:rPr lang="en-US" sz="2400"/>
              <a:t>	D) 4400 V</a:t>
            </a:r>
          </a:p>
          <a:p>
            <a:pPr>
              <a:spcBef>
                <a:spcPct val="50000"/>
              </a:spcBef>
            </a:pPr>
            <a:r>
              <a:rPr lang="en-US" sz="2400"/>
              <a:t>	E) 8800 V</a:t>
            </a:r>
          </a:p>
        </p:txBody>
      </p:sp>
      <p:sp>
        <p:nvSpPr>
          <p:cNvPr id="104451" name="Text Box 3"/>
          <p:cNvSpPr txBox="1">
            <a:spLocks noChangeArrowheads="1"/>
          </p:cNvSpPr>
          <p:nvPr/>
        </p:nvSpPr>
        <p:spPr bwMode="auto">
          <a:xfrm>
            <a:off x="0" y="4495800"/>
            <a:ext cx="9144000" cy="210026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(Voltage in primary) / (# turns in primary) = </a:t>
            </a:r>
          </a:p>
          <a:p>
            <a:pPr>
              <a:spcBef>
                <a:spcPct val="50000"/>
              </a:spcBef>
            </a:pPr>
            <a:r>
              <a:rPr lang="en-US" sz="2400" dirty="0">
                <a:solidFill>
                  <a:srgbClr val="993366"/>
                </a:solidFill>
              </a:rPr>
              <a:t>	(voltage in secondary) / (# turns secondary)</a:t>
            </a:r>
          </a:p>
          <a:p>
            <a:pPr>
              <a:spcBef>
                <a:spcPct val="50000"/>
              </a:spcBef>
            </a:pPr>
            <a:r>
              <a:rPr lang="en-US" sz="2400" dirty="0">
                <a:solidFill>
                  <a:srgbClr val="993366"/>
                </a:solidFill>
              </a:rPr>
              <a:t>So 220V/20 = ?V/40, i.e. ? = 440 V</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610600" cy="3046988"/>
          </a:xfrm>
          <a:prstGeom prst="rect">
            <a:avLst/>
          </a:prstGeom>
          <a:noFill/>
        </p:spPr>
        <p:txBody>
          <a:bodyPr wrap="square" rtlCol="0">
            <a:spAutoFit/>
          </a:bodyPr>
          <a:lstStyle/>
          <a:p>
            <a:r>
              <a:rPr lang="en-US" sz="2400" dirty="0"/>
              <a:t>A certain transformer doubles input voltage. If the primary coil has 10 A of current, then the current in the secondary coil </a:t>
            </a:r>
            <a:r>
              <a:rPr lang="en-US" sz="2400" dirty="0" smtClean="0"/>
              <a:t>is</a:t>
            </a:r>
          </a:p>
          <a:p>
            <a:endParaRPr lang="en-US" sz="2400" dirty="0"/>
          </a:p>
          <a:p>
            <a:r>
              <a:rPr lang="en-US" sz="2400" dirty="0"/>
              <a:t>A) 2 A.</a:t>
            </a:r>
          </a:p>
          <a:p>
            <a:r>
              <a:rPr lang="en-US" sz="2400" dirty="0"/>
              <a:t>B) 5 A.</a:t>
            </a:r>
          </a:p>
          <a:p>
            <a:r>
              <a:rPr lang="en-US" sz="2400" dirty="0"/>
              <a:t>C) 10 A.</a:t>
            </a:r>
          </a:p>
          <a:p>
            <a:r>
              <a:rPr lang="en-US" sz="2400" dirty="0"/>
              <a:t>D) 25 A.</a:t>
            </a:r>
          </a:p>
          <a:p>
            <a:r>
              <a:rPr lang="en-US" sz="2400" dirty="0"/>
              <a:t>E) none of these</a:t>
            </a:r>
          </a:p>
        </p:txBody>
      </p:sp>
    </p:spTree>
    <p:extLst>
      <p:ext uri="{BB962C8B-B14F-4D97-AF65-F5344CB8AC3E}">
        <p14:creationId xmlns:p14="http://schemas.microsoft.com/office/powerpoint/2010/main" val="44174697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610600" cy="3046988"/>
          </a:xfrm>
          <a:prstGeom prst="rect">
            <a:avLst/>
          </a:prstGeom>
          <a:noFill/>
        </p:spPr>
        <p:txBody>
          <a:bodyPr wrap="square" rtlCol="0">
            <a:spAutoFit/>
          </a:bodyPr>
          <a:lstStyle/>
          <a:p>
            <a:r>
              <a:rPr lang="en-US" sz="2400" dirty="0"/>
              <a:t>A certain transformer doubles input voltage. If the primary coil has 10 A of current, then the current in the secondary coil </a:t>
            </a:r>
            <a:r>
              <a:rPr lang="en-US" sz="2400" dirty="0" smtClean="0"/>
              <a:t>is</a:t>
            </a:r>
          </a:p>
          <a:p>
            <a:endParaRPr lang="en-US" sz="2400" dirty="0"/>
          </a:p>
          <a:p>
            <a:r>
              <a:rPr lang="en-US" sz="2400" dirty="0"/>
              <a:t>A) 2 A.</a:t>
            </a:r>
          </a:p>
          <a:p>
            <a:r>
              <a:rPr lang="en-US" sz="2400" dirty="0"/>
              <a:t>B) 5 A.</a:t>
            </a:r>
          </a:p>
          <a:p>
            <a:r>
              <a:rPr lang="en-US" sz="2400" dirty="0"/>
              <a:t>C) 10 A.</a:t>
            </a:r>
          </a:p>
          <a:p>
            <a:r>
              <a:rPr lang="en-US" sz="2400" dirty="0"/>
              <a:t>D) 25 A.</a:t>
            </a:r>
          </a:p>
          <a:p>
            <a:r>
              <a:rPr lang="en-US" sz="2400" dirty="0"/>
              <a:t>E) none of these</a:t>
            </a:r>
          </a:p>
        </p:txBody>
      </p:sp>
      <p:sp>
        <p:nvSpPr>
          <p:cNvPr id="3" name="TextBox 2"/>
          <p:cNvSpPr txBox="1"/>
          <p:nvPr/>
        </p:nvSpPr>
        <p:spPr>
          <a:xfrm>
            <a:off x="990600" y="3962400"/>
            <a:ext cx="7391400" cy="1200329"/>
          </a:xfrm>
          <a:prstGeom prst="rect">
            <a:avLst/>
          </a:prstGeom>
          <a:noFill/>
        </p:spPr>
        <p:txBody>
          <a:bodyPr wrap="square" rtlCol="0">
            <a:spAutoFit/>
          </a:bodyPr>
          <a:lstStyle/>
          <a:p>
            <a:r>
              <a:rPr lang="en-US" sz="2400" dirty="0" err="1" smtClean="0">
                <a:solidFill>
                  <a:srgbClr val="993366"/>
                </a:solidFill>
              </a:rPr>
              <a:t>Ans</a:t>
            </a:r>
            <a:r>
              <a:rPr lang="en-US" sz="2400" dirty="0" smtClean="0">
                <a:solidFill>
                  <a:srgbClr val="993366"/>
                </a:solidFill>
              </a:rPr>
              <a:t>: 5A</a:t>
            </a:r>
          </a:p>
          <a:p>
            <a:r>
              <a:rPr lang="en-US" sz="2400" dirty="0" smtClean="0">
                <a:solidFill>
                  <a:srgbClr val="993366"/>
                </a:solidFill>
              </a:rPr>
              <a:t>The voltage i</a:t>
            </a:r>
            <a:r>
              <a:rPr lang="en-US" sz="2400" dirty="0">
                <a:solidFill>
                  <a:srgbClr val="993366"/>
                </a:solidFill>
              </a:rPr>
              <a:t>s</a:t>
            </a:r>
            <a:r>
              <a:rPr lang="en-US" sz="2400" dirty="0" smtClean="0">
                <a:solidFill>
                  <a:srgbClr val="993366"/>
                </a:solidFill>
              </a:rPr>
              <a:t> doubled, </a:t>
            </a:r>
            <a:r>
              <a:rPr lang="en-US" sz="2400" dirty="0">
                <a:solidFill>
                  <a:srgbClr val="993366"/>
                </a:solidFill>
              </a:rPr>
              <a:t>s</a:t>
            </a:r>
            <a:r>
              <a:rPr lang="en-US" sz="2400" dirty="0" smtClean="0">
                <a:solidFill>
                  <a:srgbClr val="993366"/>
                </a:solidFill>
              </a:rPr>
              <a:t>o the current mu</a:t>
            </a:r>
            <a:r>
              <a:rPr lang="en-US" sz="2400" dirty="0">
                <a:solidFill>
                  <a:srgbClr val="993366"/>
                </a:solidFill>
              </a:rPr>
              <a:t>s</a:t>
            </a:r>
            <a:r>
              <a:rPr lang="en-US" sz="2400" dirty="0" smtClean="0">
                <a:solidFill>
                  <a:srgbClr val="993366"/>
                </a:solidFill>
              </a:rPr>
              <a:t>t be halved </a:t>
            </a:r>
            <a:r>
              <a:rPr lang="en-US" sz="2400" dirty="0">
                <a:solidFill>
                  <a:srgbClr val="993366"/>
                </a:solidFill>
              </a:rPr>
              <a:t>since power </a:t>
            </a:r>
            <a:r>
              <a:rPr lang="en-US" sz="2400" dirty="0" smtClean="0">
                <a:solidFill>
                  <a:srgbClr val="993366"/>
                </a:solidFill>
              </a:rPr>
              <a:t>mu</a:t>
            </a:r>
            <a:r>
              <a:rPr lang="en-US" sz="2400" dirty="0">
                <a:solidFill>
                  <a:srgbClr val="993366"/>
                </a:solidFill>
              </a:rPr>
              <a:t>s</a:t>
            </a:r>
            <a:r>
              <a:rPr lang="en-US" sz="2400" dirty="0" smtClean="0">
                <a:solidFill>
                  <a:srgbClr val="993366"/>
                </a:solidFill>
              </a:rPr>
              <a:t>t be con</a:t>
            </a:r>
            <a:r>
              <a:rPr lang="en-US" sz="2400" dirty="0">
                <a:solidFill>
                  <a:srgbClr val="993366"/>
                </a:solidFill>
              </a:rPr>
              <a:t>s</a:t>
            </a:r>
            <a:r>
              <a:rPr lang="en-US" sz="2400" dirty="0" smtClean="0">
                <a:solidFill>
                  <a:srgbClr val="993366"/>
                </a:solidFill>
              </a:rPr>
              <a:t>erved. </a:t>
            </a:r>
            <a:endParaRPr lang="en-US" sz="2400" dirty="0">
              <a:solidFill>
                <a:srgbClr val="993366"/>
              </a:solidFill>
            </a:endParaRPr>
          </a:p>
        </p:txBody>
      </p:sp>
    </p:spTree>
    <p:extLst>
      <p:ext uri="{BB962C8B-B14F-4D97-AF65-F5344CB8AC3E}">
        <p14:creationId xmlns:p14="http://schemas.microsoft.com/office/powerpoint/2010/main" val="3509226506"/>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838200" y="533400"/>
            <a:ext cx="7543800" cy="3560763"/>
          </a:xfrm>
          <a:prstGeom prst="rect">
            <a:avLst/>
          </a:prstGeom>
          <a:noFill/>
          <a:ln w="9525">
            <a:noFill/>
            <a:miter lim="800000"/>
            <a:headEnd/>
            <a:tailEnd/>
          </a:ln>
          <a:effectLst/>
        </p:spPr>
        <p:txBody>
          <a:bodyPr>
            <a:spAutoFit/>
          </a:bodyPr>
          <a:lstStyle/>
          <a:p>
            <a:pPr marL="342900" indent="-342900">
              <a:spcBef>
                <a:spcPct val="50000"/>
              </a:spcBef>
            </a:pPr>
            <a:r>
              <a:rPr lang="en-US" sz="2400" dirty="0"/>
              <a:t>Power is transmitted at high voltages because the corresponding current in the wires is</a:t>
            </a:r>
          </a:p>
          <a:p>
            <a:pPr marL="342900" indent="-342900">
              <a:spcBef>
                <a:spcPct val="50000"/>
              </a:spcBef>
              <a:buFontTx/>
              <a:buAutoNum type="alphaUcParenR"/>
            </a:pPr>
            <a:r>
              <a:rPr lang="en-US" sz="2400" dirty="0"/>
              <a:t>High to deliver appreciable power to distant places</a:t>
            </a:r>
          </a:p>
          <a:p>
            <a:pPr marL="342900" indent="-342900">
              <a:spcBef>
                <a:spcPct val="50000"/>
              </a:spcBef>
              <a:buFontTx/>
              <a:buAutoNum type="alphaUcParenR"/>
            </a:pPr>
            <a:r>
              <a:rPr lang="en-US" sz="2400" dirty="0"/>
              <a:t>Low so that overheating of wires is minimized</a:t>
            </a:r>
          </a:p>
          <a:p>
            <a:pPr marL="342900" indent="-342900">
              <a:spcBef>
                <a:spcPct val="50000"/>
              </a:spcBef>
              <a:buFontTx/>
              <a:buAutoNum type="alphaUcParenR"/>
            </a:pPr>
            <a:r>
              <a:rPr lang="en-US" sz="2400" dirty="0"/>
              <a:t>It enables power to increase as the current flows</a:t>
            </a:r>
          </a:p>
          <a:p>
            <a:pPr marL="342900" indent="-342900">
              <a:spcBef>
                <a:spcPct val="50000"/>
              </a:spcBef>
            </a:pPr>
            <a:r>
              <a:rPr lang="en-US" sz="2400" dirty="0"/>
              <a:t>D) None of the above</a:t>
            </a:r>
          </a:p>
          <a:p>
            <a:pPr marL="342900" indent="-342900">
              <a:spcBef>
                <a:spcPct val="50000"/>
              </a:spcBef>
              <a:buFontTx/>
              <a:buAutoNum type="alphaUcParenR"/>
            </a:pPr>
            <a:endParaRPr lang="en-US" sz="2400" dirty="0"/>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838200" y="533400"/>
            <a:ext cx="7543800" cy="3560763"/>
          </a:xfrm>
          <a:prstGeom prst="rect">
            <a:avLst/>
          </a:prstGeom>
          <a:noFill/>
          <a:ln w="9525">
            <a:noFill/>
            <a:miter lim="800000"/>
            <a:headEnd/>
            <a:tailEnd/>
          </a:ln>
          <a:effectLst/>
        </p:spPr>
        <p:txBody>
          <a:bodyPr>
            <a:spAutoFit/>
          </a:bodyPr>
          <a:lstStyle/>
          <a:p>
            <a:pPr marL="342900" indent="-342900">
              <a:spcBef>
                <a:spcPct val="50000"/>
              </a:spcBef>
            </a:pPr>
            <a:r>
              <a:rPr lang="en-US" sz="2400"/>
              <a:t>Power is transmitted at high voltages because the corresponding current in the wires is</a:t>
            </a:r>
          </a:p>
          <a:p>
            <a:pPr marL="342900" indent="-342900">
              <a:spcBef>
                <a:spcPct val="50000"/>
              </a:spcBef>
              <a:buFontTx/>
              <a:buAutoNum type="alphaUcParenR"/>
            </a:pPr>
            <a:r>
              <a:rPr lang="en-US" sz="2400"/>
              <a:t>High to deliver appreciable power to distant places</a:t>
            </a:r>
          </a:p>
          <a:p>
            <a:pPr marL="342900" indent="-342900">
              <a:spcBef>
                <a:spcPct val="50000"/>
              </a:spcBef>
              <a:buFontTx/>
              <a:buAutoNum type="alphaUcParenR"/>
            </a:pPr>
            <a:r>
              <a:rPr lang="en-US" sz="2400"/>
              <a:t>Low so that overheating of wires is minimized</a:t>
            </a:r>
          </a:p>
          <a:p>
            <a:pPr marL="342900" indent="-342900">
              <a:spcBef>
                <a:spcPct val="50000"/>
              </a:spcBef>
              <a:buFontTx/>
              <a:buAutoNum type="alphaUcParenR"/>
            </a:pPr>
            <a:r>
              <a:rPr lang="en-US" sz="2400"/>
              <a:t>It enables power to increase as the current flows</a:t>
            </a:r>
          </a:p>
          <a:p>
            <a:pPr marL="342900" indent="-342900">
              <a:spcBef>
                <a:spcPct val="50000"/>
              </a:spcBef>
            </a:pPr>
            <a:r>
              <a:rPr lang="en-US" sz="2400"/>
              <a:t>D) None of the above</a:t>
            </a:r>
          </a:p>
          <a:p>
            <a:pPr marL="342900" indent="-342900">
              <a:spcBef>
                <a:spcPct val="50000"/>
              </a:spcBef>
              <a:buFontTx/>
              <a:buAutoNum type="alphaUcParenR"/>
            </a:pPr>
            <a:endParaRPr lang="en-US" sz="2400"/>
          </a:p>
        </p:txBody>
      </p:sp>
      <p:sp>
        <p:nvSpPr>
          <p:cNvPr id="105475" name="Text Box 3"/>
          <p:cNvSpPr txBox="1">
            <a:spLocks noChangeArrowheads="1"/>
          </p:cNvSpPr>
          <p:nvPr/>
        </p:nvSpPr>
        <p:spPr bwMode="auto">
          <a:xfrm>
            <a:off x="457200" y="3886200"/>
            <a:ext cx="8305800" cy="28305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low to minimize overheating of wires</a:t>
            </a:r>
          </a:p>
          <a:p>
            <a:pPr>
              <a:spcBef>
                <a:spcPct val="50000"/>
              </a:spcBef>
            </a:pPr>
            <a:r>
              <a:rPr lang="en-US" sz="2400">
                <a:solidFill>
                  <a:srgbClr val="993366"/>
                </a:solidFill>
              </a:rPr>
              <a:t>Power = voltage x current</a:t>
            </a:r>
          </a:p>
          <a:p>
            <a:pPr>
              <a:spcBef>
                <a:spcPct val="50000"/>
              </a:spcBef>
            </a:pPr>
            <a:r>
              <a:rPr lang="en-US" sz="2400">
                <a:solidFill>
                  <a:srgbClr val="993366"/>
                </a:solidFill>
              </a:rPr>
              <a:t>So high voltage means low current. Low current means less loss to heating.</a:t>
            </a:r>
          </a:p>
          <a:p>
            <a:pPr>
              <a:spcBef>
                <a:spcPct val="50000"/>
              </a:spcBef>
            </a:pPr>
            <a:r>
              <a:rPr lang="en-US" sz="2400">
                <a:solidFill>
                  <a:srgbClr val="993366"/>
                </a:solidFill>
              </a:rPr>
              <a:t>Note power input = power output, otherwise energy would be created, which never happens!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ChangeArrowheads="1"/>
          </p:cNvSpPr>
          <p:nvPr/>
        </p:nvSpPr>
        <p:spPr bwMode="auto">
          <a:xfrm>
            <a:off x="381000" y="292100"/>
            <a:ext cx="8305800" cy="3378200"/>
          </a:xfrm>
          <a:prstGeom prst="rect">
            <a:avLst/>
          </a:prstGeom>
          <a:noFill/>
          <a:ln w="9525">
            <a:noFill/>
            <a:miter lim="800000"/>
            <a:headEnd/>
            <a:tailEnd/>
          </a:ln>
          <a:effectLst/>
        </p:spPr>
        <p:txBody>
          <a:bodyPr anchor="ctr">
            <a:spAutoFit/>
          </a:bodyPr>
          <a:lstStyle/>
          <a:p>
            <a:r>
              <a:rPr lang="en-US" sz="2400"/>
              <a:t>If an object falling freely were equipped with an odometer to measure the distance it travels, then the amount of distance it travels each succeeding second would be </a:t>
            </a:r>
          </a:p>
          <a:p>
            <a:endParaRPr lang="en-US" sz="2400"/>
          </a:p>
          <a:p>
            <a:r>
              <a:rPr lang="en-US" sz="2400"/>
              <a:t>A) constant </a:t>
            </a:r>
          </a:p>
          <a:p>
            <a:r>
              <a:rPr lang="en-US" sz="2400"/>
              <a:t>B) less and less each second</a:t>
            </a:r>
          </a:p>
          <a:p>
            <a:r>
              <a:rPr lang="en-US" sz="2400"/>
              <a:t>C) greater than the second before</a:t>
            </a:r>
          </a:p>
          <a:p>
            <a:r>
              <a:rPr lang="en-US" sz="2400"/>
              <a:t>D) doubled</a:t>
            </a:r>
          </a:p>
          <a:p>
            <a:pPr algn="ctr" eaLnBrk="0" hangingPunct="0"/>
            <a:endParaRPr lang="en-US" sz="2400"/>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8001000" cy="4031873"/>
          </a:xfrm>
          <a:prstGeom prst="rect">
            <a:avLst/>
          </a:prstGeom>
        </p:spPr>
        <p:txBody>
          <a:bodyPr wrap="square">
            <a:spAutoFit/>
          </a:bodyPr>
          <a:lstStyle/>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device that transforms mechanical energy into electrical energy is </a:t>
            </a:r>
            <a:r>
              <a:rPr lang="en-US" sz="3200" dirty="0" smtClean="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a:t>
            </a:r>
          </a:p>
          <a:p>
            <a:pPr marL="0" marR="0">
              <a:spcBef>
                <a:spcPts val="0"/>
              </a:spcBef>
              <a:spcAft>
                <a:spcPts val="0"/>
              </a:spcAft>
            </a:pPr>
            <a:endPar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generator.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B) motor.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C) transformer.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D) magnet.</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E) none of these</a:t>
            </a:r>
          </a:p>
        </p:txBody>
      </p:sp>
    </p:spTree>
    <p:extLst>
      <p:ext uri="{BB962C8B-B14F-4D97-AF65-F5344CB8AC3E}">
        <p14:creationId xmlns:p14="http://schemas.microsoft.com/office/powerpoint/2010/main" val="280915935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90600"/>
            <a:ext cx="8001000" cy="4031873"/>
          </a:xfrm>
          <a:prstGeom prst="rect">
            <a:avLst/>
          </a:prstGeom>
        </p:spPr>
        <p:txBody>
          <a:bodyPr wrap="square">
            <a:spAutoFit/>
          </a:bodyPr>
          <a:lstStyle/>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device that transforms mechanical energy into electrical energy is </a:t>
            </a:r>
            <a:r>
              <a:rPr lang="en-US" sz="3200" dirty="0" smtClean="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a:t>
            </a:r>
          </a:p>
          <a:p>
            <a:pPr marL="0" marR="0">
              <a:spcBef>
                <a:spcPts val="0"/>
              </a:spcBef>
              <a:spcAft>
                <a:spcPts val="0"/>
              </a:spcAft>
            </a:pPr>
            <a:endPar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generator.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B) motor.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C) transformer.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D) magnet.</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E) none of these</a:t>
            </a:r>
          </a:p>
        </p:txBody>
      </p:sp>
      <p:sp>
        <p:nvSpPr>
          <p:cNvPr id="3" name="TextBox 2"/>
          <p:cNvSpPr txBox="1"/>
          <p:nvPr/>
        </p:nvSpPr>
        <p:spPr>
          <a:xfrm>
            <a:off x="609600" y="5257800"/>
            <a:ext cx="7620000" cy="1200329"/>
          </a:xfrm>
          <a:prstGeom prst="rect">
            <a:avLst/>
          </a:prstGeom>
          <a:noFill/>
        </p:spPr>
        <p:txBody>
          <a:bodyPr wrap="square" rtlCol="0">
            <a:spAutoFit/>
          </a:bodyPr>
          <a:lstStyle/>
          <a:p>
            <a:r>
              <a:rPr lang="en-US" dirty="0" smtClean="0">
                <a:solidFill>
                  <a:srgbClr val="7030A0"/>
                </a:solidFill>
              </a:rPr>
              <a:t>Answer: A</a:t>
            </a:r>
          </a:p>
          <a:p>
            <a:r>
              <a:rPr lang="en-US" dirty="0" smtClean="0">
                <a:solidFill>
                  <a:srgbClr val="7030A0"/>
                </a:solidFill>
              </a:rPr>
              <a:t>Directly from class, turning  a wire loop in a magnetic field induces a current. A motor is the opposite, while a transformer transfers electrical energy, trading voltage for current and vice-versa. ..</a:t>
            </a:r>
            <a:endParaRPr lang="en-US" dirty="0">
              <a:solidFill>
                <a:srgbClr val="7030A0"/>
              </a:solidFill>
            </a:endParaRPr>
          </a:p>
        </p:txBody>
      </p:sp>
    </p:spTree>
    <p:extLst>
      <p:ext uri="{BB962C8B-B14F-4D97-AF65-F5344CB8AC3E}">
        <p14:creationId xmlns:p14="http://schemas.microsoft.com/office/powerpoint/2010/main" val="1568618339"/>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543800" cy="3046988"/>
          </a:xfrm>
          <a:prstGeom prst="rect">
            <a:avLst/>
          </a:prstGeom>
        </p:spPr>
        <p:txBody>
          <a:bodyPr wrap="square">
            <a:spAutoFit/>
          </a:bodyPr>
          <a:lstStyle/>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The output power of an ideal transformer </a:t>
            </a:r>
            <a:r>
              <a:rPr lang="en-US" sz="3200" dirty="0" smtClean="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greater than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B) equal to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C) smaller than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D) may be any of these</a:t>
            </a:r>
          </a:p>
        </p:txBody>
      </p:sp>
    </p:spTree>
    <p:extLst>
      <p:ext uri="{BB962C8B-B14F-4D97-AF65-F5344CB8AC3E}">
        <p14:creationId xmlns:p14="http://schemas.microsoft.com/office/powerpoint/2010/main" val="1607158910"/>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543800" cy="3046988"/>
          </a:xfrm>
          <a:prstGeom prst="rect">
            <a:avLst/>
          </a:prstGeom>
        </p:spPr>
        <p:txBody>
          <a:bodyPr wrap="square">
            <a:spAutoFit/>
          </a:bodyPr>
          <a:lstStyle/>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The output power of an ideal transformer </a:t>
            </a:r>
            <a:r>
              <a:rPr lang="en-US" sz="3200" dirty="0" smtClean="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endParaRP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A) greater than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B) equal to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C) smaller than the input power.</a:t>
            </a:r>
          </a:p>
          <a:p>
            <a:pPr marL="0" marR="0">
              <a:spcBef>
                <a:spcPts val="0"/>
              </a:spcBef>
              <a:spcAft>
                <a:spcPts val="0"/>
              </a:spcAft>
            </a:pPr>
            <a:r>
              <a:rPr lang="en-US" sz="3200" dirty="0">
                <a:solidFill>
                  <a:srgbClr val="000000"/>
                </a:solidFill>
                <a:latin typeface="Calibri" panose="020F0502020204030204" pitchFamily="34" charset="0"/>
                <a:ea typeface="Times New Roman" panose="02020603050405020304" pitchFamily="18" charset="0"/>
                <a:cs typeface="Palatino Linotype" panose="02040502050505030304" pitchFamily="18" charset="0"/>
              </a:rPr>
              <a:t>D) may be any of these</a:t>
            </a:r>
          </a:p>
        </p:txBody>
      </p:sp>
      <p:sp>
        <p:nvSpPr>
          <p:cNvPr id="3" name="TextBox 2"/>
          <p:cNvSpPr txBox="1"/>
          <p:nvPr/>
        </p:nvSpPr>
        <p:spPr>
          <a:xfrm>
            <a:off x="1066800" y="4267200"/>
            <a:ext cx="7620000" cy="923330"/>
          </a:xfrm>
          <a:prstGeom prst="rect">
            <a:avLst/>
          </a:prstGeom>
          <a:noFill/>
        </p:spPr>
        <p:txBody>
          <a:bodyPr wrap="square" rtlCol="0">
            <a:spAutoFit/>
          </a:bodyPr>
          <a:lstStyle/>
          <a:p>
            <a:r>
              <a:rPr lang="en-US" dirty="0" err="1" smtClean="0">
                <a:solidFill>
                  <a:srgbClr val="7030A0"/>
                </a:solidFill>
              </a:rPr>
              <a:t>Answer:B</a:t>
            </a:r>
            <a:endParaRPr lang="en-US" dirty="0" smtClean="0">
              <a:solidFill>
                <a:srgbClr val="7030A0"/>
              </a:solidFill>
            </a:endParaRPr>
          </a:p>
          <a:p>
            <a:r>
              <a:rPr lang="en-US" dirty="0" smtClean="0">
                <a:solidFill>
                  <a:srgbClr val="7030A0"/>
                </a:solidFill>
              </a:rPr>
              <a:t>Ideal transformer has no loss due to heating </a:t>
            </a:r>
            <a:r>
              <a:rPr lang="en-US" dirty="0" err="1" smtClean="0">
                <a:solidFill>
                  <a:srgbClr val="7030A0"/>
                </a:solidFill>
              </a:rPr>
              <a:t>etc</a:t>
            </a:r>
            <a:r>
              <a:rPr lang="en-US" dirty="0" smtClean="0">
                <a:solidFill>
                  <a:srgbClr val="7030A0"/>
                </a:solidFill>
              </a:rPr>
              <a:t> (an idealism, it never happens), so energy is conserved, and input and output power are equal. </a:t>
            </a:r>
            <a:endParaRPr lang="en-US" dirty="0">
              <a:solidFill>
                <a:srgbClr val="7030A0"/>
              </a:solidFill>
            </a:endParaRPr>
          </a:p>
        </p:txBody>
      </p:sp>
    </p:spTree>
    <p:extLst>
      <p:ext uri="{BB962C8B-B14F-4D97-AF65-F5344CB8AC3E}">
        <p14:creationId xmlns:p14="http://schemas.microsoft.com/office/powerpoint/2010/main" val="2141739964"/>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839200" cy="3046988"/>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The </a:t>
            </a:r>
            <a:r>
              <a:rPr lang="en-US" sz="2400" dirty="0">
                <a:solidFill>
                  <a:srgbClr val="000000"/>
                </a:solidFill>
                <a:latin typeface="+mj-lt"/>
                <a:ea typeface="Times New Roman" panose="02020603050405020304" pitchFamily="18" charset="0"/>
                <a:cs typeface="Palatino Linotype" panose="02040502050505030304" pitchFamily="18" charset="0"/>
              </a:rPr>
              <a:t>principal advantage of ac power over dc power is </a:t>
            </a:r>
            <a:r>
              <a:rPr lang="en-US" sz="2400" dirty="0" smtClean="0">
                <a:solidFill>
                  <a:srgbClr val="000000"/>
                </a:solidFill>
                <a:latin typeface="+mj-lt"/>
                <a:ea typeface="Times New Roman" panose="02020603050405020304" pitchFamily="18" charset="0"/>
                <a:cs typeface="Palatino Linotype" panose="02040502050505030304" pitchFamily="18" charset="0"/>
              </a:rPr>
              <a:t>that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more energy is dissipated during transmission.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ac voltage oscillates while dc voltage does not.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ac voltage can be transformed via conventional transformers.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ac circuits multiply power more easily.</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ac circuits are safer.</a:t>
            </a:r>
          </a:p>
        </p:txBody>
      </p:sp>
    </p:spTree>
    <p:extLst>
      <p:ext uri="{BB962C8B-B14F-4D97-AF65-F5344CB8AC3E}">
        <p14:creationId xmlns:p14="http://schemas.microsoft.com/office/powerpoint/2010/main" val="280421193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839200" cy="3046988"/>
          </a:xfrm>
          <a:prstGeom prst="rect">
            <a:avLst/>
          </a:prstGeom>
        </p:spPr>
        <p:txBody>
          <a:bodyPr wrap="square">
            <a:spAutoFit/>
          </a:bodyPr>
          <a:lstStyle/>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The </a:t>
            </a:r>
            <a:r>
              <a:rPr lang="en-US" sz="2400" dirty="0">
                <a:solidFill>
                  <a:srgbClr val="000000"/>
                </a:solidFill>
                <a:latin typeface="+mj-lt"/>
                <a:ea typeface="Times New Roman" panose="02020603050405020304" pitchFamily="18" charset="0"/>
                <a:cs typeface="Palatino Linotype" panose="02040502050505030304" pitchFamily="18" charset="0"/>
              </a:rPr>
              <a:t>principal advantage of ac power over dc power is </a:t>
            </a:r>
            <a:r>
              <a:rPr lang="en-US" sz="2400" dirty="0" smtClean="0">
                <a:solidFill>
                  <a:srgbClr val="000000"/>
                </a:solidFill>
                <a:latin typeface="+mj-lt"/>
                <a:ea typeface="Times New Roman" panose="02020603050405020304" pitchFamily="18" charset="0"/>
                <a:cs typeface="Palatino Linotype" panose="02040502050505030304" pitchFamily="18" charset="0"/>
              </a:rPr>
              <a:t>that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more energy is dissipated during transmission.</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ac voltage oscillates while dc voltage does not.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ac voltage can be transformed via conventional transformers.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ac circuits multiply power more easily.</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ac circuits are safer.</a:t>
            </a:r>
          </a:p>
        </p:txBody>
      </p:sp>
      <p:sp>
        <p:nvSpPr>
          <p:cNvPr id="3" name="TextBox 2"/>
          <p:cNvSpPr txBox="1"/>
          <p:nvPr/>
        </p:nvSpPr>
        <p:spPr>
          <a:xfrm>
            <a:off x="533400" y="4495800"/>
            <a:ext cx="8001000" cy="646331"/>
          </a:xfrm>
          <a:prstGeom prst="rect">
            <a:avLst/>
          </a:prstGeom>
          <a:noFill/>
        </p:spPr>
        <p:txBody>
          <a:bodyPr wrap="square" rtlCol="0">
            <a:spAutoFit/>
          </a:bodyPr>
          <a:lstStyle/>
          <a:p>
            <a:r>
              <a:rPr lang="en-US" dirty="0" smtClean="0">
                <a:solidFill>
                  <a:srgbClr val="7030A0"/>
                </a:solidFill>
              </a:rPr>
              <a:t>Answer: C</a:t>
            </a:r>
          </a:p>
          <a:p>
            <a:endParaRPr lang="en-US" dirty="0">
              <a:solidFill>
                <a:srgbClr val="7030A0"/>
              </a:solidFill>
            </a:endParaRPr>
          </a:p>
        </p:txBody>
      </p:sp>
    </p:spTree>
    <p:extLst>
      <p:ext uri="{BB962C8B-B14F-4D97-AF65-F5344CB8AC3E}">
        <p14:creationId xmlns:p14="http://schemas.microsoft.com/office/powerpoint/2010/main" val="2180731991"/>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7620000" cy="2677656"/>
          </a:xfrm>
          <a:prstGeom prst="rect">
            <a:avLst/>
          </a:prstGeom>
          <a:noFill/>
        </p:spPr>
        <p:txBody>
          <a:bodyPr wrap="square" rtlCol="0">
            <a:spAutoFit/>
          </a:bodyPr>
          <a:lstStyle/>
          <a:p>
            <a:r>
              <a:rPr lang="en-US" sz="2400" dirty="0" smtClean="0"/>
              <a:t>Which of the following is true?</a:t>
            </a:r>
          </a:p>
          <a:p>
            <a:endParaRPr lang="en-US" sz="2400" dirty="0"/>
          </a:p>
          <a:p>
            <a:pPr marL="342900" indent="-342900">
              <a:buAutoNum type="alphaUcParenR"/>
            </a:pPr>
            <a:r>
              <a:rPr lang="en-US" sz="2400" dirty="0" smtClean="0"/>
              <a:t>A changing magnetic field generates an electric field</a:t>
            </a:r>
          </a:p>
          <a:p>
            <a:pPr marL="342900" indent="-342900">
              <a:buAutoNum type="alphaUcParenR"/>
            </a:pPr>
            <a:r>
              <a:rPr lang="en-US" sz="2400" dirty="0" smtClean="0"/>
              <a:t>A changing electric field generates a magnetic field</a:t>
            </a:r>
          </a:p>
          <a:p>
            <a:pPr marL="342900" indent="-342900">
              <a:buAutoNum type="alphaUcParenR"/>
            </a:pPr>
            <a:r>
              <a:rPr lang="en-US" sz="2400" dirty="0" smtClean="0"/>
              <a:t>A changing magnetic field creates a voltage</a:t>
            </a:r>
          </a:p>
          <a:p>
            <a:pPr marL="342900" indent="-342900">
              <a:buAutoNum type="alphaUcParenR"/>
            </a:pPr>
            <a:r>
              <a:rPr lang="en-US" sz="2400" dirty="0" smtClean="0"/>
              <a:t>A current generates a magnetic field</a:t>
            </a:r>
          </a:p>
          <a:p>
            <a:pPr marL="342900" indent="-342900">
              <a:buAutoNum type="alphaUcParenR"/>
            </a:pPr>
            <a:r>
              <a:rPr lang="en-US" sz="2400" dirty="0" smtClean="0"/>
              <a:t>All of the above </a:t>
            </a:r>
            <a:endParaRPr lang="en-US" sz="2400" dirty="0"/>
          </a:p>
        </p:txBody>
      </p:sp>
    </p:spTree>
    <p:extLst>
      <p:ext uri="{BB962C8B-B14F-4D97-AF65-F5344CB8AC3E}">
        <p14:creationId xmlns:p14="http://schemas.microsoft.com/office/powerpoint/2010/main" val="356317326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7696200" cy="2677656"/>
          </a:xfrm>
          <a:prstGeom prst="rect">
            <a:avLst/>
          </a:prstGeom>
          <a:noFill/>
        </p:spPr>
        <p:txBody>
          <a:bodyPr wrap="square" rtlCol="0">
            <a:spAutoFit/>
          </a:bodyPr>
          <a:lstStyle/>
          <a:p>
            <a:r>
              <a:rPr lang="en-US" sz="2400" dirty="0" smtClean="0"/>
              <a:t>Which of the following is true?</a:t>
            </a:r>
          </a:p>
          <a:p>
            <a:endParaRPr lang="en-US" sz="2400" dirty="0"/>
          </a:p>
          <a:p>
            <a:pPr marL="342900" indent="-342900">
              <a:buAutoNum type="alphaUcParenR"/>
            </a:pPr>
            <a:r>
              <a:rPr lang="en-US" sz="2400" dirty="0" smtClean="0"/>
              <a:t>A changing magnetic field generates an electric field</a:t>
            </a:r>
          </a:p>
          <a:p>
            <a:pPr marL="342900" indent="-342900">
              <a:buAutoNum type="alphaUcParenR"/>
            </a:pPr>
            <a:r>
              <a:rPr lang="en-US" sz="2400" dirty="0" smtClean="0"/>
              <a:t>A changing electric field generates a magnetic field</a:t>
            </a:r>
          </a:p>
          <a:p>
            <a:pPr marL="342900" indent="-342900">
              <a:buAutoNum type="alphaUcParenR"/>
            </a:pPr>
            <a:r>
              <a:rPr lang="en-US" sz="2400" dirty="0" smtClean="0"/>
              <a:t>A changing magnetic field creates a voltage</a:t>
            </a:r>
          </a:p>
          <a:p>
            <a:pPr marL="342900" indent="-342900">
              <a:buAutoNum type="alphaUcParenR"/>
            </a:pPr>
            <a:r>
              <a:rPr lang="en-US" sz="2400" dirty="0" smtClean="0"/>
              <a:t>A current generates a magnetic field</a:t>
            </a:r>
          </a:p>
          <a:p>
            <a:pPr marL="342900" indent="-342900">
              <a:buAutoNum type="alphaUcParenR"/>
            </a:pPr>
            <a:r>
              <a:rPr lang="en-US" sz="2400" dirty="0" smtClean="0"/>
              <a:t>All of the above </a:t>
            </a:r>
            <a:endParaRPr lang="en-US" sz="2400" dirty="0"/>
          </a:p>
        </p:txBody>
      </p:sp>
      <p:sp>
        <p:nvSpPr>
          <p:cNvPr id="3" name="TextBox 2"/>
          <p:cNvSpPr txBox="1"/>
          <p:nvPr/>
        </p:nvSpPr>
        <p:spPr>
          <a:xfrm>
            <a:off x="609600" y="4191000"/>
            <a:ext cx="7543800" cy="830997"/>
          </a:xfrm>
          <a:prstGeom prst="rect">
            <a:avLst/>
          </a:prstGeom>
          <a:noFill/>
        </p:spPr>
        <p:txBody>
          <a:bodyPr wrap="square" rtlCol="0">
            <a:spAutoFit/>
          </a:bodyPr>
          <a:lstStyle/>
          <a:p>
            <a:r>
              <a:rPr lang="en-US" sz="2400" dirty="0" smtClean="0">
                <a:solidFill>
                  <a:srgbClr val="7030A0"/>
                </a:solidFill>
              </a:rPr>
              <a:t>Answer: E</a:t>
            </a:r>
          </a:p>
          <a:p>
            <a:endParaRPr lang="en-US" sz="2400" dirty="0">
              <a:solidFill>
                <a:srgbClr val="7030A0"/>
              </a:solidFill>
            </a:endParaRPr>
          </a:p>
        </p:txBody>
      </p:sp>
    </p:spTree>
    <p:extLst>
      <p:ext uri="{BB962C8B-B14F-4D97-AF65-F5344CB8AC3E}">
        <p14:creationId xmlns:p14="http://schemas.microsoft.com/office/powerpoint/2010/main" val="387145920"/>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685800" y="609600"/>
            <a:ext cx="7696200" cy="3743325"/>
          </a:xfrm>
          <a:prstGeom prst="rect">
            <a:avLst/>
          </a:prstGeom>
          <a:noFill/>
          <a:ln w="9525">
            <a:noFill/>
            <a:miter lim="800000"/>
            <a:headEnd/>
            <a:tailEnd/>
          </a:ln>
          <a:effectLst/>
        </p:spPr>
        <p:txBody>
          <a:bodyPr>
            <a:spAutoFit/>
          </a:bodyPr>
          <a:lstStyle/>
          <a:p>
            <a:pPr marL="342900" indent="-342900">
              <a:spcBef>
                <a:spcPct val="50000"/>
              </a:spcBef>
            </a:pPr>
            <a:r>
              <a:rPr lang="en-US" sz="2400"/>
              <a:t>The source of all electromagnetic waves is</a:t>
            </a:r>
          </a:p>
          <a:p>
            <a:pPr marL="342900" indent="-342900">
              <a:spcBef>
                <a:spcPct val="50000"/>
              </a:spcBef>
              <a:buFontTx/>
              <a:buAutoNum type="alphaUcParenR"/>
            </a:pPr>
            <a:r>
              <a:rPr lang="en-US" sz="2400"/>
              <a:t> Heat</a:t>
            </a:r>
          </a:p>
          <a:p>
            <a:pPr marL="342900" indent="-342900">
              <a:spcBef>
                <a:spcPct val="50000"/>
              </a:spcBef>
            </a:pPr>
            <a:r>
              <a:rPr lang="en-US" sz="2400"/>
              <a:t>B) Vibrating atoms</a:t>
            </a:r>
          </a:p>
          <a:p>
            <a:pPr marL="342900" indent="-342900">
              <a:spcBef>
                <a:spcPct val="50000"/>
              </a:spcBef>
            </a:pPr>
            <a:r>
              <a:rPr lang="en-US" sz="2400"/>
              <a:t>C) Vibrating electric charges</a:t>
            </a:r>
          </a:p>
          <a:p>
            <a:pPr marL="342900" indent="-342900">
              <a:spcBef>
                <a:spcPct val="50000"/>
              </a:spcBef>
            </a:pPr>
            <a:r>
              <a:rPr lang="en-US" sz="2400"/>
              <a:t>D) Crystalline fluctuations</a:t>
            </a:r>
          </a:p>
          <a:p>
            <a:pPr marL="342900" indent="-342900">
              <a:spcBef>
                <a:spcPct val="50000"/>
              </a:spcBef>
            </a:pPr>
            <a:r>
              <a:rPr lang="en-US" sz="2400"/>
              <a:t>E) Electric fields</a:t>
            </a:r>
          </a:p>
          <a:p>
            <a:pPr marL="342900" indent="-342900">
              <a:spcBef>
                <a:spcPct val="50000"/>
              </a:spcBef>
            </a:pPr>
            <a:r>
              <a:rPr lang="en-US" sz="2400"/>
              <a:t>F) None of these</a:t>
            </a: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685800" y="609600"/>
            <a:ext cx="7696200" cy="3743325"/>
          </a:xfrm>
          <a:prstGeom prst="rect">
            <a:avLst/>
          </a:prstGeom>
          <a:noFill/>
          <a:ln w="9525">
            <a:noFill/>
            <a:miter lim="800000"/>
            <a:headEnd/>
            <a:tailEnd/>
          </a:ln>
          <a:effectLst/>
        </p:spPr>
        <p:txBody>
          <a:bodyPr>
            <a:spAutoFit/>
          </a:bodyPr>
          <a:lstStyle/>
          <a:p>
            <a:pPr marL="342900" indent="-342900">
              <a:spcBef>
                <a:spcPct val="50000"/>
              </a:spcBef>
            </a:pPr>
            <a:r>
              <a:rPr lang="en-US" sz="2400"/>
              <a:t>The source of all electromagnetic waves is</a:t>
            </a:r>
          </a:p>
          <a:p>
            <a:pPr marL="342900" indent="-342900">
              <a:spcBef>
                <a:spcPct val="50000"/>
              </a:spcBef>
              <a:buFontTx/>
              <a:buAutoNum type="alphaUcParenR"/>
            </a:pPr>
            <a:r>
              <a:rPr lang="en-US" sz="2400"/>
              <a:t> Heat</a:t>
            </a:r>
          </a:p>
          <a:p>
            <a:pPr marL="342900" indent="-342900">
              <a:spcBef>
                <a:spcPct val="50000"/>
              </a:spcBef>
            </a:pPr>
            <a:r>
              <a:rPr lang="en-US" sz="2400"/>
              <a:t>B) Vibrating atoms</a:t>
            </a:r>
          </a:p>
          <a:p>
            <a:pPr marL="342900" indent="-342900">
              <a:spcBef>
                <a:spcPct val="50000"/>
              </a:spcBef>
            </a:pPr>
            <a:r>
              <a:rPr lang="en-US" sz="2400"/>
              <a:t>C) Vibrating electric charges</a:t>
            </a:r>
          </a:p>
          <a:p>
            <a:pPr marL="342900" indent="-342900">
              <a:spcBef>
                <a:spcPct val="50000"/>
              </a:spcBef>
            </a:pPr>
            <a:r>
              <a:rPr lang="en-US" sz="2400"/>
              <a:t>D) Crystalline fluctuations</a:t>
            </a:r>
          </a:p>
          <a:p>
            <a:pPr marL="342900" indent="-342900">
              <a:spcBef>
                <a:spcPct val="50000"/>
              </a:spcBef>
            </a:pPr>
            <a:r>
              <a:rPr lang="en-US" sz="2400"/>
              <a:t>E) Electric fields</a:t>
            </a:r>
          </a:p>
          <a:p>
            <a:pPr marL="342900" indent="-342900">
              <a:spcBef>
                <a:spcPct val="50000"/>
              </a:spcBef>
            </a:pPr>
            <a:r>
              <a:rPr lang="en-US" sz="2400"/>
              <a:t>F) None of these</a:t>
            </a:r>
          </a:p>
        </p:txBody>
      </p:sp>
      <p:sp>
        <p:nvSpPr>
          <p:cNvPr id="106499" name="Text Box 3"/>
          <p:cNvSpPr txBox="1">
            <a:spLocks noChangeArrowheads="1"/>
          </p:cNvSpPr>
          <p:nvPr/>
        </p:nvSpPr>
        <p:spPr bwMode="auto">
          <a:xfrm>
            <a:off x="685800" y="4495800"/>
            <a:ext cx="7467600" cy="210026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C, vibrating charges</a:t>
            </a:r>
          </a:p>
          <a:p>
            <a:pPr>
              <a:spcBef>
                <a:spcPct val="50000"/>
              </a:spcBef>
            </a:pPr>
            <a:r>
              <a:rPr lang="en-US" sz="2400">
                <a:solidFill>
                  <a:srgbClr val="993366"/>
                </a:solidFill>
              </a:rPr>
              <a:t>An accelerating charge produces changing electric and magnetic fields. If oscillating, these can maintain one another and propagate through space  -- EM waves.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ChangeArrowheads="1"/>
          </p:cNvSpPr>
          <p:nvPr/>
        </p:nvSpPr>
        <p:spPr bwMode="auto">
          <a:xfrm>
            <a:off x="381000" y="292100"/>
            <a:ext cx="8305800" cy="3378200"/>
          </a:xfrm>
          <a:prstGeom prst="rect">
            <a:avLst/>
          </a:prstGeom>
          <a:noFill/>
          <a:ln w="9525">
            <a:noFill/>
            <a:miter lim="800000"/>
            <a:headEnd/>
            <a:tailEnd/>
          </a:ln>
          <a:effectLst/>
        </p:spPr>
        <p:txBody>
          <a:bodyPr anchor="ctr">
            <a:spAutoFit/>
          </a:bodyPr>
          <a:lstStyle/>
          <a:p>
            <a:r>
              <a:rPr lang="en-US" sz="2400"/>
              <a:t>If an object falling freely were equipped with an odometer to measure the distance it travels, then the amount of distance it travels each succeeding second would be </a:t>
            </a:r>
          </a:p>
          <a:p>
            <a:endParaRPr lang="en-US" sz="2400"/>
          </a:p>
          <a:p>
            <a:r>
              <a:rPr lang="en-US" sz="2400"/>
              <a:t>A) constant </a:t>
            </a:r>
          </a:p>
          <a:p>
            <a:r>
              <a:rPr lang="en-US" sz="2400"/>
              <a:t>B) less and less each second</a:t>
            </a:r>
          </a:p>
          <a:p>
            <a:r>
              <a:rPr lang="en-US" sz="2400"/>
              <a:t>C) greater than the second before</a:t>
            </a:r>
          </a:p>
          <a:p>
            <a:r>
              <a:rPr lang="en-US" sz="2400"/>
              <a:t>D) doubled</a:t>
            </a:r>
          </a:p>
          <a:p>
            <a:pPr algn="ctr" eaLnBrk="0" hangingPunct="0"/>
            <a:endParaRPr lang="en-US" sz="2400"/>
          </a:p>
        </p:txBody>
      </p:sp>
      <p:sp>
        <p:nvSpPr>
          <p:cNvPr id="146437" name="Text Box 5"/>
          <p:cNvSpPr txBox="1">
            <a:spLocks noChangeArrowheads="1"/>
          </p:cNvSpPr>
          <p:nvPr/>
        </p:nvSpPr>
        <p:spPr bwMode="auto">
          <a:xfrm>
            <a:off x="533400" y="3886200"/>
            <a:ext cx="7620000" cy="13716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The distance covered by a falling object increases as t</a:t>
            </a:r>
            <a:r>
              <a:rPr lang="en-US" sz="2400" baseline="30000" dirty="0">
                <a:solidFill>
                  <a:srgbClr val="993366"/>
                </a:solidFill>
              </a:rPr>
              <a:t>2</a:t>
            </a:r>
          </a:p>
          <a:p>
            <a:pPr>
              <a:spcBef>
                <a:spcPct val="50000"/>
              </a:spcBef>
            </a:pPr>
            <a:endParaRPr lang="en-US" sz="2400" baseline="30000" dirty="0">
              <a:solidFill>
                <a:srgbClr val="993366"/>
              </a:solidFill>
            </a:endParaRP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696200" cy="3046988"/>
          </a:xfrm>
          <a:prstGeom prst="rect">
            <a:avLst/>
          </a:prstGeom>
          <a:noFill/>
        </p:spPr>
        <p:txBody>
          <a:bodyPr wrap="square" rtlCol="0">
            <a:spAutoFit/>
          </a:bodyPr>
          <a:lstStyle/>
          <a:p>
            <a:r>
              <a:rPr lang="en-US" sz="2400" dirty="0"/>
              <a:t>Electromagnetic waves consist </a:t>
            </a:r>
            <a:r>
              <a:rPr lang="en-US" sz="2400" dirty="0" smtClean="0"/>
              <a:t>of</a:t>
            </a:r>
          </a:p>
          <a:p>
            <a:endParaRPr lang="en-US" sz="2400" dirty="0"/>
          </a:p>
          <a:p>
            <a:r>
              <a:rPr lang="en-US" sz="2400" dirty="0"/>
              <a:t>A) compressions and rarefactions of electromagnetic pulses.</a:t>
            </a:r>
          </a:p>
          <a:p>
            <a:r>
              <a:rPr lang="en-US" sz="2400" dirty="0"/>
              <a:t>B) oscillating electric and magnetic fields.</a:t>
            </a:r>
          </a:p>
          <a:p>
            <a:r>
              <a:rPr lang="en-US" sz="2400" dirty="0"/>
              <a:t>C) particles of light energy.</a:t>
            </a:r>
          </a:p>
          <a:p>
            <a:r>
              <a:rPr lang="en-US" sz="2400" dirty="0"/>
              <a:t>D) high-frequency gravitational waves.</a:t>
            </a:r>
          </a:p>
          <a:p>
            <a:endParaRPr lang="en-US" sz="2400" dirty="0"/>
          </a:p>
        </p:txBody>
      </p:sp>
    </p:spTree>
    <p:extLst>
      <p:ext uri="{BB962C8B-B14F-4D97-AF65-F5344CB8AC3E}">
        <p14:creationId xmlns:p14="http://schemas.microsoft.com/office/powerpoint/2010/main" val="1929097461"/>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696200" cy="3046988"/>
          </a:xfrm>
          <a:prstGeom prst="rect">
            <a:avLst/>
          </a:prstGeom>
          <a:noFill/>
        </p:spPr>
        <p:txBody>
          <a:bodyPr wrap="square" rtlCol="0">
            <a:spAutoFit/>
          </a:bodyPr>
          <a:lstStyle/>
          <a:p>
            <a:r>
              <a:rPr lang="en-US" sz="2400" dirty="0"/>
              <a:t>Electromagnetic waves consist </a:t>
            </a:r>
            <a:r>
              <a:rPr lang="en-US" sz="2400" dirty="0" smtClean="0"/>
              <a:t>of</a:t>
            </a:r>
          </a:p>
          <a:p>
            <a:endParaRPr lang="en-US" sz="2400" dirty="0"/>
          </a:p>
          <a:p>
            <a:r>
              <a:rPr lang="en-US" sz="2400" dirty="0"/>
              <a:t>A) compressions and rarefactions of electromagnetic pulses.</a:t>
            </a:r>
          </a:p>
          <a:p>
            <a:r>
              <a:rPr lang="en-US" sz="2400" dirty="0"/>
              <a:t>B) oscillating electric and magnetic fields.</a:t>
            </a:r>
          </a:p>
          <a:p>
            <a:r>
              <a:rPr lang="en-US" sz="2400" dirty="0"/>
              <a:t>C) particles of light energy.</a:t>
            </a:r>
          </a:p>
          <a:p>
            <a:r>
              <a:rPr lang="en-US" sz="2400" dirty="0"/>
              <a:t>D) high-frequency gravitational waves.</a:t>
            </a:r>
          </a:p>
          <a:p>
            <a:endParaRPr lang="en-US" sz="2400" dirty="0"/>
          </a:p>
        </p:txBody>
      </p:sp>
      <p:sp>
        <p:nvSpPr>
          <p:cNvPr id="3" name="TextBox 2"/>
          <p:cNvSpPr txBox="1"/>
          <p:nvPr/>
        </p:nvSpPr>
        <p:spPr>
          <a:xfrm>
            <a:off x="914400" y="4113788"/>
            <a:ext cx="5562600" cy="830997"/>
          </a:xfrm>
          <a:prstGeom prst="rect">
            <a:avLst/>
          </a:prstGeom>
          <a:noFill/>
        </p:spPr>
        <p:txBody>
          <a:bodyPr wrap="square" rtlCol="0">
            <a:spAutoFit/>
          </a:bodyPr>
          <a:lstStyle/>
          <a:p>
            <a:r>
              <a:rPr lang="en-US" sz="2400" dirty="0" smtClean="0">
                <a:solidFill>
                  <a:srgbClr val="993366"/>
                </a:solidFill>
              </a:rPr>
              <a:t>Answer: B </a:t>
            </a:r>
          </a:p>
          <a:p>
            <a:r>
              <a:rPr lang="en-US" sz="2400" dirty="0" smtClean="0">
                <a:solidFill>
                  <a:srgbClr val="993366"/>
                </a:solidFill>
              </a:rPr>
              <a:t>Directly from lecture…</a:t>
            </a:r>
            <a:endParaRPr lang="en-US" sz="2400" dirty="0">
              <a:solidFill>
                <a:srgbClr val="993366"/>
              </a:solidFill>
            </a:endParaRPr>
          </a:p>
        </p:txBody>
      </p:sp>
    </p:spTree>
    <p:extLst>
      <p:ext uri="{BB962C8B-B14F-4D97-AF65-F5344CB8AC3E}">
        <p14:creationId xmlns:p14="http://schemas.microsoft.com/office/powerpoint/2010/main" val="1462502811"/>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8486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Which of these electromagnetic waves has the shortest wavelength</a:t>
            </a:r>
            <a:r>
              <a:rPr lang="en-US" sz="2400" dirty="0" smtClean="0">
                <a:solidFill>
                  <a:srgbClr val="000000"/>
                </a:solidFill>
                <a:latin typeface="+mj-lt"/>
                <a:ea typeface="Times New Roman" panose="02020603050405020304" pitchFamily="18" charset="0"/>
                <a:cs typeface="Palatino Linotype" panose="02040502050505030304" pitchFamily="18" charset="0"/>
              </a:rPr>
              <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radio waves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infrared waves</a:t>
            </a:r>
          </a:p>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D</a:t>
            </a:r>
            <a:r>
              <a:rPr lang="en-US" sz="2400" dirty="0">
                <a:solidFill>
                  <a:srgbClr val="000000"/>
                </a:solidFill>
                <a:latin typeface="+mj-lt"/>
                <a:ea typeface="Times New Roman" panose="02020603050405020304" pitchFamily="18" charset="0"/>
                <a:cs typeface="Palatino Linotype" panose="02040502050505030304" pitchFamily="18" charset="0"/>
              </a:rPr>
              <a:t>) ultraviolet waves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light waves</a:t>
            </a:r>
          </a:p>
        </p:txBody>
      </p:sp>
    </p:spTree>
    <p:extLst>
      <p:ext uri="{BB962C8B-B14F-4D97-AF65-F5344CB8AC3E}">
        <p14:creationId xmlns:p14="http://schemas.microsoft.com/office/powerpoint/2010/main" val="3496886329"/>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8486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Which of these electromagnetic waves has the shortest wavelength</a:t>
            </a:r>
            <a:r>
              <a:rPr lang="en-US" sz="2400" dirty="0" smtClean="0">
                <a:solidFill>
                  <a:srgbClr val="000000"/>
                </a:solidFill>
                <a:latin typeface="+mj-lt"/>
                <a:ea typeface="Times New Roman" panose="02020603050405020304" pitchFamily="18" charset="0"/>
                <a:cs typeface="Palatino Linotype" panose="02040502050505030304" pitchFamily="18" charset="0"/>
              </a:rPr>
              <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radio waves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infrared waves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a:t>
            </a:r>
            <a:r>
              <a:rPr lang="en-US" sz="2400" dirty="0" smtClean="0">
                <a:solidFill>
                  <a:srgbClr val="000000"/>
                </a:solidFill>
                <a:latin typeface="+mj-lt"/>
                <a:ea typeface="Times New Roman" panose="02020603050405020304" pitchFamily="18" charset="0"/>
                <a:cs typeface="Palatino Linotype" panose="02040502050505030304" pitchFamily="18" charset="0"/>
              </a:rPr>
              <a:t>) </a:t>
            </a:r>
            <a:r>
              <a:rPr lang="en-US" sz="2400" dirty="0">
                <a:solidFill>
                  <a:srgbClr val="000000"/>
                </a:solidFill>
                <a:latin typeface="+mj-lt"/>
                <a:ea typeface="Times New Roman" panose="02020603050405020304" pitchFamily="18" charset="0"/>
                <a:cs typeface="Palatino Linotype" panose="02040502050505030304" pitchFamily="18" charset="0"/>
              </a:rPr>
              <a:t>ultraviolet waves</a:t>
            </a:r>
          </a:p>
          <a:p>
            <a:pPr marL="0" marR="0">
              <a:spcBef>
                <a:spcPts val="0"/>
              </a:spcBef>
              <a:spcAft>
                <a:spcPts val="0"/>
              </a:spcAft>
            </a:pPr>
            <a:r>
              <a:rPr lang="en-US" sz="2400" dirty="0" smtClean="0">
                <a:solidFill>
                  <a:srgbClr val="000000"/>
                </a:solidFill>
                <a:latin typeface="+mj-lt"/>
                <a:ea typeface="Times New Roman" panose="02020603050405020304" pitchFamily="18" charset="0"/>
                <a:cs typeface="Palatino Linotype" panose="02040502050505030304" pitchFamily="18" charset="0"/>
              </a:rPr>
              <a:t>D) </a:t>
            </a:r>
            <a:r>
              <a:rPr lang="en-US" sz="2400" dirty="0">
                <a:solidFill>
                  <a:srgbClr val="000000"/>
                </a:solidFill>
                <a:latin typeface="+mj-lt"/>
                <a:ea typeface="Times New Roman" panose="02020603050405020304" pitchFamily="18" charset="0"/>
                <a:cs typeface="Palatino Linotype" panose="02040502050505030304" pitchFamily="18" charset="0"/>
              </a:rPr>
              <a:t>light waves</a:t>
            </a:r>
          </a:p>
        </p:txBody>
      </p:sp>
      <p:sp>
        <p:nvSpPr>
          <p:cNvPr id="3" name="TextBox 2"/>
          <p:cNvSpPr txBox="1"/>
          <p:nvPr/>
        </p:nvSpPr>
        <p:spPr>
          <a:xfrm>
            <a:off x="914400" y="3886200"/>
            <a:ext cx="7162800" cy="1200329"/>
          </a:xfrm>
          <a:prstGeom prst="rect">
            <a:avLst/>
          </a:prstGeom>
          <a:noFill/>
        </p:spPr>
        <p:txBody>
          <a:bodyPr wrap="square" rtlCol="0">
            <a:spAutoFit/>
          </a:bodyPr>
          <a:lstStyle/>
          <a:p>
            <a:r>
              <a:rPr lang="en-US" sz="2400" dirty="0" smtClean="0">
                <a:solidFill>
                  <a:srgbClr val="993366"/>
                </a:solidFill>
              </a:rPr>
              <a:t>An</a:t>
            </a:r>
            <a:r>
              <a:rPr lang="en-US" sz="2400" dirty="0" smtClean="0">
                <a:solidFill>
                  <a:srgbClr val="993366"/>
                </a:solidFill>
                <a:ea typeface="Times New Roman" panose="02020603050405020304" pitchFamily="18" charset="0"/>
                <a:cs typeface="Palatino Linotype" panose="02040502050505030304" pitchFamily="18" charset="0"/>
              </a:rPr>
              <a:t>s</a:t>
            </a:r>
            <a:r>
              <a:rPr lang="en-US" sz="2400" dirty="0">
                <a:solidFill>
                  <a:srgbClr val="993366"/>
                </a:solidFill>
                <a:ea typeface="Times New Roman" panose="02020603050405020304" pitchFamily="18" charset="0"/>
                <a:cs typeface="Palatino Linotype" panose="02040502050505030304" pitchFamily="18" charset="0"/>
              </a:rPr>
              <a:t>w</a:t>
            </a:r>
            <a:r>
              <a:rPr lang="en-US" sz="2400" dirty="0" smtClean="0">
                <a:solidFill>
                  <a:srgbClr val="993366"/>
                </a:solidFill>
                <a:ea typeface="Times New Roman" panose="02020603050405020304" pitchFamily="18" charset="0"/>
                <a:cs typeface="Palatino Linotype" panose="02040502050505030304" pitchFamily="18" charset="0"/>
              </a:rPr>
              <a:t>er</a:t>
            </a:r>
            <a:r>
              <a:rPr lang="en-US" sz="2400" dirty="0" smtClean="0">
                <a:solidFill>
                  <a:srgbClr val="000000"/>
                </a:solidFill>
                <a:ea typeface="Times New Roman" panose="02020603050405020304" pitchFamily="18" charset="0"/>
                <a:cs typeface="Palatino Linotype" panose="02040502050505030304" pitchFamily="18" charset="0"/>
              </a:rPr>
              <a:t> </a:t>
            </a:r>
            <a:r>
              <a:rPr lang="en-US" sz="2400" dirty="0" smtClean="0">
                <a:solidFill>
                  <a:srgbClr val="993366"/>
                </a:solidFill>
              </a:rPr>
              <a:t>C: </a:t>
            </a:r>
          </a:p>
          <a:p>
            <a:r>
              <a:rPr lang="en-US" sz="2400" dirty="0">
                <a:solidFill>
                  <a:srgbClr val="993366"/>
                </a:solidFill>
              </a:rPr>
              <a:t>R</a:t>
            </a:r>
            <a:r>
              <a:rPr lang="en-US" sz="2400" dirty="0" smtClean="0">
                <a:solidFill>
                  <a:srgbClr val="993366"/>
                </a:solidFill>
              </a:rPr>
              <a:t>ecall the EM </a:t>
            </a:r>
            <a:r>
              <a:rPr lang="en-US" sz="2400" dirty="0" smtClean="0">
                <a:solidFill>
                  <a:srgbClr val="993366"/>
                </a:solidFill>
                <a:ea typeface="Times New Roman" panose="02020603050405020304" pitchFamily="18" charset="0"/>
                <a:cs typeface="Palatino Linotype" panose="02040502050505030304" pitchFamily="18" charset="0"/>
              </a:rPr>
              <a:t>s</a:t>
            </a:r>
            <a:r>
              <a:rPr lang="en-US" sz="2400" dirty="0" smtClean="0">
                <a:solidFill>
                  <a:srgbClr val="993366"/>
                </a:solidFill>
              </a:rPr>
              <a:t>pectrum, UV ha</a:t>
            </a:r>
            <a:r>
              <a:rPr lang="en-US" sz="2400" dirty="0" smtClean="0">
                <a:solidFill>
                  <a:srgbClr val="993366"/>
                </a:solidFill>
                <a:ea typeface="Times New Roman" panose="02020603050405020304" pitchFamily="18" charset="0"/>
                <a:cs typeface="Palatino Linotype" panose="02040502050505030304" pitchFamily="18" charset="0"/>
              </a:rPr>
              <a:t>s the highest frequency out of these and lo</a:t>
            </a:r>
            <a:r>
              <a:rPr lang="en-US" sz="2400" dirty="0">
                <a:solidFill>
                  <a:srgbClr val="993366"/>
                </a:solidFill>
                <a:ea typeface="Times New Roman" panose="02020603050405020304" pitchFamily="18" charset="0"/>
                <a:cs typeface="Palatino Linotype" panose="02040502050505030304" pitchFamily="18" charset="0"/>
              </a:rPr>
              <a:t>w</a:t>
            </a:r>
            <a:r>
              <a:rPr lang="en-US" sz="2400" dirty="0" smtClean="0">
                <a:solidFill>
                  <a:srgbClr val="993366"/>
                </a:solidFill>
                <a:ea typeface="Times New Roman" panose="02020603050405020304" pitchFamily="18" charset="0"/>
                <a:cs typeface="Palatino Linotype" panose="02040502050505030304" pitchFamily="18" charset="0"/>
              </a:rPr>
              <a:t>est </a:t>
            </a:r>
            <a:r>
              <a:rPr lang="en-US" sz="2400" dirty="0">
                <a:solidFill>
                  <a:srgbClr val="993366"/>
                </a:solidFill>
                <a:ea typeface="Times New Roman" panose="02020603050405020304" pitchFamily="18" charset="0"/>
                <a:cs typeface="Palatino Linotype" panose="02040502050505030304" pitchFamily="18" charset="0"/>
              </a:rPr>
              <a:t>w</a:t>
            </a:r>
            <a:r>
              <a:rPr lang="en-US" sz="2400" dirty="0" smtClean="0">
                <a:solidFill>
                  <a:srgbClr val="993366"/>
                </a:solidFill>
                <a:ea typeface="Times New Roman" panose="02020603050405020304" pitchFamily="18" charset="0"/>
                <a:cs typeface="Palatino Linotype" panose="02040502050505030304" pitchFamily="18" charset="0"/>
              </a:rPr>
              <a:t>avelength. </a:t>
            </a:r>
            <a:endParaRPr lang="en-US" sz="2400" dirty="0">
              <a:solidFill>
                <a:srgbClr val="993366"/>
              </a:solidFill>
            </a:endParaRPr>
          </a:p>
        </p:txBody>
      </p:sp>
    </p:spTree>
    <p:extLst>
      <p:ext uri="{BB962C8B-B14F-4D97-AF65-F5344CB8AC3E}">
        <p14:creationId xmlns:p14="http://schemas.microsoft.com/office/powerpoint/2010/main" val="3134043013"/>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381000" y="381000"/>
            <a:ext cx="7772400" cy="3925888"/>
          </a:xfrm>
          <a:prstGeom prst="rect">
            <a:avLst/>
          </a:prstGeom>
          <a:noFill/>
          <a:ln w="9525">
            <a:noFill/>
            <a:miter lim="800000"/>
            <a:headEnd/>
            <a:tailEnd/>
          </a:ln>
          <a:effectLst/>
        </p:spPr>
        <p:txBody>
          <a:bodyPr>
            <a:spAutoFit/>
          </a:bodyPr>
          <a:lstStyle/>
          <a:p>
            <a:pPr marL="342900" indent="-342900">
              <a:spcBef>
                <a:spcPct val="50000"/>
              </a:spcBef>
            </a:pPr>
            <a:r>
              <a:rPr lang="en-US" sz="2400"/>
              <a:t>Things seen by moonlight are not usually colored because moonlight</a:t>
            </a:r>
          </a:p>
          <a:p>
            <a:pPr marL="342900" indent="-342900">
              <a:spcBef>
                <a:spcPct val="50000"/>
              </a:spcBef>
              <a:buFontTx/>
              <a:buAutoNum type="alphaUcParenR"/>
            </a:pPr>
            <a:r>
              <a:rPr lang="en-US" sz="2400"/>
              <a:t>doesn’t have very many colors in it</a:t>
            </a:r>
          </a:p>
          <a:p>
            <a:pPr marL="342900" indent="-342900">
              <a:spcBef>
                <a:spcPct val="50000"/>
              </a:spcBef>
            </a:pPr>
            <a:r>
              <a:rPr lang="en-US" sz="2400"/>
              <a:t>B) Is too dim to activate the retina’s cones</a:t>
            </a:r>
          </a:p>
          <a:p>
            <a:pPr marL="342900" indent="-342900">
              <a:spcBef>
                <a:spcPct val="50000"/>
              </a:spcBef>
            </a:pPr>
            <a:r>
              <a:rPr lang="en-US" sz="2400"/>
              <a:t>C) Photons don’t have enough energy to activate the retina’s cones</a:t>
            </a:r>
          </a:p>
          <a:p>
            <a:pPr marL="342900" indent="-342900">
              <a:spcBef>
                <a:spcPct val="50000"/>
              </a:spcBef>
            </a:pPr>
            <a:r>
              <a:rPr lang="en-US" sz="2400"/>
              <a:t>D) All of these</a:t>
            </a:r>
          </a:p>
          <a:p>
            <a:pPr marL="342900" indent="-342900">
              <a:spcBef>
                <a:spcPct val="50000"/>
              </a:spcBef>
            </a:pPr>
            <a:r>
              <a:rPr lang="en-US" sz="2400"/>
              <a:t>E) None of these</a:t>
            </a: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381000" y="381000"/>
            <a:ext cx="7772400" cy="3925888"/>
          </a:xfrm>
          <a:prstGeom prst="rect">
            <a:avLst/>
          </a:prstGeom>
          <a:noFill/>
          <a:ln w="9525">
            <a:noFill/>
            <a:miter lim="800000"/>
            <a:headEnd/>
            <a:tailEnd/>
          </a:ln>
          <a:effectLst/>
        </p:spPr>
        <p:txBody>
          <a:bodyPr>
            <a:spAutoFit/>
          </a:bodyPr>
          <a:lstStyle/>
          <a:p>
            <a:pPr marL="342900" indent="-342900">
              <a:spcBef>
                <a:spcPct val="50000"/>
              </a:spcBef>
            </a:pPr>
            <a:r>
              <a:rPr lang="en-US" sz="2400"/>
              <a:t>Things seen by moonlight are not usually colored because moonlight</a:t>
            </a:r>
          </a:p>
          <a:p>
            <a:pPr marL="342900" indent="-342900">
              <a:spcBef>
                <a:spcPct val="50000"/>
              </a:spcBef>
              <a:buFontTx/>
              <a:buAutoNum type="alphaUcParenR"/>
            </a:pPr>
            <a:r>
              <a:rPr lang="en-US" sz="2400"/>
              <a:t>doesn’t have very many colors in it</a:t>
            </a:r>
          </a:p>
          <a:p>
            <a:pPr marL="342900" indent="-342900">
              <a:spcBef>
                <a:spcPct val="50000"/>
              </a:spcBef>
            </a:pPr>
            <a:r>
              <a:rPr lang="en-US" sz="2400"/>
              <a:t>B) Is too dim to activate the retina’s cones</a:t>
            </a:r>
          </a:p>
          <a:p>
            <a:pPr marL="342900" indent="-342900">
              <a:spcBef>
                <a:spcPct val="50000"/>
              </a:spcBef>
            </a:pPr>
            <a:r>
              <a:rPr lang="en-US" sz="2400"/>
              <a:t>C) Photons don’t have enough energy to activate the retina’s cones</a:t>
            </a:r>
          </a:p>
          <a:p>
            <a:pPr marL="342900" indent="-342900">
              <a:spcBef>
                <a:spcPct val="50000"/>
              </a:spcBef>
            </a:pPr>
            <a:r>
              <a:rPr lang="en-US" sz="2400"/>
              <a:t>D) All of these</a:t>
            </a:r>
          </a:p>
          <a:p>
            <a:pPr marL="342900" indent="-342900">
              <a:spcBef>
                <a:spcPct val="50000"/>
              </a:spcBef>
            </a:pPr>
            <a:r>
              <a:rPr lang="en-US" sz="2400"/>
              <a:t>E) None of these</a:t>
            </a:r>
          </a:p>
        </p:txBody>
      </p:sp>
      <p:sp>
        <p:nvSpPr>
          <p:cNvPr id="107523" name="Text Box 3"/>
          <p:cNvSpPr txBox="1">
            <a:spLocks noChangeArrowheads="1"/>
          </p:cNvSpPr>
          <p:nvPr/>
        </p:nvSpPr>
        <p:spPr bwMode="auto">
          <a:xfrm>
            <a:off x="533400" y="4876800"/>
            <a:ext cx="8229600" cy="13700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too dim to activate the retina’s cones</a:t>
            </a:r>
          </a:p>
          <a:p>
            <a:pPr>
              <a:spcBef>
                <a:spcPct val="50000"/>
              </a:spcBef>
            </a:pPr>
            <a:r>
              <a:rPr lang="en-US" sz="2400">
                <a:solidFill>
                  <a:srgbClr val="993366"/>
                </a:solidFill>
              </a:rPr>
              <a:t>Recall cones have a higher threshold of intensity before they fire.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457200" y="914400"/>
            <a:ext cx="8229600" cy="3013075"/>
          </a:xfrm>
          <a:prstGeom prst="rect">
            <a:avLst/>
          </a:prstGeom>
          <a:noFill/>
          <a:ln w="9525">
            <a:noFill/>
            <a:miter lim="800000"/>
            <a:headEnd/>
            <a:tailEnd/>
          </a:ln>
          <a:effectLst/>
        </p:spPr>
        <p:txBody>
          <a:bodyPr>
            <a:spAutoFit/>
          </a:bodyPr>
          <a:lstStyle/>
          <a:p>
            <a:pPr marL="342900" indent="-342900">
              <a:spcBef>
                <a:spcPct val="50000"/>
              </a:spcBef>
            </a:pPr>
            <a:r>
              <a:rPr lang="en-US" sz="2400"/>
              <a:t>When visible light is incident upon clear glass, atoms in the glass</a:t>
            </a:r>
          </a:p>
          <a:p>
            <a:pPr marL="342900" indent="-342900">
              <a:spcBef>
                <a:spcPct val="50000"/>
              </a:spcBef>
              <a:buFontTx/>
              <a:buAutoNum type="alphaUcParenR"/>
            </a:pPr>
            <a:r>
              <a:rPr lang="en-US" sz="2400"/>
              <a:t> are forced into vibration</a:t>
            </a:r>
          </a:p>
          <a:p>
            <a:pPr marL="342900" indent="-342900">
              <a:spcBef>
                <a:spcPct val="50000"/>
              </a:spcBef>
            </a:pPr>
            <a:r>
              <a:rPr lang="en-US" sz="2400"/>
              <a:t>B) resonate</a:t>
            </a:r>
          </a:p>
          <a:p>
            <a:pPr marL="342900" indent="-342900">
              <a:spcBef>
                <a:spcPct val="50000"/>
              </a:spcBef>
            </a:pPr>
            <a:r>
              <a:rPr lang="en-US" sz="2400"/>
              <a:t>C) convert the light energy into internal energy</a:t>
            </a:r>
          </a:p>
          <a:p>
            <a:pPr marL="342900" indent="-342900">
              <a:spcBef>
                <a:spcPct val="50000"/>
              </a:spcBef>
            </a:pPr>
            <a:r>
              <a:rPr lang="en-US" sz="2400"/>
              <a:t>D) All of the above</a:t>
            </a: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457200" y="914400"/>
            <a:ext cx="8229600" cy="3013075"/>
          </a:xfrm>
          <a:prstGeom prst="rect">
            <a:avLst/>
          </a:prstGeom>
          <a:noFill/>
          <a:ln w="9525">
            <a:noFill/>
            <a:miter lim="800000"/>
            <a:headEnd/>
            <a:tailEnd/>
          </a:ln>
          <a:effectLst/>
        </p:spPr>
        <p:txBody>
          <a:bodyPr>
            <a:spAutoFit/>
          </a:bodyPr>
          <a:lstStyle/>
          <a:p>
            <a:pPr marL="342900" indent="-342900">
              <a:spcBef>
                <a:spcPct val="50000"/>
              </a:spcBef>
            </a:pPr>
            <a:r>
              <a:rPr lang="en-US" sz="2400"/>
              <a:t>When visible light is incident upon clear glass, atoms in the glass</a:t>
            </a:r>
          </a:p>
          <a:p>
            <a:pPr marL="342900" indent="-342900">
              <a:spcBef>
                <a:spcPct val="50000"/>
              </a:spcBef>
              <a:buFontTx/>
              <a:buAutoNum type="alphaUcParenR"/>
            </a:pPr>
            <a:r>
              <a:rPr lang="en-US" sz="2400"/>
              <a:t> are forced into vibration</a:t>
            </a:r>
          </a:p>
          <a:p>
            <a:pPr marL="342900" indent="-342900">
              <a:spcBef>
                <a:spcPct val="50000"/>
              </a:spcBef>
            </a:pPr>
            <a:r>
              <a:rPr lang="en-US" sz="2400"/>
              <a:t>B) resonate</a:t>
            </a:r>
          </a:p>
          <a:p>
            <a:pPr marL="342900" indent="-342900">
              <a:spcBef>
                <a:spcPct val="50000"/>
              </a:spcBef>
            </a:pPr>
            <a:r>
              <a:rPr lang="en-US" sz="2400"/>
              <a:t>C) convert the light energy into internal energy</a:t>
            </a:r>
          </a:p>
          <a:p>
            <a:pPr marL="342900" indent="-342900">
              <a:spcBef>
                <a:spcPct val="50000"/>
              </a:spcBef>
            </a:pPr>
            <a:r>
              <a:rPr lang="en-US" sz="2400"/>
              <a:t>D) All of the above</a:t>
            </a:r>
          </a:p>
        </p:txBody>
      </p:sp>
      <p:sp>
        <p:nvSpPr>
          <p:cNvPr id="108547" name="Text Box 3"/>
          <p:cNvSpPr txBox="1">
            <a:spLocks noChangeArrowheads="1"/>
          </p:cNvSpPr>
          <p:nvPr/>
        </p:nvSpPr>
        <p:spPr bwMode="auto">
          <a:xfrm>
            <a:off x="381000" y="4648200"/>
            <a:ext cx="7543800" cy="173513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A, forced into vibration</a:t>
            </a:r>
          </a:p>
          <a:p>
            <a:pPr>
              <a:spcBef>
                <a:spcPct val="50000"/>
              </a:spcBef>
            </a:pPr>
            <a:r>
              <a:rPr lang="en-US" sz="2400">
                <a:solidFill>
                  <a:srgbClr val="993366"/>
                </a:solidFill>
              </a:rPr>
              <a:t>Natural frequencies of glass are in the UV range, not visible; so resonate with UV but not with visible, which they just let pass.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696200" cy="2308324"/>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Compared to its average speed in air, the average speed of a beam of light in glass </a:t>
            </a:r>
            <a:r>
              <a:rPr lang="en-US" sz="2400" dirty="0" smtClean="0">
                <a:solidFill>
                  <a:srgbClr val="000000"/>
                </a:solidFill>
                <a:latin typeface="+mj-lt"/>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more.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less.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the same.</a:t>
            </a:r>
          </a:p>
        </p:txBody>
      </p:sp>
    </p:spTree>
    <p:extLst>
      <p:ext uri="{BB962C8B-B14F-4D97-AF65-F5344CB8AC3E}">
        <p14:creationId xmlns:p14="http://schemas.microsoft.com/office/powerpoint/2010/main" val="3996670414"/>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696200" cy="2308324"/>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Compared to its average speed in air, the average speed of a beam of light in glass </a:t>
            </a:r>
            <a:r>
              <a:rPr lang="en-US" sz="2400" dirty="0" smtClean="0">
                <a:solidFill>
                  <a:srgbClr val="000000"/>
                </a:solidFill>
                <a:latin typeface="+mj-lt"/>
                <a:ea typeface="Times New Roman" panose="02020603050405020304" pitchFamily="18" charset="0"/>
                <a:cs typeface="Palatino Linotype" panose="02040502050505030304" pitchFamily="18" charset="0"/>
              </a:rPr>
              <a:t>is</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more.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less.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the same.</a:t>
            </a:r>
          </a:p>
        </p:txBody>
      </p:sp>
      <p:sp>
        <p:nvSpPr>
          <p:cNvPr id="3" name="TextBox 2"/>
          <p:cNvSpPr txBox="1"/>
          <p:nvPr/>
        </p:nvSpPr>
        <p:spPr>
          <a:xfrm>
            <a:off x="609600" y="3810000"/>
            <a:ext cx="7391400" cy="923330"/>
          </a:xfrm>
          <a:prstGeom prst="rect">
            <a:avLst/>
          </a:prstGeom>
          <a:noFill/>
        </p:spPr>
        <p:txBody>
          <a:bodyPr wrap="square" rtlCol="0">
            <a:spAutoFit/>
          </a:bodyPr>
          <a:lstStyle/>
          <a:p>
            <a:r>
              <a:rPr lang="en-US" dirty="0" smtClean="0">
                <a:solidFill>
                  <a:srgbClr val="7030A0"/>
                </a:solidFill>
              </a:rPr>
              <a:t>Answer: B</a:t>
            </a:r>
          </a:p>
          <a:p>
            <a:r>
              <a:rPr lang="en-US" dirty="0" smtClean="0">
                <a:solidFill>
                  <a:srgbClr val="7030A0"/>
                </a:solidFill>
              </a:rPr>
              <a:t>Recall the “gulp”-”burp” model from class, there is a time-delay between an atom absorbing the light and re-emitting it..</a:t>
            </a:r>
            <a:endParaRPr lang="en-US" dirty="0">
              <a:solidFill>
                <a:srgbClr val="7030A0"/>
              </a:solidFill>
            </a:endParaRPr>
          </a:p>
        </p:txBody>
      </p:sp>
    </p:spTree>
    <p:extLst>
      <p:ext uri="{BB962C8B-B14F-4D97-AF65-F5344CB8AC3E}">
        <p14:creationId xmlns:p14="http://schemas.microsoft.com/office/powerpoint/2010/main" val="3447078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0" y="0"/>
            <a:ext cx="8458200" cy="715963"/>
          </a:xfrm>
        </p:spPr>
        <p:txBody>
          <a:bodyPr/>
          <a:lstStyle/>
          <a:p>
            <a:r>
              <a:rPr lang="en-US" sz="3600" b="1" u="sng">
                <a:solidFill>
                  <a:srgbClr val="993366"/>
                </a:solidFill>
              </a:rPr>
              <a:t>Review Session for Final</a:t>
            </a:r>
          </a:p>
        </p:txBody>
      </p:sp>
      <p:sp>
        <p:nvSpPr>
          <p:cNvPr id="2053" name="Text Box 5"/>
          <p:cNvSpPr txBox="1">
            <a:spLocks noChangeArrowheads="1"/>
          </p:cNvSpPr>
          <p:nvPr/>
        </p:nvSpPr>
        <p:spPr bwMode="auto">
          <a:xfrm>
            <a:off x="457200" y="715963"/>
            <a:ext cx="8305800" cy="5632311"/>
          </a:xfrm>
          <a:prstGeom prst="rect">
            <a:avLst/>
          </a:prstGeom>
          <a:noFill/>
          <a:ln w="9525">
            <a:noFill/>
            <a:miter lim="800000"/>
            <a:headEnd/>
            <a:tailEnd/>
          </a:ln>
          <a:effectLst/>
        </p:spPr>
        <p:txBody>
          <a:bodyPr>
            <a:spAutoFit/>
          </a:bodyPr>
          <a:lstStyle/>
          <a:p>
            <a:pPr>
              <a:spcBef>
                <a:spcPct val="50000"/>
              </a:spcBef>
              <a:buFontTx/>
              <a:buChar char="•"/>
            </a:pPr>
            <a:r>
              <a:rPr lang="en-US" dirty="0"/>
              <a:t> </a:t>
            </a:r>
            <a:r>
              <a:rPr lang="en-US" sz="2400" dirty="0">
                <a:solidFill>
                  <a:srgbClr val="CC0000"/>
                </a:solidFill>
              </a:rPr>
              <a:t>Final Exam</a:t>
            </a:r>
            <a:r>
              <a:rPr lang="en-US" sz="2400" dirty="0" smtClean="0"/>
              <a:t>: Tues Dec 20, 11.30am—1.30pm, here.</a:t>
            </a:r>
            <a:endParaRPr lang="en-US" sz="2400" dirty="0"/>
          </a:p>
          <a:p>
            <a:pPr>
              <a:spcBef>
                <a:spcPct val="50000"/>
              </a:spcBef>
              <a:buFontTx/>
              <a:buChar char="•"/>
            </a:pPr>
            <a:r>
              <a:rPr lang="en-US" sz="2400" dirty="0"/>
              <a:t> Bring # 2 pencil &amp; eraser</a:t>
            </a:r>
          </a:p>
          <a:p>
            <a:pPr>
              <a:spcBef>
                <a:spcPct val="50000"/>
              </a:spcBef>
              <a:buFontTx/>
              <a:buChar char="•"/>
            </a:pPr>
            <a:r>
              <a:rPr lang="en-US" sz="2400" dirty="0"/>
              <a:t> </a:t>
            </a:r>
            <a:r>
              <a:rPr lang="en-US" sz="2400" dirty="0">
                <a:solidFill>
                  <a:schemeClr val="accent2"/>
                </a:solidFill>
              </a:rPr>
              <a:t>Cumulative</a:t>
            </a:r>
            <a:r>
              <a:rPr lang="en-US" sz="2400" dirty="0"/>
              <a:t> i.e. </a:t>
            </a:r>
            <a:r>
              <a:rPr lang="en-US" sz="2400" dirty="0" err="1"/>
              <a:t>Chs</a:t>
            </a:r>
            <a:r>
              <a:rPr lang="en-US" sz="2400" dirty="0"/>
              <a:t>. 2, 3, 4, 5, 6, 7, 8, 9, 11, 13, 14, 15, 19, 20, 22, 23, 24, 25, </a:t>
            </a:r>
            <a:r>
              <a:rPr lang="en-US" sz="2400" dirty="0" smtClean="0"/>
              <a:t>26</a:t>
            </a:r>
            <a:endParaRPr lang="en-US" sz="2400" dirty="0"/>
          </a:p>
          <a:p>
            <a:pPr>
              <a:spcBef>
                <a:spcPct val="50000"/>
              </a:spcBef>
              <a:buFontTx/>
              <a:buChar char="•"/>
            </a:pPr>
            <a:r>
              <a:rPr lang="en-US" sz="2400" dirty="0"/>
              <a:t> </a:t>
            </a:r>
            <a:r>
              <a:rPr lang="en-US" sz="2400" dirty="0" smtClean="0">
                <a:solidFill>
                  <a:schemeClr val="accent2"/>
                </a:solidFill>
              </a:rPr>
              <a:t>70 </a:t>
            </a:r>
            <a:r>
              <a:rPr lang="en-US" sz="2400" dirty="0">
                <a:solidFill>
                  <a:schemeClr val="accent2"/>
                </a:solidFill>
              </a:rPr>
              <a:t>multiple-choice questions</a:t>
            </a:r>
            <a:r>
              <a:rPr lang="en-US" sz="2400" dirty="0"/>
              <a:t>: ~ </a:t>
            </a:r>
            <a:r>
              <a:rPr lang="en-US" sz="2400" dirty="0" smtClean="0"/>
              <a:t>3 </a:t>
            </a:r>
            <a:r>
              <a:rPr lang="en-US" sz="2400" dirty="0"/>
              <a:t>per chapter for first </a:t>
            </a:r>
            <a:r>
              <a:rPr lang="en-US" sz="2400" dirty="0" smtClean="0"/>
              <a:t>15 </a:t>
            </a:r>
            <a:r>
              <a:rPr lang="en-US" sz="2400" dirty="0"/>
              <a:t>chapters listed </a:t>
            </a:r>
            <a:r>
              <a:rPr lang="en-US" sz="2400" dirty="0" smtClean="0"/>
              <a:t>above, and ~ 6 per </a:t>
            </a:r>
            <a:r>
              <a:rPr lang="en-US" sz="2400" dirty="0"/>
              <a:t>chapter for the last </a:t>
            </a:r>
            <a:r>
              <a:rPr lang="en-US" sz="2400" dirty="0" smtClean="0"/>
              <a:t>4 chapters</a:t>
            </a:r>
          </a:p>
          <a:p>
            <a:pPr>
              <a:spcBef>
                <a:spcPct val="50000"/>
              </a:spcBef>
              <a:buFontTx/>
              <a:buChar char="•"/>
            </a:pPr>
            <a:r>
              <a:rPr lang="en-US" sz="2400" dirty="0"/>
              <a:t> </a:t>
            </a:r>
            <a:r>
              <a:rPr lang="en-US" sz="2400" dirty="0"/>
              <a:t>Y</a:t>
            </a:r>
            <a:r>
              <a:rPr lang="en-US" sz="2400" dirty="0" smtClean="0"/>
              <a:t>ou </a:t>
            </a:r>
            <a:r>
              <a:rPr lang="en-US" sz="2400" dirty="0"/>
              <a:t>will have seen </a:t>
            </a:r>
            <a:r>
              <a:rPr lang="en-US" sz="2400" dirty="0" smtClean="0"/>
              <a:t>all questions before </a:t>
            </a:r>
            <a:r>
              <a:rPr lang="en-US" sz="2400" dirty="0"/>
              <a:t>on lecture slides, midterms, </a:t>
            </a:r>
            <a:r>
              <a:rPr lang="en-US" sz="2400" dirty="0" smtClean="0"/>
              <a:t>or one of the 3 </a:t>
            </a:r>
            <a:r>
              <a:rPr lang="en-US" sz="2400" dirty="0"/>
              <a:t>review sessions</a:t>
            </a:r>
          </a:p>
          <a:p>
            <a:pPr>
              <a:spcBef>
                <a:spcPct val="50000"/>
              </a:spcBef>
            </a:pPr>
            <a:r>
              <a:rPr lang="en-US" sz="2400" dirty="0" smtClean="0"/>
              <a:t>Email </a:t>
            </a:r>
            <a:r>
              <a:rPr lang="en-US" sz="2400" dirty="0"/>
              <a:t>me if you have </a:t>
            </a:r>
            <a:r>
              <a:rPr lang="en-US" sz="2400" i="1" dirty="0"/>
              <a:t>any</a:t>
            </a:r>
            <a:r>
              <a:rPr lang="en-US" sz="2400" dirty="0"/>
              <a:t> questions</a:t>
            </a:r>
            <a:r>
              <a:rPr lang="en-US" dirty="0"/>
              <a:t> (nmaitra@hunter.cuny.edu)</a:t>
            </a:r>
          </a:p>
          <a:p>
            <a:pPr>
              <a:spcBef>
                <a:spcPct val="50000"/>
              </a:spcBef>
              <a:buFontTx/>
              <a:buChar char="•"/>
            </a:pPr>
            <a:r>
              <a:rPr lang="en-US" dirty="0"/>
              <a:t> </a:t>
            </a:r>
            <a:r>
              <a:rPr lang="en-US" b="1" dirty="0"/>
              <a:t>Review session today</a:t>
            </a:r>
            <a:r>
              <a:rPr lang="en-US" dirty="0"/>
              <a:t> – </a:t>
            </a:r>
            <a:r>
              <a:rPr lang="en-US" sz="2000" dirty="0"/>
              <a:t>(</a:t>
            </a:r>
            <a:r>
              <a:rPr lang="en-US" sz="2000" dirty="0" err="1"/>
              <a:t>i</a:t>
            </a:r>
            <a:r>
              <a:rPr lang="en-US" sz="2000" dirty="0"/>
              <a:t>) Summary sheet for post-midterm2 chapters           </a:t>
            </a:r>
          </a:p>
          <a:p>
            <a:pPr>
              <a:spcBef>
                <a:spcPct val="50000"/>
              </a:spcBef>
            </a:pPr>
            <a:r>
              <a:rPr lang="en-US" sz="2000" dirty="0"/>
              <a:t> (ii) Sample </a:t>
            </a:r>
            <a:r>
              <a:rPr lang="en-US" sz="2000" dirty="0" smtClean="0"/>
              <a:t>problems</a:t>
            </a:r>
            <a:endParaRPr lang="en-US" sz="2000" i="1" dirty="0">
              <a:solidFill>
                <a:srgbClr val="99336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457200" y="762000"/>
            <a:ext cx="7924800" cy="3925888"/>
          </a:xfrm>
          <a:prstGeom prst="rect">
            <a:avLst/>
          </a:prstGeom>
          <a:noFill/>
          <a:ln w="9525">
            <a:noFill/>
            <a:miter lim="800000"/>
            <a:headEnd/>
            <a:tailEnd/>
          </a:ln>
          <a:effectLst/>
        </p:spPr>
        <p:txBody>
          <a:bodyPr>
            <a:spAutoFit/>
          </a:bodyPr>
          <a:lstStyle/>
          <a:p>
            <a:pPr marL="342900" indent="-342900">
              <a:spcBef>
                <a:spcPct val="50000"/>
              </a:spcBef>
            </a:pPr>
            <a:r>
              <a:rPr lang="en-US" sz="2400"/>
              <a:t>A man pulls a sled with a force of 100 N on ice, accelerating it at 4 meters per second per second. What is the mass of the sled?</a:t>
            </a:r>
          </a:p>
          <a:p>
            <a:pPr marL="342900" indent="-342900">
              <a:spcBef>
                <a:spcPct val="50000"/>
              </a:spcBef>
            </a:pPr>
            <a:r>
              <a:rPr lang="en-US" sz="2400"/>
              <a:t>A)100 kg</a:t>
            </a:r>
          </a:p>
          <a:p>
            <a:pPr marL="342900" indent="-342900">
              <a:spcBef>
                <a:spcPct val="50000"/>
              </a:spcBef>
            </a:pPr>
            <a:r>
              <a:rPr lang="en-US" sz="2400"/>
              <a:t>B) 50 kg</a:t>
            </a:r>
          </a:p>
          <a:p>
            <a:pPr marL="342900" indent="-342900">
              <a:spcBef>
                <a:spcPct val="50000"/>
              </a:spcBef>
            </a:pPr>
            <a:r>
              <a:rPr lang="en-US" sz="2400"/>
              <a:t>C) 40 kg</a:t>
            </a:r>
          </a:p>
          <a:p>
            <a:pPr marL="342900" indent="-342900">
              <a:spcBef>
                <a:spcPct val="50000"/>
              </a:spcBef>
            </a:pPr>
            <a:r>
              <a:rPr lang="en-US" sz="2400"/>
              <a:t>D) 25 kg</a:t>
            </a:r>
          </a:p>
          <a:p>
            <a:pPr marL="342900" indent="-342900">
              <a:spcBef>
                <a:spcPct val="50000"/>
              </a:spcBef>
            </a:pPr>
            <a:r>
              <a:rPr lang="en-US" sz="2400"/>
              <a:t>E) 20 kg</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685800" y="838200"/>
            <a:ext cx="7696200" cy="2100263"/>
          </a:xfrm>
          <a:prstGeom prst="rect">
            <a:avLst/>
          </a:prstGeom>
          <a:noFill/>
          <a:ln w="9525">
            <a:noFill/>
            <a:miter lim="800000"/>
            <a:headEnd/>
            <a:tailEnd/>
          </a:ln>
          <a:effectLst/>
        </p:spPr>
        <p:txBody>
          <a:bodyPr>
            <a:spAutoFit/>
          </a:bodyPr>
          <a:lstStyle/>
          <a:p>
            <a:pPr>
              <a:spcBef>
                <a:spcPct val="50000"/>
              </a:spcBef>
            </a:pPr>
            <a:r>
              <a:rPr lang="en-US" sz="2400"/>
              <a:t>A partial solar eclipse occurs for people in the sun’s</a:t>
            </a:r>
          </a:p>
          <a:p>
            <a:pPr>
              <a:spcBef>
                <a:spcPct val="50000"/>
              </a:spcBef>
            </a:pPr>
            <a:r>
              <a:rPr lang="en-US" sz="2400"/>
              <a:t>	A) umbra</a:t>
            </a:r>
          </a:p>
          <a:p>
            <a:pPr>
              <a:spcBef>
                <a:spcPct val="50000"/>
              </a:spcBef>
            </a:pPr>
            <a:r>
              <a:rPr lang="en-US" sz="2400"/>
              <a:t>	B) penumbra</a:t>
            </a:r>
          </a:p>
          <a:p>
            <a:pPr>
              <a:spcBef>
                <a:spcPct val="50000"/>
              </a:spcBef>
            </a:pPr>
            <a:r>
              <a:rPr lang="en-US" sz="2400"/>
              <a:t>	C) none of these</a:t>
            </a: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685800" y="838200"/>
            <a:ext cx="7696200" cy="2100263"/>
          </a:xfrm>
          <a:prstGeom prst="rect">
            <a:avLst/>
          </a:prstGeom>
          <a:noFill/>
          <a:ln w="9525">
            <a:noFill/>
            <a:miter lim="800000"/>
            <a:headEnd/>
            <a:tailEnd/>
          </a:ln>
          <a:effectLst/>
        </p:spPr>
        <p:txBody>
          <a:bodyPr>
            <a:spAutoFit/>
          </a:bodyPr>
          <a:lstStyle/>
          <a:p>
            <a:pPr>
              <a:spcBef>
                <a:spcPct val="50000"/>
              </a:spcBef>
            </a:pPr>
            <a:r>
              <a:rPr lang="en-US" sz="2400"/>
              <a:t>A partial solar eclipse occurs for people in the sun’s</a:t>
            </a:r>
          </a:p>
          <a:p>
            <a:pPr>
              <a:spcBef>
                <a:spcPct val="50000"/>
              </a:spcBef>
            </a:pPr>
            <a:r>
              <a:rPr lang="en-US" sz="2400"/>
              <a:t>	A) umbra</a:t>
            </a:r>
          </a:p>
          <a:p>
            <a:pPr>
              <a:spcBef>
                <a:spcPct val="50000"/>
              </a:spcBef>
            </a:pPr>
            <a:r>
              <a:rPr lang="en-US" sz="2400"/>
              <a:t>	B) penumbra</a:t>
            </a:r>
          </a:p>
          <a:p>
            <a:pPr>
              <a:spcBef>
                <a:spcPct val="50000"/>
              </a:spcBef>
            </a:pPr>
            <a:r>
              <a:rPr lang="en-US" sz="2400"/>
              <a:t>	C) none of these</a:t>
            </a:r>
          </a:p>
        </p:txBody>
      </p:sp>
      <p:sp>
        <p:nvSpPr>
          <p:cNvPr id="109571" name="Text Box 3"/>
          <p:cNvSpPr txBox="1">
            <a:spLocks noChangeArrowheads="1"/>
          </p:cNvSpPr>
          <p:nvPr/>
        </p:nvSpPr>
        <p:spPr bwMode="auto">
          <a:xfrm>
            <a:off x="1524000" y="3733800"/>
            <a:ext cx="6629400" cy="13700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penumbra</a:t>
            </a:r>
          </a:p>
          <a:p>
            <a:pPr>
              <a:spcBef>
                <a:spcPct val="50000"/>
              </a:spcBef>
            </a:pPr>
            <a:r>
              <a:rPr lang="en-US" sz="2400">
                <a:solidFill>
                  <a:srgbClr val="993366"/>
                </a:solidFill>
              </a:rPr>
              <a:t>Partial shadow – only part of the sun’s light is blocked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685800" y="914400"/>
            <a:ext cx="7772400" cy="2100263"/>
          </a:xfrm>
          <a:prstGeom prst="rect">
            <a:avLst/>
          </a:prstGeom>
          <a:noFill/>
          <a:ln w="9525">
            <a:noFill/>
            <a:miter lim="800000"/>
            <a:headEnd/>
            <a:tailEnd/>
          </a:ln>
          <a:effectLst/>
        </p:spPr>
        <p:txBody>
          <a:bodyPr>
            <a:spAutoFit/>
          </a:bodyPr>
          <a:lstStyle/>
          <a:p>
            <a:pPr marL="342900" indent="-342900">
              <a:spcBef>
                <a:spcPct val="50000"/>
              </a:spcBef>
            </a:pPr>
            <a:r>
              <a:rPr lang="en-US" sz="2400"/>
              <a:t>When blue light is incident on water, atoms in the water</a:t>
            </a:r>
          </a:p>
          <a:p>
            <a:pPr marL="800100" lvl="1" indent="-342900">
              <a:spcBef>
                <a:spcPct val="50000"/>
              </a:spcBef>
              <a:buFontTx/>
              <a:buAutoNum type="alphaUcParenR"/>
            </a:pPr>
            <a:r>
              <a:rPr lang="en-US" sz="2400"/>
              <a:t>resonate</a:t>
            </a:r>
          </a:p>
          <a:p>
            <a:pPr marL="800100" lvl="1" indent="-342900">
              <a:spcBef>
                <a:spcPct val="50000"/>
              </a:spcBef>
              <a:buFontTx/>
              <a:buAutoNum type="alphaUcParenR"/>
            </a:pPr>
            <a:r>
              <a:rPr lang="en-US" sz="2400"/>
              <a:t>are forced into vibration</a:t>
            </a:r>
          </a:p>
          <a:p>
            <a:pPr marL="800100" lvl="1" indent="-342900">
              <a:spcBef>
                <a:spcPct val="50000"/>
              </a:spcBef>
              <a:buFontTx/>
              <a:buAutoNum type="alphaUcParenR"/>
            </a:pPr>
            <a:r>
              <a:rPr lang="en-US" sz="2400"/>
              <a:t>convert the light energy into internal energy</a:t>
            </a: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p:cNvSpPr txBox="1">
            <a:spLocks noChangeArrowheads="1"/>
          </p:cNvSpPr>
          <p:nvPr/>
        </p:nvSpPr>
        <p:spPr bwMode="auto">
          <a:xfrm>
            <a:off x="685800" y="914400"/>
            <a:ext cx="7772400" cy="2100263"/>
          </a:xfrm>
          <a:prstGeom prst="rect">
            <a:avLst/>
          </a:prstGeom>
          <a:noFill/>
          <a:ln w="9525">
            <a:noFill/>
            <a:miter lim="800000"/>
            <a:headEnd/>
            <a:tailEnd/>
          </a:ln>
          <a:effectLst/>
        </p:spPr>
        <p:txBody>
          <a:bodyPr>
            <a:spAutoFit/>
          </a:bodyPr>
          <a:lstStyle/>
          <a:p>
            <a:pPr marL="342900" indent="-342900">
              <a:spcBef>
                <a:spcPct val="50000"/>
              </a:spcBef>
            </a:pPr>
            <a:r>
              <a:rPr lang="en-US" sz="2400"/>
              <a:t>When blue light is incident on water, atoms in the water</a:t>
            </a:r>
          </a:p>
          <a:p>
            <a:pPr marL="800100" lvl="1" indent="-342900">
              <a:spcBef>
                <a:spcPct val="50000"/>
              </a:spcBef>
              <a:buFontTx/>
              <a:buAutoNum type="alphaUcParenR"/>
            </a:pPr>
            <a:r>
              <a:rPr lang="en-US" sz="2400"/>
              <a:t>resonate</a:t>
            </a:r>
          </a:p>
          <a:p>
            <a:pPr marL="800100" lvl="1" indent="-342900">
              <a:spcBef>
                <a:spcPct val="50000"/>
              </a:spcBef>
              <a:buFontTx/>
              <a:buAutoNum type="alphaUcParenR"/>
            </a:pPr>
            <a:r>
              <a:rPr lang="en-US" sz="2400"/>
              <a:t>are forced into vibration</a:t>
            </a:r>
          </a:p>
          <a:p>
            <a:pPr marL="800100" lvl="1" indent="-342900">
              <a:spcBef>
                <a:spcPct val="50000"/>
              </a:spcBef>
              <a:buFontTx/>
              <a:buAutoNum type="alphaUcParenR"/>
            </a:pPr>
            <a:r>
              <a:rPr lang="en-US" sz="2400"/>
              <a:t>convert the light energy into internal energy</a:t>
            </a:r>
          </a:p>
        </p:txBody>
      </p:sp>
      <p:sp>
        <p:nvSpPr>
          <p:cNvPr id="110595" name="Text Box 3"/>
          <p:cNvSpPr txBox="1">
            <a:spLocks noChangeArrowheads="1"/>
          </p:cNvSpPr>
          <p:nvPr/>
        </p:nvSpPr>
        <p:spPr bwMode="auto">
          <a:xfrm>
            <a:off x="1066800" y="3276600"/>
            <a:ext cx="6858000" cy="3013075"/>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are forced into vibration</a:t>
            </a:r>
          </a:p>
          <a:p>
            <a:pPr>
              <a:spcBef>
                <a:spcPct val="50000"/>
              </a:spcBef>
            </a:pPr>
            <a:r>
              <a:rPr lang="en-US" sz="2400">
                <a:solidFill>
                  <a:srgbClr val="993366"/>
                </a:solidFill>
              </a:rPr>
              <a:t>The natural frequencies of water are lower, in the infrared and somewhat in the red. So water molecules do not resonate with blue light, but they are forced into vibration by the electric field of the light, and then re-emit it.</a:t>
            </a:r>
          </a:p>
          <a:p>
            <a:pPr>
              <a:spcBef>
                <a:spcPct val="50000"/>
              </a:spcBef>
            </a:pPr>
            <a:endParaRPr lang="en-US" sz="240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90600"/>
            <a:ext cx="7696200" cy="2677656"/>
          </a:xfrm>
          <a:prstGeom prst="rect">
            <a:avLst/>
          </a:prstGeom>
          <a:noFill/>
        </p:spPr>
        <p:txBody>
          <a:bodyPr wrap="square" rtlCol="0">
            <a:spAutoFit/>
          </a:bodyPr>
          <a:lstStyle/>
          <a:p>
            <a:r>
              <a:rPr lang="en-US" sz="2400" dirty="0"/>
              <a:t>In the periphery of our vision, we </a:t>
            </a:r>
            <a:r>
              <a:rPr lang="en-US" sz="2400" dirty="0" smtClean="0"/>
              <a:t>are</a:t>
            </a:r>
          </a:p>
          <a:p>
            <a:endParaRPr lang="en-US" sz="2400" dirty="0"/>
          </a:p>
          <a:p>
            <a:r>
              <a:rPr lang="en-US" sz="2400" dirty="0"/>
              <a:t>A) more sensitive to low frequencies than high ones.</a:t>
            </a:r>
          </a:p>
          <a:p>
            <a:r>
              <a:rPr lang="en-US" sz="2400" dirty="0"/>
              <a:t>B) insensitive to color and movement.</a:t>
            </a:r>
          </a:p>
          <a:p>
            <a:r>
              <a:rPr lang="en-US" sz="2400" dirty="0"/>
              <a:t>C) sensitive to movement, but cannot see color.</a:t>
            </a:r>
          </a:p>
          <a:p>
            <a:r>
              <a:rPr lang="en-US" sz="2400" dirty="0"/>
              <a:t>D) sensitive to both movement and color.</a:t>
            </a:r>
          </a:p>
          <a:p>
            <a:r>
              <a:rPr lang="en-US" sz="2400" dirty="0"/>
              <a:t>E) none of these</a:t>
            </a:r>
          </a:p>
        </p:txBody>
      </p:sp>
    </p:spTree>
    <p:extLst>
      <p:ext uri="{BB962C8B-B14F-4D97-AF65-F5344CB8AC3E}">
        <p14:creationId xmlns:p14="http://schemas.microsoft.com/office/powerpoint/2010/main" val="90986318"/>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90600"/>
            <a:ext cx="7696200" cy="2677656"/>
          </a:xfrm>
          <a:prstGeom prst="rect">
            <a:avLst/>
          </a:prstGeom>
          <a:noFill/>
        </p:spPr>
        <p:txBody>
          <a:bodyPr wrap="square" rtlCol="0">
            <a:spAutoFit/>
          </a:bodyPr>
          <a:lstStyle/>
          <a:p>
            <a:r>
              <a:rPr lang="en-US" sz="2400" dirty="0"/>
              <a:t>In the periphery of our vision, we </a:t>
            </a:r>
            <a:r>
              <a:rPr lang="en-US" sz="2400" dirty="0" smtClean="0"/>
              <a:t>are</a:t>
            </a:r>
          </a:p>
          <a:p>
            <a:endParaRPr lang="en-US" sz="2400" dirty="0"/>
          </a:p>
          <a:p>
            <a:r>
              <a:rPr lang="en-US" sz="2400" dirty="0"/>
              <a:t>A) more sensitive to low frequencies than high ones.</a:t>
            </a:r>
          </a:p>
          <a:p>
            <a:r>
              <a:rPr lang="en-US" sz="2400" dirty="0"/>
              <a:t>B) insensitive to color and movement.</a:t>
            </a:r>
          </a:p>
          <a:p>
            <a:r>
              <a:rPr lang="en-US" sz="2400" dirty="0"/>
              <a:t>C) sensitive to movement, but cannot see color.</a:t>
            </a:r>
          </a:p>
          <a:p>
            <a:r>
              <a:rPr lang="en-US" sz="2400" dirty="0"/>
              <a:t>D) sensitive to both movement and color.</a:t>
            </a:r>
          </a:p>
          <a:p>
            <a:r>
              <a:rPr lang="en-US" sz="2400" dirty="0"/>
              <a:t>E) none of these</a:t>
            </a:r>
          </a:p>
        </p:txBody>
      </p:sp>
      <p:sp>
        <p:nvSpPr>
          <p:cNvPr id="3" name="TextBox 2"/>
          <p:cNvSpPr txBox="1"/>
          <p:nvPr/>
        </p:nvSpPr>
        <p:spPr>
          <a:xfrm>
            <a:off x="533400" y="4114800"/>
            <a:ext cx="7848600" cy="1938992"/>
          </a:xfrm>
          <a:prstGeom prst="rect">
            <a:avLst/>
          </a:prstGeom>
          <a:noFill/>
        </p:spPr>
        <p:txBody>
          <a:bodyPr wrap="square" rtlCol="0">
            <a:spAutoFit/>
          </a:bodyPr>
          <a:lstStyle/>
          <a:p>
            <a:r>
              <a:rPr lang="en-US" sz="2400" dirty="0" err="1" smtClean="0">
                <a:solidFill>
                  <a:srgbClr val="993366"/>
                </a:solidFill>
              </a:rPr>
              <a:t>Ans</a:t>
            </a:r>
            <a:r>
              <a:rPr lang="en-US" sz="2400" dirty="0" smtClean="0">
                <a:solidFill>
                  <a:srgbClr val="993366"/>
                </a:solidFill>
              </a:rPr>
              <a:t>: C</a:t>
            </a:r>
          </a:p>
          <a:p>
            <a:r>
              <a:rPr lang="en-US" sz="2400" dirty="0" smtClean="0">
                <a:solidFill>
                  <a:srgbClr val="993366"/>
                </a:solidFill>
              </a:rPr>
              <a:t>The rods are located near the periphery of the retina, </a:t>
            </a:r>
            <a:r>
              <a:rPr lang="en-US" sz="2400" dirty="0">
                <a:solidFill>
                  <a:srgbClr val="993366"/>
                </a:solidFill>
              </a:rPr>
              <a:t>w</a:t>
            </a:r>
            <a:r>
              <a:rPr lang="en-US" sz="2400" dirty="0" smtClean="0">
                <a:solidFill>
                  <a:srgbClr val="993366"/>
                </a:solidFill>
              </a:rPr>
              <a:t>hile there are fe</a:t>
            </a:r>
            <a:r>
              <a:rPr lang="en-US" sz="2400" dirty="0">
                <a:solidFill>
                  <a:srgbClr val="993366"/>
                </a:solidFill>
              </a:rPr>
              <a:t>w</a:t>
            </a:r>
            <a:r>
              <a:rPr lang="en-US" sz="2400" dirty="0" smtClean="0">
                <a:solidFill>
                  <a:srgbClr val="993366"/>
                </a:solidFill>
              </a:rPr>
              <a:t>er cones there, so one cannot detect color as easily there but can detect light versus dark, i.e. movement. </a:t>
            </a:r>
            <a:endParaRPr lang="en-US" sz="2400" dirty="0">
              <a:solidFill>
                <a:srgbClr val="993366"/>
              </a:solidFill>
            </a:endParaRPr>
          </a:p>
        </p:txBody>
      </p:sp>
    </p:spTree>
    <p:extLst>
      <p:ext uri="{BB962C8B-B14F-4D97-AF65-F5344CB8AC3E}">
        <p14:creationId xmlns:p14="http://schemas.microsoft.com/office/powerpoint/2010/main" val="210975997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7543800" cy="2308324"/>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Different colors of light correspond to different light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velocities.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intensities.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t>
            </a:r>
            <a:r>
              <a:rPr lang="en-US" sz="2400" dirty="0" smtClean="0">
                <a:solidFill>
                  <a:srgbClr val="000000"/>
                </a:solidFill>
                <a:latin typeface="+mj-lt"/>
                <a:ea typeface="Times New Roman" panose="02020603050405020304" pitchFamily="18" charset="0"/>
                <a:cs typeface="Palatino Linotype" panose="02040502050505030304" pitchFamily="18" charset="0"/>
              </a:rPr>
              <a:t>amplitudes.</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frequencies.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none of these</a:t>
            </a:r>
          </a:p>
        </p:txBody>
      </p:sp>
    </p:spTree>
    <p:extLst>
      <p:ext uri="{BB962C8B-B14F-4D97-AF65-F5344CB8AC3E}">
        <p14:creationId xmlns:p14="http://schemas.microsoft.com/office/powerpoint/2010/main" val="648233285"/>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09600"/>
            <a:ext cx="7543800" cy="2308324"/>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Different colors of light correspond to different light</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velocities.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intensities.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t>
            </a:r>
            <a:r>
              <a:rPr lang="en-US" sz="2400" dirty="0" smtClean="0">
                <a:solidFill>
                  <a:srgbClr val="000000"/>
                </a:solidFill>
                <a:latin typeface="+mj-lt"/>
                <a:ea typeface="Times New Roman" panose="02020603050405020304" pitchFamily="18" charset="0"/>
                <a:cs typeface="Palatino Linotype" panose="02040502050505030304" pitchFamily="18" charset="0"/>
              </a:rPr>
              <a:t>amplitudes.</a:t>
            </a: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frequencies.</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none of these</a:t>
            </a:r>
          </a:p>
        </p:txBody>
      </p:sp>
      <p:sp>
        <p:nvSpPr>
          <p:cNvPr id="3" name="TextBox 2"/>
          <p:cNvSpPr txBox="1"/>
          <p:nvPr/>
        </p:nvSpPr>
        <p:spPr>
          <a:xfrm>
            <a:off x="1143000" y="3886200"/>
            <a:ext cx="7391400" cy="830997"/>
          </a:xfrm>
          <a:prstGeom prst="rect">
            <a:avLst/>
          </a:prstGeom>
          <a:noFill/>
        </p:spPr>
        <p:txBody>
          <a:bodyPr wrap="square" rtlCol="0">
            <a:spAutoFit/>
          </a:bodyPr>
          <a:lstStyle/>
          <a:p>
            <a:r>
              <a:rPr lang="en-US" sz="2400" dirty="0" smtClean="0">
                <a:solidFill>
                  <a:srgbClr val="0070C0"/>
                </a:solidFill>
              </a:rPr>
              <a:t>Answer: D</a:t>
            </a:r>
          </a:p>
          <a:p>
            <a:endParaRPr lang="en-US" sz="2400" dirty="0">
              <a:solidFill>
                <a:srgbClr val="0070C0"/>
              </a:solidFill>
            </a:endParaRPr>
          </a:p>
        </p:txBody>
      </p:sp>
    </p:spTree>
    <p:extLst>
      <p:ext uri="{BB962C8B-B14F-4D97-AF65-F5344CB8AC3E}">
        <p14:creationId xmlns:p14="http://schemas.microsoft.com/office/powerpoint/2010/main" val="2265138933"/>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3914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Which of the following cannot travel in a vacuum</a:t>
            </a:r>
            <a:r>
              <a:rPr lang="en-US" sz="2400" dirty="0" smtClean="0">
                <a:solidFill>
                  <a:srgbClr val="000000"/>
                </a:solidFill>
                <a:latin typeface="+mj-lt"/>
                <a:ea typeface="Times New Roman" panose="02020603050405020304" pitchFamily="18" charset="0"/>
                <a:cs typeface="Palatino Linotype" panose="02040502050505030304" pitchFamily="18" charset="0"/>
              </a:rPr>
              <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a light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sound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radio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All can travel in a vacuum.</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None can travel in a vacuum.</a:t>
            </a:r>
          </a:p>
        </p:txBody>
      </p:sp>
    </p:spTree>
    <p:extLst>
      <p:ext uri="{BB962C8B-B14F-4D97-AF65-F5344CB8AC3E}">
        <p14:creationId xmlns:p14="http://schemas.microsoft.com/office/powerpoint/2010/main" val="928145525"/>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391400" cy="2677656"/>
          </a:xfrm>
          <a:prstGeom prst="rect">
            <a:avLst/>
          </a:prstGeom>
        </p:spPr>
        <p:txBody>
          <a:bodyPr wrap="square">
            <a:spAutoFit/>
          </a:bodyPr>
          <a:lstStyle/>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Which of the following cannot travel in a vacuum</a:t>
            </a:r>
            <a:r>
              <a:rPr lang="en-US" sz="2400" dirty="0" smtClean="0">
                <a:solidFill>
                  <a:srgbClr val="000000"/>
                </a:solidFill>
                <a:latin typeface="+mj-lt"/>
                <a:ea typeface="Times New Roman" panose="02020603050405020304" pitchFamily="18" charset="0"/>
                <a:cs typeface="Palatino Linotype" panose="02040502050505030304" pitchFamily="18" charset="0"/>
              </a:rPr>
              <a:t>?</a:t>
            </a:r>
          </a:p>
          <a:p>
            <a:pPr marL="0" marR="0">
              <a:spcBef>
                <a:spcPts val="0"/>
              </a:spcBef>
              <a:spcAft>
                <a:spcPts val="0"/>
              </a:spcAft>
            </a:pPr>
            <a:endParaRPr lang="en-US" sz="2400" dirty="0">
              <a:solidFill>
                <a:srgbClr val="000000"/>
              </a:solidFill>
              <a:latin typeface="+mj-lt"/>
              <a:ea typeface="Times New Roman" panose="02020603050405020304" pitchFamily="18" charset="0"/>
              <a:cs typeface="Palatino Linotype" panose="02040502050505030304" pitchFamily="18" charset="0"/>
            </a:endParaRP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A) a light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B) a sound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C) a radio wave</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D) All can travel in a vacuum.</a:t>
            </a:r>
          </a:p>
          <a:p>
            <a:pPr marL="0" marR="0">
              <a:spcBef>
                <a:spcPts val="0"/>
              </a:spcBef>
              <a:spcAft>
                <a:spcPts val="0"/>
              </a:spcAft>
            </a:pPr>
            <a:r>
              <a:rPr lang="en-US" sz="2400" dirty="0">
                <a:solidFill>
                  <a:srgbClr val="000000"/>
                </a:solidFill>
                <a:latin typeface="+mj-lt"/>
                <a:ea typeface="Times New Roman" panose="02020603050405020304" pitchFamily="18" charset="0"/>
                <a:cs typeface="Palatino Linotype" panose="02040502050505030304" pitchFamily="18" charset="0"/>
              </a:rPr>
              <a:t>E) None can travel in a vacuum.</a:t>
            </a:r>
          </a:p>
        </p:txBody>
      </p:sp>
      <p:sp>
        <p:nvSpPr>
          <p:cNvPr id="3" name="TextBox 2"/>
          <p:cNvSpPr txBox="1"/>
          <p:nvPr/>
        </p:nvSpPr>
        <p:spPr>
          <a:xfrm>
            <a:off x="838200" y="4191000"/>
            <a:ext cx="6629400" cy="923330"/>
          </a:xfrm>
          <a:prstGeom prst="rect">
            <a:avLst/>
          </a:prstGeom>
          <a:noFill/>
        </p:spPr>
        <p:txBody>
          <a:bodyPr wrap="square" rtlCol="0">
            <a:spAutoFit/>
          </a:bodyPr>
          <a:lstStyle/>
          <a:p>
            <a:r>
              <a:rPr lang="en-US" dirty="0" smtClean="0">
                <a:solidFill>
                  <a:srgbClr val="7030A0"/>
                </a:solidFill>
              </a:rPr>
              <a:t>Answer: B, </a:t>
            </a:r>
          </a:p>
          <a:p>
            <a:r>
              <a:rPr lang="en-US" dirty="0" smtClean="0">
                <a:solidFill>
                  <a:srgbClr val="7030A0"/>
                </a:solidFill>
              </a:rPr>
              <a:t>Sound needs a medium, but the others are all EM and can </a:t>
            </a:r>
            <a:r>
              <a:rPr lang="en-US" dirty="0" err="1" smtClean="0">
                <a:solidFill>
                  <a:srgbClr val="7030A0"/>
                </a:solidFill>
              </a:rPr>
              <a:t>tracel</a:t>
            </a:r>
            <a:r>
              <a:rPr lang="en-US" dirty="0" smtClean="0">
                <a:solidFill>
                  <a:srgbClr val="7030A0"/>
                </a:solidFill>
              </a:rPr>
              <a:t> </a:t>
            </a:r>
            <a:r>
              <a:rPr lang="en-US" smtClean="0">
                <a:solidFill>
                  <a:srgbClr val="7030A0"/>
                </a:solidFill>
              </a:rPr>
              <a:t>in vacuum</a:t>
            </a:r>
            <a:endParaRPr lang="en-US">
              <a:solidFill>
                <a:srgbClr val="7030A0"/>
              </a:solidFill>
            </a:endParaRPr>
          </a:p>
        </p:txBody>
      </p:sp>
    </p:spTree>
    <p:extLst>
      <p:ext uri="{BB962C8B-B14F-4D97-AF65-F5344CB8AC3E}">
        <p14:creationId xmlns:p14="http://schemas.microsoft.com/office/powerpoint/2010/main" val="613255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457200" y="762000"/>
            <a:ext cx="7924800" cy="3925888"/>
          </a:xfrm>
          <a:prstGeom prst="rect">
            <a:avLst/>
          </a:prstGeom>
          <a:noFill/>
          <a:ln w="9525">
            <a:noFill/>
            <a:miter lim="800000"/>
            <a:headEnd/>
            <a:tailEnd/>
          </a:ln>
          <a:effectLst/>
        </p:spPr>
        <p:txBody>
          <a:bodyPr>
            <a:spAutoFit/>
          </a:bodyPr>
          <a:lstStyle/>
          <a:p>
            <a:pPr marL="342900" indent="-342900">
              <a:spcBef>
                <a:spcPct val="50000"/>
              </a:spcBef>
            </a:pPr>
            <a:r>
              <a:rPr lang="en-US" sz="2400"/>
              <a:t>A man pulls a sled with a force of 100 N on ice, accelerating it at 4 meters per second per second. What is the mass of the sled?</a:t>
            </a:r>
          </a:p>
          <a:p>
            <a:pPr marL="342900" indent="-342900">
              <a:spcBef>
                <a:spcPct val="50000"/>
              </a:spcBef>
            </a:pPr>
            <a:r>
              <a:rPr lang="en-US" sz="2400"/>
              <a:t>A)100 kg</a:t>
            </a:r>
          </a:p>
          <a:p>
            <a:pPr marL="342900" indent="-342900">
              <a:spcBef>
                <a:spcPct val="50000"/>
              </a:spcBef>
            </a:pPr>
            <a:r>
              <a:rPr lang="en-US" sz="2400"/>
              <a:t>B) 50 kg</a:t>
            </a:r>
          </a:p>
          <a:p>
            <a:pPr marL="342900" indent="-342900">
              <a:spcBef>
                <a:spcPct val="50000"/>
              </a:spcBef>
            </a:pPr>
            <a:r>
              <a:rPr lang="en-US" sz="2400"/>
              <a:t>C) 40 kg</a:t>
            </a:r>
          </a:p>
          <a:p>
            <a:pPr marL="342900" indent="-342900">
              <a:spcBef>
                <a:spcPct val="50000"/>
              </a:spcBef>
            </a:pPr>
            <a:r>
              <a:rPr lang="en-US" sz="2400"/>
              <a:t>D) 25 kg</a:t>
            </a:r>
          </a:p>
          <a:p>
            <a:pPr marL="342900" indent="-342900">
              <a:spcBef>
                <a:spcPct val="50000"/>
              </a:spcBef>
            </a:pPr>
            <a:r>
              <a:rPr lang="en-US" sz="2400"/>
              <a:t>E) 20 kg</a:t>
            </a:r>
          </a:p>
        </p:txBody>
      </p:sp>
      <p:sp>
        <p:nvSpPr>
          <p:cNvPr id="61445" name="Text Box 5"/>
          <p:cNvSpPr txBox="1">
            <a:spLocks noChangeArrowheads="1"/>
          </p:cNvSpPr>
          <p:nvPr/>
        </p:nvSpPr>
        <p:spPr bwMode="auto">
          <a:xfrm>
            <a:off x="0" y="5105400"/>
            <a:ext cx="91440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a:p>
            <a:pPr>
              <a:spcBef>
                <a:spcPct val="50000"/>
              </a:spcBef>
            </a:pPr>
            <a:r>
              <a:rPr lang="en-US" sz="2400" dirty="0">
                <a:solidFill>
                  <a:srgbClr val="993366"/>
                </a:solidFill>
              </a:rPr>
              <a:t>force = mass x acceleration, so mass = force/acc = 100/4 = 25 kg</a:t>
            </a: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685800"/>
            <a:ext cx="7924800" cy="3013075"/>
          </a:xfrm>
          <a:prstGeom prst="rect">
            <a:avLst/>
          </a:prstGeom>
          <a:noFill/>
          <a:ln w="9525">
            <a:noFill/>
            <a:miter lim="800000"/>
            <a:headEnd/>
            <a:tailEnd/>
          </a:ln>
          <a:effectLst/>
        </p:spPr>
        <p:txBody>
          <a:bodyPr>
            <a:spAutoFit/>
          </a:bodyPr>
          <a:lstStyle/>
          <a:p>
            <a:pPr>
              <a:spcBef>
                <a:spcPct val="50000"/>
              </a:spcBef>
            </a:pPr>
            <a:r>
              <a:rPr lang="en-US" sz="2400" dirty="0"/>
              <a:t>The fact that you can get sunburned while submerged in water is evidence that water</a:t>
            </a:r>
          </a:p>
          <a:p>
            <a:pPr>
              <a:spcBef>
                <a:spcPct val="50000"/>
              </a:spcBef>
            </a:pPr>
            <a:r>
              <a:rPr lang="en-US" sz="2400" dirty="0"/>
              <a:t>	A) absorbs ultraviolet light</a:t>
            </a:r>
          </a:p>
          <a:p>
            <a:pPr>
              <a:spcBef>
                <a:spcPct val="50000"/>
              </a:spcBef>
            </a:pPr>
            <a:r>
              <a:rPr lang="en-US" sz="2400" dirty="0"/>
              <a:t>	B) transmits ultraviolet light</a:t>
            </a:r>
          </a:p>
          <a:p>
            <a:pPr>
              <a:spcBef>
                <a:spcPct val="50000"/>
              </a:spcBef>
            </a:pPr>
            <a:r>
              <a:rPr lang="en-US" sz="2400" dirty="0"/>
              <a:t>	C) transmits infrared light</a:t>
            </a:r>
          </a:p>
          <a:p>
            <a:pPr>
              <a:spcBef>
                <a:spcPct val="50000"/>
              </a:spcBef>
            </a:pPr>
            <a:r>
              <a:rPr lang="en-US" sz="2400" dirty="0"/>
              <a:t>	D) absorbs infrared light</a:t>
            </a: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457200" y="685800"/>
            <a:ext cx="7924800" cy="3013075"/>
          </a:xfrm>
          <a:prstGeom prst="rect">
            <a:avLst/>
          </a:prstGeom>
          <a:noFill/>
          <a:ln w="9525">
            <a:noFill/>
            <a:miter lim="800000"/>
            <a:headEnd/>
            <a:tailEnd/>
          </a:ln>
          <a:effectLst/>
        </p:spPr>
        <p:txBody>
          <a:bodyPr>
            <a:spAutoFit/>
          </a:bodyPr>
          <a:lstStyle/>
          <a:p>
            <a:pPr>
              <a:spcBef>
                <a:spcPct val="50000"/>
              </a:spcBef>
            </a:pPr>
            <a:r>
              <a:rPr lang="en-US" sz="2400" dirty="0"/>
              <a:t>The fact that you can get sunburned while submerged in water is evidence that water</a:t>
            </a:r>
          </a:p>
          <a:p>
            <a:pPr>
              <a:spcBef>
                <a:spcPct val="50000"/>
              </a:spcBef>
            </a:pPr>
            <a:r>
              <a:rPr lang="en-US" sz="2400" dirty="0"/>
              <a:t>	A) absorbs ultraviolet light</a:t>
            </a:r>
          </a:p>
          <a:p>
            <a:pPr>
              <a:spcBef>
                <a:spcPct val="50000"/>
              </a:spcBef>
            </a:pPr>
            <a:r>
              <a:rPr lang="en-US" sz="2400" dirty="0"/>
              <a:t>	B) transmits ultraviolet light</a:t>
            </a:r>
          </a:p>
          <a:p>
            <a:pPr>
              <a:spcBef>
                <a:spcPct val="50000"/>
              </a:spcBef>
            </a:pPr>
            <a:r>
              <a:rPr lang="en-US" sz="2400" dirty="0"/>
              <a:t>	C) transmits infrared light</a:t>
            </a:r>
          </a:p>
          <a:p>
            <a:pPr>
              <a:spcBef>
                <a:spcPct val="50000"/>
              </a:spcBef>
            </a:pPr>
            <a:r>
              <a:rPr lang="en-US" sz="2400" dirty="0"/>
              <a:t>	D) absorbs infrared light</a:t>
            </a:r>
          </a:p>
        </p:txBody>
      </p:sp>
      <p:sp>
        <p:nvSpPr>
          <p:cNvPr id="112643" name="Text Box 3"/>
          <p:cNvSpPr txBox="1">
            <a:spLocks noChangeArrowheads="1"/>
          </p:cNvSpPr>
          <p:nvPr/>
        </p:nvSpPr>
        <p:spPr bwMode="auto">
          <a:xfrm>
            <a:off x="533400" y="3962400"/>
            <a:ext cx="8229600" cy="210026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 transmits uv</a:t>
            </a:r>
          </a:p>
          <a:p>
            <a:pPr>
              <a:spcBef>
                <a:spcPct val="50000"/>
              </a:spcBef>
            </a:pPr>
            <a:r>
              <a:rPr lang="en-US" sz="2400">
                <a:solidFill>
                  <a:srgbClr val="993366"/>
                </a:solidFill>
              </a:rPr>
              <a:t>U-V is what causes sunburn. If water absorbed this, it would mean it turns it into heat energy, and then you wouldn’t get sunburnt underwater…but you can. In fact water transmits uv.  (ie is off-resonant in the uv range)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001000" cy="1938992"/>
          </a:xfrm>
          <a:prstGeom prst="rect">
            <a:avLst/>
          </a:prstGeom>
        </p:spPr>
        <p:txBody>
          <a:bodyPr wrap="square">
            <a:spAutoFit/>
          </a:bodyPr>
          <a:lstStyle/>
          <a:p>
            <a:r>
              <a:rPr lang="en-US" sz="2400" dirty="0" smtClean="0"/>
              <a:t>If no external forces are acting on a moving object it will </a:t>
            </a:r>
          </a:p>
          <a:p>
            <a:r>
              <a:rPr lang="en-US" sz="2400" dirty="0" smtClean="0"/>
              <a:t> </a:t>
            </a:r>
          </a:p>
          <a:p>
            <a:r>
              <a:rPr lang="en-US" sz="2400" dirty="0" smtClean="0"/>
              <a:t>A) move slower and slower until it finally stops.</a:t>
            </a:r>
          </a:p>
          <a:p>
            <a:r>
              <a:rPr lang="en-US" sz="2400" dirty="0" smtClean="0"/>
              <a:t>B) continue moving at the same velocity.</a:t>
            </a:r>
          </a:p>
          <a:p>
            <a:r>
              <a:rPr lang="en-US" sz="2400" dirty="0" smtClean="0"/>
              <a:t>C) continue moving at the same speed.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09600"/>
            <a:ext cx="8001000" cy="1938992"/>
          </a:xfrm>
          <a:prstGeom prst="rect">
            <a:avLst/>
          </a:prstGeom>
        </p:spPr>
        <p:txBody>
          <a:bodyPr wrap="square">
            <a:spAutoFit/>
          </a:bodyPr>
          <a:lstStyle/>
          <a:p>
            <a:r>
              <a:rPr lang="en-US" sz="2400" dirty="0" smtClean="0"/>
              <a:t>If no external forces are acting on a moving object it will </a:t>
            </a:r>
          </a:p>
          <a:p>
            <a:r>
              <a:rPr lang="en-US" sz="2400" dirty="0" smtClean="0"/>
              <a:t> </a:t>
            </a:r>
          </a:p>
          <a:p>
            <a:r>
              <a:rPr lang="en-US" sz="2400" dirty="0" smtClean="0"/>
              <a:t>A) move slower and slower until it finally stops.</a:t>
            </a:r>
          </a:p>
          <a:p>
            <a:r>
              <a:rPr lang="en-US" sz="2400" dirty="0" smtClean="0"/>
              <a:t>B) continue moving at the same velocity.</a:t>
            </a:r>
          </a:p>
          <a:p>
            <a:r>
              <a:rPr lang="en-US" sz="2400" dirty="0" smtClean="0"/>
              <a:t>C) continue moving at the same speed. </a:t>
            </a:r>
            <a:endParaRPr lang="en-US" sz="2400" dirty="0"/>
          </a:p>
        </p:txBody>
      </p:sp>
      <p:sp>
        <p:nvSpPr>
          <p:cNvPr id="3" name="TextBox 2"/>
          <p:cNvSpPr txBox="1"/>
          <p:nvPr/>
        </p:nvSpPr>
        <p:spPr>
          <a:xfrm>
            <a:off x="914400" y="3657600"/>
            <a:ext cx="6705600" cy="461665"/>
          </a:xfrm>
          <a:prstGeom prst="rect">
            <a:avLst/>
          </a:prstGeom>
          <a:noFill/>
        </p:spPr>
        <p:txBody>
          <a:bodyPr wrap="square" rtlCol="0">
            <a:spAutoFit/>
          </a:bodyPr>
          <a:lstStyle/>
          <a:p>
            <a:r>
              <a:rPr lang="en-US" sz="2400" dirty="0" smtClean="0">
                <a:solidFill>
                  <a:srgbClr val="7030A0"/>
                </a:solidFill>
              </a:rPr>
              <a:t>B) By Newton’s first law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05800" cy="2677656"/>
          </a:xfrm>
          <a:prstGeom prst="rect">
            <a:avLst/>
          </a:prstGeom>
        </p:spPr>
        <p:txBody>
          <a:bodyPr wrap="square">
            <a:spAutoFit/>
          </a:bodyPr>
          <a:lstStyle/>
          <a:p>
            <a:r>
              <a:rPr lang="en-US" sz="2400" dirty="0" smtClean="0"/>
              <a:t>Disregarding air drag, how fast must you toss a ball straight up in order for it take 2 seconds to return to the point at which you tossed it? </a:t>
            </a:r>
          </a:p>
          <a:p>
            <a:endParaRPr lang="en-US" sz="2400" dirty="0" smtClean="0"/>
          </a:p>
          <a:p>
            <a:r>
              <a:rPr lang="en-US" sz="2400" dirty="0" smtClean="0"/>
              <a:t>A) 5 m/s 					D) 15 m/s</a:t>
            </a:r>
          </a:p>
          <a:p>
            <a:r>
              <a:rPr lang="en-US" sz="2400" dirty="0" smtClean="0"/>
              <a:t>B) 7.5 m/s					E) 20 m/s</a:t>
            </a:r>
          </a:p>
          <a:p>
            <a:r>
              <a:rPr lang="en-US" sz="2400" dirty="0" smtClean="0"/>
              <a:t>C) 10 m/s</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05800" cy="2677656"/>
          </a:xfrm>
          <a:prstGeom prst="rect">
            <a:avLst/>
          </a:prstGeom>
        </p:spPr>
        <p:txBody>
          <a:bodyPr wrap="square">
            <a:spAutoFit/>
          </a:bodyPr>
          <a:lstStyle/>
          <a:p>
            <a:r>
              <a:rPr lang="en-US" sz="2400" dirty="0" smtClean="0"/>
              <a:t>Disregarding air drag, how fast must you toss a ball straight up in order for it take 2 seconds to return to the point at which you tossed it? </a:t>
            </a:r>
          </a:p>
          <a:p>
            <a:endParaRPr lang="en-US" sz="2400" dirty="0" smtClean="0"/>
          </a:p>
          <a:p>
            <a:r>
              <a:rPr lang="en-US" sz="2400" dirty="0" smtClean="0"/>
              <a:t>A) 5 m/s 					D) 15 m/s</a:t>
            </a:r>
          </a:p>
          <a:p>
            <a:r>
              <a:rPr lang="en-US" sz="2400" dirty="0" smtClean="0"/>
              <a:t>B) 7.5 m/s					E) 20 m/s</a:t>
            </a:r>
          </a:p>
          <a:p>
            <a:r>
              <a:rPr lang="en-US" sz="2400" dirty="0" smtClean="0"/>
              <a:t>C) 10 m/s</a:t>
            </a:r>
            <a:endParaRPr lang="en-US" sz="2400" dirty="0"/>
          </a:p>
        </p:txBody>
      </p:sp>
      <p:sp>
        <p:nvSpPr>
          <p:cNvPr id="3" name="TextBox 2"/>
          <p:cNvSpPr txBox="1"/>
          <p:nvPr/>
        </p:nvSpPr>
        <p:spPr>
          <a:xfrm>
            <a:off x="457200" y="3581400"/>
            <a:ext cx="8001000" cy="3323987"/>
          </a:xfrm>
          <a:prstGeom prst="rect">
            <a:avLst/>
          </a:prstGeom>
          <a:noFill/>
        </p:spPr>
        <p:txBody>
          <a:bodyPr wrap="square" rtlCol="0">
            <a:spAutoFit/>
          </a:bodyPr>
          <a:lstStyle/>
          <a:p>
            <a:r>
              <a:rPr lang="en-US" sz="2400" dirty="0" smtClean="0">
                <a:solidFill>
                  <a:srgbClr val="7030A0"/>
                </a:solidFill>
              </a:rPr>
              <a:t>Answer: C</a:t>
            </a:r>
          </a:p>
          <a:p>
            <a:endParaRPr lang="en-US" sz="2400" dirty="0" smtClean="0">
              <a:solidFill>
                <a:srgbClr val="7030A0"/>
              </a:solidFill>
            </a:endParaRPr>
          </a:p>
          <a:p>
            <a:r>
              <a:rPr lang="en-US" sz="2400" dirty="0" smtClean="0">
                <a:solidFill>
                  <a:srgbClr val="7030A0"/>
                </a:solidFill>
              </a:rPr>
              <a:t>It loses 10 m/s every second on the way up and takes just as long to go up as to go back down the same distance. So you want the speed such that after 1s it turns around, i.e. after 1s it has zero speed, and since it loses 10 m/s each second, then it must have been thrown up at 10 m/s.</a:t>
            </a:r>
          </a:p>
          <a:p>
            <a:endParaRPr lang="en-US" dirty="0">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01000" cy="2677656"/>
          </a:xfrm>
          <a:prstGeom prst="rect">
            <a:avLst/>
          </a:prstGeom>
        </p:spPr>
        <p:txBody>
          <a:bodyPr wrap="square">
            <a:spAutoFit/>
          </a:bodyPr>
          <a:lstStyle/>
          <a:p>
            <a:r>
              <a:rPr lang="en-US" sz="2400" dirty="0" smtClean="0"/>
              <a:t>In which case would you have the largest mass of gold? If your chunk of gold weighed 1 N on the</a:t>
            </a:r>
          </a:p>
          <a:p>
            <a:endParaRPr lang="en-US" sz="2400" dirty="0" smtClean="0"/>
          </a:p>
          <a:p>
            <a:r>
              <a:rPr lang="en-US" sz="2400" dirty="0" smtClean="0"/>
              <a:t>A) moon</a:t>
            </a:r>
          </a:p>
          <a:p>
            <a:r>
              <a:rPr lang="en-US" sz="2400" dirty="0" smtClean="0"/>
              <a:t>B) earth</a:t>
            </a:r>
          </a:p>
          <a:p>
            <a:r>
              <a:rPr lang="en-US" sz="2400" dirty="0" smtClean="0"/>
              <a:t>C) planet Jupiter</a:t>
            </a:r>
          </a:p>
          <a:p>
            <a:r>
              <a:rPr lang="en-US" sz="2400" dirty="0" smtClean="0"/>
              <a:t>D) same in all cases</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8001000" cy="2677656"/>
          </a:xfrm>
          <a:prstGeom prst="rect">
            <a:avLst/>
          </a:prstGeom>
        </p:spPr>
        <p:txBody>
          <a:bodyPr wrap="square">
            <a:spAutoFit/>
          </a:bodyPr>
          <a:lstStyle/>
          <a:p>
            <a:r>
              <a:rPr lang="en-US" sz="2400" dirty="0" smtClean="0"/>
              <a:t>In which case would you have the largest mass of gold? If your chunk of gold weighed 1 N on the</a:t>
            </a:r>
          </a:p>
          <a:p>
            <a:endParaRPr lang="en-US" sz="2400" dirty="0" smtClean="0"/>
          </a:p>
          <a:p>
            <a:r>
              <a:rPr lang="en-US" sz="2400" dirty="0" smtClean="0"/>
              <a:t>A) moon</a:t>
            </a:r>
          </a:p>
          <a:p>
            <a:r>
              <a:rPr lang="en-US" sz="2400" dirty="0" smtClean="0"/>
              <a:t>B) earth</a:t>
            </a:r>
          </a:p>
          <a:p>
            <a:r>
              <a:rPr lang="en-US" sz="2400" dirty="0" smtClean="0"/>
              <a:t>C) planet Jupiter</a:t>
            </a:r>
          </a:p>
          <a:p>
            <a:r>
              <a:rPr lang="en-US" sz="2400" dirty="0" smtClean="0"/>
              <a:t>D) same in all cases</a:t>
            </a:r>
            <a:endParaRPr lang="en-US" sz="2400" dirty="0"/>
          </a:p>
        </p:txBody>
      </p:sp>
      <p:sp>
        <p:nvSpPr>
          <p:cNvPr id="3" name="TextBox 2"/>
          <p:cNvSpPr txBox="1"/>
          <p:nvPr/>
        </p:nvSpPr>
        <p:spPr>
          <a:xfrm>
            <a:off x="914400" y="3962400"/>
            <a:ext cx="7620000" cy="1938992"/>
          </a:xfrm>
          <a:prstGeom prst="rect">
            <a:avLst/>
          </a:prstGeom>
          <a:noFill/>
        </p:spPr>
        <p:txBody>
          <a:bodyPr wrap="square" rtlCol="0">
            <a:spAutoFit/>
          </a:bodyPr>
          <a:lstStyle/>
          <a:p>
            <a:r>
              <a:rPr lang="en-US" sz="2400" dirty="0" smtClean="0">
                <a:solidFill>
                  <a:srgbClr val="7030A0"/>
                </a:solidFill>
              </a:rPr>
              <a:t>Answer</a:t>
            </a:r>
            <a:r>
              <a:rPr lang="en-US" dirty="0" smtClean="0">
                <a:solidFill>
                  <a:srgbClr val="7030A0"/>
                </a:solidFill>
              </a:rPr>
              <a:t>: </a:t>
            </a:r>
            <a:r>
              <a:rPr lang="en-US" sz="2400" dirty="0" smtClean="0">
                <a:solidFill>
                  <a:srgbClr val="7030A0"/>
                </a:solidFill>
              </a:rPr>
              <a:t>A</a:t>
            </a:r>
          </a:p>
          <a:p>
            <a:r>
              <a:rPr lang="en-US" sz="2400" dirty="0" smtClean="0">
                <a:solidFill>
                  <a:srgbClr val="7030A0"/>
                </a:solidFill>
              </a:rPr>
              <a:t>Weight = mass x gravity, so on planets with less gravity, need a larger mass in order for the object to weigh the same as on a planet with more gravitational force. Out of these options, moon has the smallest g</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0" y="1066800"/>
            <a:ext cx="8686800" cy="3785652"/>
          </a:xfrm>
          <a:prstGeom prst="rect">
            <a:avLst/>
          </a:prstGeom>
          <a:noFill/>
          <a:ln w="9525">
            <a:noFill/>
            <a:miter lim="800000"/>
            <a:headEnd/>
            <a:tailEnd/>
          </a:ln>
          <a:effectLst/>
        </p:spPr>
        <p:txBody>
          <a:bodyPr>
            <a:spAutoFit/>
          </a:bodyPr>
          <a:lstStyle/>
          <a:p>
            <a:pPr marL="342900" indent="-342900">
              <a:spcBef>
                <a:spcPct val="50000"/>
              </a:spcBef>
            </a:pPr>
            <a:r>
              <a:rPr lang="en-US" sz="2400" dirty="0" smtClean="0"/>
              <a:t>A </a:t>
            </a:r>
            <a:r>
              <a:rPr lang="en-US" sz="2400" dirty="0"/>
              <a:t>100N object is falling through the atmosphere. If, at a certain instant, the air resistance equals 50 N, the object’s acceleration in meters per second per second, at that instant is </a:t>
            </a:r>
          </a:p>
          <a:p>
            <a:pPr marL="342900" indent="-342900">
              <a:spcBef>
                <a:spcPct val="50000"/>
              </a:spcBef>
              <a:buFontTx/>
              <a:buAutoNum type="alphaUcParenR"/>
            </a:pPr>
            <a:r>
              <a:rPr lang="en-US" sz="2400" dirty="0"/>
              <a:t>10</a:t>
            </a:r>
          </a:p>
          <a:p>
            <a:pPr marL="342900" indent="-342900">
              <a:spcBef>
                <a:spcPct val="50000"/>
              </a:spcBef>
              <a:buFontTx/>
              <a:buAutoNum type="alphaUcParenR" startAt="2"/>
            </a:pPr>
            <a:r>
              <a:rPr lang="en-US" sz="2400" dirty="0"/>
              <a:t>5</a:t>
            </a:r>
          </a:p>
          <a:p>
            <a:pPr marL="342900" indent="-342900">
              <a:spcBef>
                <a:spcPct val="50000"/>
              </a:spcBef>
            </a:pPr>
            <a:r>
              <a:rPr lang="en-US" sz="2400" dirty="0"/>
              <a:t>C) 0</a:t>
            </a:r>
          </a:p>
          <a:p>
            <a:pPr marL="342900" indent="-342900">
              <a:spcBef>
                <a:spcPct val="50000"/>
              </a:spcBef>
            </a:pPr>
            <a:r>
              <a:rPr lang="en-US" sz="2400" dirty="0"/>
              <a:t>D) None of the above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0" y="457200"/>
            <a:ext cx="8686800" cy="3416320"/>
          </a:xfrm>
          <a:prstGeom prst="rect">
            <a:avLst/>
          </a:prstGeom>
          <a:noFill/>
          <a:ln w="9525">
            <a:noFill/>
            <a:miter lim="800000"/>
            <a:headEnd/>
            <a:tailEnd/>
          </a:ln>
          <a:effectLst/>
        </p:spPr>
        <p:txBody>
          <a:bodyPr>
            <a:spAutoFit/>
          </a:bodyPr>
          <a:lstStyle/>
          <a:p>
            <a:pPr marL="342900" indent="-342900">
              <a:spcBef>
                <a:spcPct val="50000"/>
              </a:spcBef>
            </a:pPr>
            <a:r>
              <a:rPr lang="en-US" sz="2400" dirty="0" smtClean="0"/>
              <a:t>A </a:t>
            </a:r>
            <a:r>
              <a:rPr lang="en-US" sz="2400" dirty="0"/>
              <a:t>100N object is falling through the atmosphere. If, at a certain instant, the air resistance equals 50 N, the object’s acceleration in meters per second per second, at that instant is </a:t>
            </a:r>
          </a:p>
          <a:p>
            <a:pPr marL="342900" indent="-342900">
              <a:spcBef>
                <a:spcPct val="50000"/>
              </a:spcBef>
              <a:buFontTx/>
              <a:buAutoNum type="alphaUcParenR"/>
            </a:pPr>
            <a:r>
              <a:rPr lang="en-US" sz="2000" dirty="0"/>
              <a:t>10</a:t>
            </a:r>
          </a:p>
          <a:p>
            <a:pPr marL="342900" indent="-342900">
              <a:spcBef>
                <a:spcPct val="50000"/>
              </a:spcBef>
              <a:buFontTx/>
              <a:buAutoNum type="alphaUcParenR" startAt="2"/>
            </a:pPr>
            <a:r>
              <a:rPr lang="en-US" sz="2000" dirty="0"/>
              <a:t>5</a:t>
            </a:r>
          </a:p>
          <a:p>
            <a:pPr marL="342900" indent="-342900">
              <a:spcBef>
                <a:spcPct val="50000"/>
              </a:spcBef>
            </a:pPr>
            <a:r>
              <a:rPr lang="en-US" sz="2000" dirty="0"/>
              <a:t>C) 0</a:t>
            </a:r>
          </a:p>
          <a:p>
            <a:pPr marL="342900" indent="-342900">
              <a:spcBef>
                <a:spcPct val="50000"/>
              </a:spcBef>
            </a:pPr>
            <a:r>
              <a:rPr lang="en-US" sz="2000" dirty="0"/>
              <a:t>D) None of the above</a:t>
            </a:r>
          </a:p>
        </p:txBody>
      </p:sp>
      <p:sp>
        <p:nvSpPr>
          <p:cNvPr id="63493" name="Text Box 5"/>
          <p:cNvSpPr txBox="1">
            <a:spLocks noChangeArrowheads="1"/>
          </p:cNvSpPr>
          <p:nvPr/>
        </p:nvSpPr>
        <p:spPr bwMode="auto">
          <a:xfrm>
            <a:off x="0" y="4014788"/>
            <a:ext cx="9144000" cy="2835275"/>
          </a:xfrm>
          <a:prstGeom prst="rect">
            <a:avLst/>
          </a:prstGeom>
          <a:noFill/>
          <a:ln w="9525">
            <a:noFill/>
            <a:miter lim="800000"/>
            <a:headEnd/>
            <a:tailEnd/>
          </a:ln>
          <a:effectLst/>
        </p:spPr>
        <p:txBody>
          <a:bodyPr>
            <a:spAutoFit/>
          </a:bodyPr>
          <a:lstStyle/>
          <a:p>
            <a:pPr>
              <a:spcBef>
                <a:spcPct val="50000"/>
              </a:spcBef>
            </a:pPr>
            <a:r>
              <a:rPr lang="en-US" sz="2000">
                <a:solidFill>
                  <a:srgbClr val="993366"/>
                </a:solidFill>
              </a:rPr>
              <a:t>Answer: B</a:t>
            </a:r>
          </a:p>
          <a:p>
            <a:pPr>
              <a:spcBef>
                <a:spcPct val="50000"/>
              </a:spcBef>
            </a:pPr>
            <a:r>
              <a:rPr lang="en-US" sz="2000">
                <a:solidFill>
                  <a:srgbClr val="993366"/>
                </a:solidFill>
              </a:rPr>
              <a:t>Net force = weight – R </a:t>
            </a:r>
          </a:p>
          <a:p>
            <a:pPr>
              <a:spcBef>
                <a:spcPct val="50000"/>
              </a:spcBef>
            </a:pPr>
            <a:r>
              <a:rPr lang="en-US" sz="2000">
                <a:solidFill>
                  <a:srgbClr val="993366"/>
                </a:solidFill>
              </a:rPr>
              <a:t>	= 100 – 50 = 50 N</a:t>
            </a:r>
          </a:p>
          <a:p>
            <a:pPr>
              <a:spcBef>
                <a:spcPct val="50000"/>
              </a:spcBef>
            </a:pPr>
            <a:r>
              <a:rPr lang="en-US" sz="2000">
                <a:solidFill>
                  <a:srgbClr val="993366"/>
                </a:solidFill>
              </a:rPr>
              <a:t>Acceleration = force/mass, where mass = weight/g = 100/10 = 10 kg. So acc = (50 N)/(10 kg) = 5 m/s</a:t>
            </a:r>
            <a:r>
              <a:rPr lang="en-US" sz="2000" baseline="30000">
                <a:solidFill>
                  <a:srgbClr val="993366"/>
                </a:solidFill>
              </a:rPr>
              <a:t>2</a:t>
            </a:r>
            <a:r>
              <a:rPr lang="en-US" sz="2000">
                <a:solidFill>
                  <a:srgbClr val="993366"/>
                </a:solidFill>
              </a:rPr>
              <a:t>.</a:t>
            </a:r>
          </a:p>
          <a:p>
            <a:pPr>
              <a:spcBef>
                <a:spcPct val="50000"/>
              </a:spcBef>
            </a:pPr>
            <a:r>
              <a:rPr lang="en-US" sz="2000"/>
              <a:t>What is the value of air resistance when the object reaches terminal speed? </a:t>
            </a:r>
            <a:r>
              <a:rPr lang="en-US" sz="2000">
                <a:solidFill>
                  <a:srgbClr val="993366"/>
                </a:solidFill>
              </a:rPr>
              <a:t>Terminal speed means object no longer accelerating, so R = weight = 100 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49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349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12290" y="457200"/>
            <a:ext cx="8622890" cy="5447645"/>
          </a:xfrm>
          <a:prstGeom prst="rect">
            <a:avLst/>
          </a:prstGeom>
          <a:noFill/>
          <a:ln w="9525">
            <a:noFill/>
            <a:miter lim="800000"/>
            <a:headEnd/>
            <a:tailEnd/>
          </a:ln>
          <a:effectLst/>
        </p:spPr>
        <p:txBody>
          <a:bodyPr wrap="square">
            <a:spAutoFit/>
          </a:bodyPr>
          <a:lstStyle/>
          <a:p>
            <a:pPr algn="ctr">
              <a:spcBef>
                <a:spcPct val="50000"/>
              </a:spcBef>
            </a:pPr>
            <a:r>
              <a:rPr lang="en-US" sz="2400" b="1" dirty="0"/>
              <a:t>Summary sheet for </a:t>
            </a:r>
            <a:r>
              <a:rPr lang="en-US" sz="2400" b="1" dirty="0" err="1"/>
              <a:t>Chs</a:t>
            </a:r>
            <a:r>
              <a:rPr lang="en-US" sz="2400" b="1" dirty="0"/>
              <a:t>. </a:t>
            </a:r>
            <a:r>
              <a:rPr lang="en-US" sz="2400" b="1" dirty="0" smtClean="0"/>
              <a:t>23 </a:t>
            </a:r>
            <a:r>
              <a:rPr lang="en-US" sz="2400" b="1" dirty="0"/>
              <a:t>– </a:t>
            </a:r>
            <a:r>
              <a:rPr lang="en-US" sz="2400" b="1" dirty="0" smtClean="0"/>
              <a:t>26</a:t>
            </a:r>
          </a:p>
          <a:p>
            <a:pPr algn="ctr">
              <a:spcBef>
                <a:spcPct val="50000"/>
              </a:spcBef>
            </a:pPr>
            <a:r>
              <a:rPr lang="en-US" sz="2400" b="1" dirty="0" smtClean="0"/>
              <a:t>Recall</a:t>
            </a:r>
            <a:r>
              <a:rPr lang="en-US" sz="2400" b="1" dirty="0"/>
              <a:t>:</a:t>
            </a:r>
          </a:p>
          <a:p>
            <a:pPr>
              <a:spcBef>
                <a:spcPct val="50000"/>
              </a:spcBef>
            </a:pPr>
            <a:r>
              <a:rPr lang="en-US" dirty="0" err="1" smtClean="0">
                <a:solidFill>
                  <a:schemeClr val="accent2"/>
                </a:solidFill>
                <a:latin typeface="+mn-lt"/>
              </a:rPr>
              <a:t>Ch</a:t>
            </a:r>
            <a:r>
              <a:rPr lang="en-US" dirty="0" smtClean="0">
                <a:solidFill>
                  <a:schemeClr val="accent2"/>
                </a:solidFill>
                <a:latin typeface="+mn-lt"/>
              </a:rPr>
              <a:t> </a:t>
            </a:r>
            <a:r>
              <a:rPr lang="en-US" dirty="0">
                <a:solidFill>
                  <a:schemeClr val="accent2"/>
                </a:solidFill>
                <a:latin typeface="+mn-lt"/>
              </a:rPr>
              <a:t>23: Electric Circuits: </a:t>
            </a:r>
            <a:r>
              <a:rPr lang="en-US" dirty="0" smtClean="0">
                <a:latin typeface="+mn-lt"/>
              </a:rPr>
              <a:t>current</a:t>
            </a:r>
            <a:r>
              <a:rPr lang="en-US" dirty="0">
                <a:latin typeface="+mn-lt"/>
              </a:rPr>
              <a:t>, potential difference, voltage sources, resistance, Ohm’s law: current = voltage/resistance, DC </a:t>
            </a:r>
            <a:r>
              <a:rPr lang="en-US" dirty="0" smtClean="0">
                <a:latin typeface="+mn-lt"/>
              </a:rPr>
              <a:t>vs AC</a:t>
            </a:r>
            <a:r>
              <a:rPr lang="en-US" dirty="0">
                <a:latin typeface="+mn-lt"/>
              </a:rPr>
              <a:t>, speed and source of electrons in </a:t>
            </a:r>
            <a:r>
              <a:rPr lang="en-US" dirty="0" smtClean="0">
                <a:latin typeface="+mn-lt"/>
              </a:rPr>
              <a:t>circuits, </a:t>
            </a:r>
            <a:r>
              <a:rPr lang="en-US" dirty="0">
                <a:latin typeface="+mn-lt"/>
              </a:rPr>
              <a:t>electric power = current x voltage, series </a:t>
            </a:r>
            <a:r>
              <a:rPr lang="en-US" dirty="0" smtClean="0">
                <a:latin typeface="+mn-lt"/>
              </a:rPr>
              <a:t>vs </a:t>
            </a:r>
            <a:r>
              <a:rPr lang="en-US" dirty="0">
                <a:latin typeface="+mn-lt"/>
              </a:rPr>
              <a:t>parallel circuits, </a:t>
            </a:r>
            <a:r>
              <a:rPr lang="en-US" dirty="0" smtClean="0">
                <a:latin typeface="+mn-lt"/>
              </a:rPr>
              <a:t>overloading</a:t>
            </a:r>
            <a:endParaRPr lang="en-US" dirty="0" smtClean="0">
              <a:solidFill>
                <a:schemeClr val="accent2"/>
              </a:solidFill>
              <a:latin typeface="+mn-lt"/>
            </a:endParaRPr>
          </a:p>
          <a:p>
            <a:pPr>
              <a:spcBef>
                <a:spcPct val="50000"/>
              </a:spcBef>
            </a:pPr>
            <a:r>
              <a:rPr lang="en-US" dirty="0" err="1" smtClean="0">
                <a:solidFill>
                  <a:schemeClr val="accent2"/>
                </a:solidFill>
                <a:latin typeface="+mn-lt"/>
              </a:rPr>
              <a:t>Ch</a:t>
            </a:r>
            <a:r>
              <a:rPr lang="en-US" dirty="0" smtClean="0">
                <a:solidFill>
                  <a:schemeClr val="accent2"/>
                </a:solidFill>
                <a:latin typeface="+mn-lt"/>
              </a:rPr>
              <a:t> </a:t>
            </a:r>
            <a:r>
              <a:rPr lang="en-US" dirty="0">
                <a:solidFill>
                  <a:schemeClr val="accent2"/>
                </a:solidFill>
                <a:latin typeface="+mn-lt"/>
              </a:rPr>
              <a:t>24: Magnetism, </a:t>
            </a:r>
            <a:r>
              <a:rPr lang="en-US" dirty="0">
                <a:latin typeface="+mn-lt"/>
              </a:rPr>
              <a:t>magnetic </a:t>
            </a:r>
            <a:r>
              <a:rPr lang="en-US" dirty="0" smtClean="0">
                <a:latin typeface="+mn-lt"/>
              </a:rPr>
              <a:t>poles</a:t>
            </a:r>
            <a:r>
              <a:rPr lang="en-US" dirty="0">
                <a:latin typeface="+mn-lt"/>
              </a:rPr>
              <a:t>, magnetic fields, magnetic domains, magnetic field produced by electric current, electromagnet,</a:t>
            </a:r>
            <a:r>
              <a:rPr lang="en-US" dirty="0">
                <a:solidFill>
                  <a:schemeClr val="accent2"/>
                </a:solidFill>
                <a:latin typeface="+mn-lt"/>
              </a:rPr>
              <a:t> </a:t>
            </a:r>
            <a:r>
              <a:rPr lang="en-US" dirty="0">
                <a:latin typeface="+mn-lt"/>
              </a:rPr>
              <a:t>magnetic force -- perpendicular to charge’s velocity and to magnetic field, magnetic force on current-carrying wires, electric meters, electric motors, earth’s magnetic field and cosmic rays</a:t>
            </a:r>
          </a:p>
          <a:p>
            <a:pPr>
              <a:spcBef>
                <a:spcPct val="50000"/>
              </a:spcBef>
            </a:pPr>
            <a:r>
              <a:rPr lang="en-US" dirty="0">
                <a:solidFill>
                  <a:schemeClr val="accent2"/>
                </a:solidFill>
                <a:latin typeface="+mn-lt"/>
              </a:rPr>
              <a:t>Ch 25: Electromagnetic induction, </a:t>
            </a:r>
            <a:r>
              <a:rPr lang="en-US" dirty="0">
                <a:latin typeface="+mn-lt"/>
              </a:rPr>
              <a:t>voltage induced by time-varying magnetic field, Faraday’s law, generators, AC, transformers</a:t>
            </a:r>
            <a:r>
              <a:rPr lang="en-US" dirty="0" smtClean="0">
                <a:latin typeface="+mn-lt"/>
              </a:rPr>
              <a:t>, V</a:t>
            </a:r>
            <a:r>
              <a:rPr lang="en-US" baseline="-25000" dirty="0" smtClean="0">
                <a:latin typeface="+mn-lt"/>
              </a:rPr>
              <a:t>1</a:t>
            </a:r>
            <a:r>
              <a:rPr lang="en-US" dirty="0" smtClean="0">
                <a:latin typeface="+mn-lt"/>
              </a:rPr>
              <a:t>/N</a:t>
            </a:r>
            <a:r>
              <a:rPr lang="en-US" baseline="-25000" dirty="0" smtClean="0">
                <a:latin typeface="+mn-lt"/>
              </a:rPr>
              <a:t>1</a:t>
            </a:r>
            <a:r>
              <a:rPr lang="en-US" dirty="0" smtClean="0">
                <a:latin typeface="+mn-lt"/>
              </a:rPr>
              <a:t> = V</a:t>
            </a:r>
            <a:r>
              <a:rPr lang="en-US" baseline="-25000" dirty="0" smtClean="0">
                <a:latin typeface="+mn-lt"/>
              </a:rPr>
              <a:t>2</a:t>
            </a:r>
            <a:r>
              <a:rPr lang="en-US" dirty="0" smtClean="0">
                <a:latin typeface="+mn-lt"/>
              </a:rPr>
              <a:t>/N</a:t>
            </a:r>
            <a:r>
              <a:rPr lang="en-US" baseline="-25000" dirty="0" smtClean="0">
                <a:latin typeface="+mn-lt"/>
              </a:rPr>
              <a:t>2</a:t>
            </a:r>
            <a:r>
              <a:rPr lang="en-US" dirty="0" smtClean="0">
                <a:latin typeface="+mn-lt"/>
              </a:rPr>
              <a:t>, </a:t>
            </a:r>
            <a:r>
              <a:rPr lang="en-US" dirty="0">
                <a:latin typeface="+mn-lt"/>
              </a:rPr>
              <a:t>generality of field induction: a changing magnetic field induces a changing electric field and vice-versa</a:t>
            </a:r>
            <a:endParaRPr lang="en-US" dirty="0">
              <a:solidFill>
                <a:schemeClr val="accent2"/>
              </a:solidFill>
              <a:latin typeface="+mn-lt"/>
            </a:endParaRPr>
          </a:p>
          <a:p>
            <a:pPr>
              <a:spcBef>
                <a:spcPct val="50000"/>
              </a:spcBef>
            </a:pPr>
            <a:r>
              <a:rPr lang="en-US" dirty="0">
                <a:solidFill>
                  <a:schemeClr val="accent2"/>
                </a:solidFill>
                <a:latin typeface="+mn-lt"/>
              </a:rPr>
              <a:t>Ch 26: Properties of Light, </a:t>
            </a:r>
            <a:r>
              <a:rPr lang="en-US" dirty="0">
                <a:latin typeface="+mn-lt"/>
              </a:rPr>
              <a:t>electromagnetic waves, speed of EM waves = </a:t>
            </a:r>
            <a:r>
              <a:rPr lang="en-US" i="1" dirty="0">
                <a:latin typeface="+mn-lt"/>
              </a:rPr>
              <a:t>c = f</a:t>
            </a:r>
            <a:r>
              <a:rPr lang="en-US" i="1" dirty="0">
                <a:latin typeface="Symbol" panose="05050102010706020507" pitchFamily="18" charset="2"/>
              </a:rPr>
              <a:t>l</a:t>
            </a:r>
            <a:r>
              <a:rPr lang="en-US" dirty="0">
                <a:latin typeface="+mn-lt"/>
              </a:rPr>
              <a:t>, EM spectrum, transparent materials, opaque materials, shadows, eclipses, the </a:t>
            </a:r>
            <a:r>
              <a:rPr lang="en-US" dirty="0" smtClean="0">
                <a:latin typeface="+mn-lt"/>
              </a:rPr>
              <a:t>eye, rods and cones</a:t>
            </a:r>
            <a:endParaRPr lang="en-US" dirty="0">
              <a:solidFill>
                <a:schemeClr val="accent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27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7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685800" y="990600"/>
            <a:ext cx="7696200" cy="2830513"/>
          </a:xfrm>
          <a:prstGeom prst="rect">
            <a:avLst/>
          </a:prstGeom>
          <a:noFill/>
          <a:ln w="9525">
            <a:noFill/>
            <a:miter lim="800000"/>
            <a:headEnd/>
            <a:tailEnd/>
          </a:ln>
          <a:effectLst/>
        </p:spPr>
        <p:txBody>
          <a:bodyPr>
            <a:spAutoFit/>
          </a:bodyPr>
          <a:lstStyle/>
          <a:p>
            <a:pPr marL="342900" indent="-342900">
              <a:spcBef>
                <a:spcPct val="50000"/>
              </a:spcBef>
            </a:pPr>
            <a:r>
              <a:rPr lang="en-US" sz="2400"/>
              <a:t>A little girl and her larger and stronger mother attempt a tug-of-war. Who exerts the greater force on the rope?</a:t>
            </a:r>
          </a:p>
          <a:p>
            <a:pPr marL="342900" indent="-342900">
              <a:spcBef>
                <a:spcPct val="50000"/>
              </a:spcBef>
              <a:buFontTx/>
              <a:buAutoNum type="alphaUcParenR"/>
            </a:pPr>
            <a:r>
              <a:rPr lang="en-US" sz="2400"/>
              <a:t>The little girl</a:t>
            </a:r>
          </a:p>
          <a:p>
            <a:pPr marL="342900" indent="-342900">
              <a:spcBef>
                <a:spcPct val="50000"/>
              </a:spcBef>
            </a:pPr>
            <a:r>
              <a:rPr lang="en-US" sz="2400"/>
              <a:t>B) The large and strong mother</a:t>
            </a:r>
          </a:p>
          <a:p>
            <a:pPr marL="342900" indent="-342900">
              <a:spcBef>
                <a:spcPct val="50000"/>
              </a:spcBef>
            </a:pPr>
            <a:r>
              <a:rPr lang="en-US" sz="2400"/>
              <a:t>C) Both exert the same force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Text Box 4"/>
          <p:cNvSpPr txBox="1">
            <a:spLocks noChangeArrowheads="1"/>
          </p:cNvSpPr>
          <p:nvPr/>
        </p:nvSpPr>
        <p:spPr bwMode="auto">
          <a:xfrm>
            <a:off x="685800" y="990600"/>
            <a:ext cx="7696200" cy="2830513"/>
          </a:xfrm>
          <a:prstGeom prst="rect">
            <a:avLst/>
          </a:prstGeom>
          <a:noFill/>
          <a:ln w="9525">
            <a:noFill/>
            <a:miter lim="800000"/>
            <a:headEnd/>
            <a:tailEnd/>
          </a:ln>
          <a:effectLst/>
        </p:spPr>
        <p:txBody>
          <a:bodyPr>
            <a:spAutoFit/>
          </a:bodyPr>
          <a:lstStyle/>
          <a:p>
            <a:pPr marL="342900" indent="-342900">
              <a:spcBef>
                <a:spcPct val="50000"/>
              </a:spcBef>
            </a:pPr>
            <a:r>
              <a:rPr lang="en-US" sz="2400"/>
              <a:t>A little girl and her larger and stronger mother attempt a tug-of-war. Who exerts the greater force on the rope?</a:t>
            </a:r>
          </a:p>
          <a:p>
            <a:pPr marL="342900" indent="-342900">
              <a:spcBef>
                <a:spcPct val="50000"/>
              </a:spcBef>
              <a:buFontTx/>
              <a:buAutoNum type="alphaUcParenR"/>
            </a:pPr>
            <a:r>
              <a:rPr lang="en-US" sz="2400"/>
              <a:t>The little girl</a:t>
            </a:r>
          </a:p>
          <a:p>
            <a:pPr marL="342900" indent="-342900">
              <a:spcBef>
                <a:spcPct val="50000"/>
              </a:spcBef>
            </a:pPr>
            <a:r>
              <a:rPr lang="en-US" sz="2400"/>
              <a:t>B) The large and strong mother</a:t>
            </a:r>
          </a:p>
          <a:p>
            <a:pPr marL="342900" indent="-342900">
              <a:spcBef>
                <a:spcPct val="50000"/>
              </a:spcBef>
            </a:pPr>
            <a:r>
              <a:rPr lang="en-US" sz="2400"/>
              <a:t>C) Both exert the same force</a:t>
            </a:r>
          </a:p>
        </p:txBody>
      </p:sp>
      <p:sp>
        <p:nvSpPr>
          <p:cNvPr id="64517" name="Text Box 5"/>
          <p:cNvSpPr txBox="1">
            <a:spLocks noChangeArrowheads="1"/>
          </p:cNvSpPr>
          <p:nvPr/>
        </p:nvSpPr>
        <p:spPr bwMode="auto">
          <a:xfrm>
            <a:off x="685800" y="4800600"/>
            <a:ext cx="76200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Newton’s 3</a:t>
            </a:r>
            <a:r>
              <a:rPr lang="en-US" sz="2400" baseline="30000" dirty="0">
                <a:solidFill>
                  <a:srgbClr val="993366"/>
                </a:solidFill>
              </a:rPr>
              <a:t>rd</a:t>
            </a:r>
            <a:r>
              <a:rPr lang="en-US" sz="2400" dirty="0">
                <a:solidFill>
                  <a:srgbClr val="993366"/>
                </a:solidFill>
              </a:rPr>
              <a:t> law of action-reaction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533400" y="304800"/>
            <a:ext cx="7924800" cy="4473575"/>
          </a:xfrm>
          <a:prstGeom prst="rect">
            <a:avLst/>
          </a:prstGeom>
          <a:noFill/>
          <a:ln w="9525">
            <a:noFill/>
            <a:miter lim="800000"/>
            <a:headEnd/>
            <a:tailEnd/>
          </a:ln>
          <a:effectLst/>
        </p:spPr>
        <p:txBody>
          <a:bodyPr>
            <a:spAutoFit/>
          </a:bodyPr>
          <a:lstStyle/>
          <a:p>
            <a:pPr>
              <a:spcBef>
                <a:spcPct val="50000"/>
              </a:spcBef>
            </a:pPr>
            <a:r>
              <a:rPr lang="en-US" sz="2400"/>
              <a:t>In order to catch a ball, a baseball player extends the hand forward before impact with the ball, and then lets it ride backward in the direction of the ball’s motion. Doing this reduces the force of impact on the player’s hand principally because the</a:t>
            </a:r>
          </a:p>
          <a:p>
            <a:pPr>
              <a:spcBef>
                <a:spcPct val="50000"/>
              </a:spcBef>
            </a:pPr>
            <a:r>
              <a:rPr lang="en-US" sz="2400"/>
              <a:t/>
            </a:r>
            <a:br>
              <a:rPr lang="en-US" sz="2400"/>
            </a:br>
            <a:r>
              <a:rPr lang="en-US" sz="2400"/>
              <a:t>A) force of impact is reduced</a:t>
            </a:r>
          </a:p>
          <a:p>
            <a:pPr>
              <a:spcBef>
                <a:spcPct val="50000"/>
              </a:spcBef>
            </a:pPr>
            <a:r>
              <a:rPr lang="en-US" sz="2400"/>
              <a:t>B) Time of impact is increased</a:t>
            </a:r>
          </a:p>
          <a:p>
            <a:pPr>
              <a:spcBef>
                <a:spcPct val="50000"/>
              </a:spcBef>
            </a:pPr>
            <a:r>
              <a:rPr lang="en-US" sz="2400"/>
              <a:t>C) Time of impact is decreased</a:t>
            </a:r>
          </a:p>
          <a:p>
            <a:pPr>
              <a:spcBef>
                <a:spcPct val="50000"/>
              </a:spcBef>
            </a:pPr>
            <a:r>
              <a:rPr lang="en-US" sz="2400"/>
              <a:t>D) Impulse is smaller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4"/>
          <p:cNvSpPr txBox="1">
            <a:spLocks noChangeArrowheads="1"/>
          </p:cNvSpPr>
          <p:nvPr/>
        </p:nvSpPr>
        <p:spPr bwMode="auto">
          <a:xfrm>
            <a:off x="533400" y="304800"/>
            <a:ext cx="7924800" cy="4473575"/>
          </a:xfrm>
          <a:prstGeom prst="rect">
            <a:avLst/>
          </a:prstGeom>
          <a:noFill/>
          <a:ln w="9525">
            <a:noFill/>
            <a:miter lim="800000"/>
            <a:headEnd/>
            <a:tailEnd/>
          </a:ln>
          <a:effectLst/>
        </p:spPr>
        <p:txBody>
          <a:bodyPr>
            <a:spAutoFit/>
          </a:bodyPr>
          <a:lstStyle/>
          <a:p>
            <a:pPr>
              <a:spcBef>
                <a:spcPct val="50000"/>
              </a:spcBef>
            </a:pPr>
            <a:r>
              <a:rPr lang="en-US" sz="2400"/>
              <a:t>In order to catch a ball, a baseball player extends the hand forward before impact with the ball, and then lets it ride backward in the direction of the ball’s motion. Doing this reduces the force of impact on the player’s hand principally because the</a:t>
            </a:r>
          </a:p>
          <a:p>
            <a:pPr>
              <a:spcBef>
                <a:spcPct val="50000"/>
              </a:spcBef>
            </a:pPr>
            <a:r>
              <a:rPr lang="en-US" sz="2400"/>
              <a:t/>
            </a:r>
            <a:br>
              <a:rPr lang="en-US" sz="2400"/>
            </a:br>
            <a:r>
              <a:rPr lang="en-US" sz="2400"/>
              <a:t>A) force of impact is reduced</a:t>
            </a:r>
          </a:p>
          <a:p>
            <a:pPr>
              <a:spcBef>
                <a:spcPct val="50000"/>
              </a:spcBef>
            </a:pPr>
            <a:r>
              <a:rPr lang="en-US" sz="2400"/>
              <a:t>B) Time of impact is increased</a:t>
            </a:r>
          </a:p>
          <a:p>
            <a:pPr>
              <a:spcBef>
                <a:spcPct val="50000"/>
              </a:spcBef>
            </a:pPr>
            <a:r>
              <a:rPr lang="en-US" sz="2400"/>
              <a:t>C) Time of impact is decreased</a:t>
            </a:r>
          </a:p>
          <a:p>
            <a:pPr>
              <a:spcBef>
                <a:spcPct val="50000"/>
              </a:spcBef>
            </a:pPr>
            <a:r>
              <a:rPr lang="en-US" sz="2400"/>
              <a:t>D) Impulse is smaller</a:t>
            </a:r>
          </a:p>
        </p:txBody>
      </p:sp>
      <p:sp>
        <p:nvSpPr>
          <p:cNvPr id="65541" name="Text Box 5"/>
          <p:cNvSpPr txBox="1">
            <a:spLocks noChangeArrowheads="1"/>
          </p:cNvSpPr>
          <p:nvPr/>
        </p:nvSpPr>
        <p:spPr bwMode="auto">
          <a:xfrm>
            <a:off x="685800" y="4937125"/>
            <a:ext cx="7467600" cy="19208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B</a:t>
            </a:r>
          </a:p>
          <a:p>
            <a:pPr>
              <a:spcBef>
                <a:spcPct val="50000"/>
              </a:spcBef>
            </a:pPr>
            <a:r>
              <a:rPr lang="en-US" sz="2000" dirty="0">
                <a:solidFill>
                  <a:srgbClr val="993366"/>
                </a:solidFill>
              </a:rPr>
              <a:t>Change of momentum = Impulse = force x time</a:t>
            </a:r>
          </a:p>
          <a:p>
            <a:pPr>
              <a:spcBef>
                <a:spcPct val="50000"/>
              </a:spcBef>
            </a:pPr>
            <a:r>
              <a:rPr lang="en-US" sz="2000" dirty="0">
                <a:solidFill>
                  <a:srgbClr val="993366"/>
                </a:solidFill>
              </a:rPr>
              <a:t>So when bringing the ball to a stop by riding hand back with it, you’re increasing the time, so providing same change of momentum with less force.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685800" y="533400"/>
            <a:ext cx="7772400" cy="4291013"/>
          </a:xfrm>
          <a:prstGeom prst="rect">
            <a:avLst/>
          </a:prstGeom>
          <a:noFill/>
          <a:ln w="9525">
            <a:noFill/>
            <a:miter lim="800000"/>
            <a:headEnd/>
            <a:tailEnd/>
          </a:ln>
          <a:effectLst/>
        </p:spPr>
        <p:txBody>
          <a:bodyPr>
            <a:spAutoFit/>
          </a:bodyPr>
          <a:lstStyle/>
          <a:p>
            <a:pPr marL="342900" indent="-342900">
              <a:spcBef>
                <a:spcPct val="50000"/>
              </a:spcBef>
            </a:pPr>
            <a:r>
              <a:rPr lang="en-US" sz="2400"/>
              <a:t>Two billiard balls of the same mass </a:t>
            </a:r>
            <a:r>
              <a:rPr lang="en-US" sz="2400" i="1"/>
              <a:t>m</a:t>
            </a:r>
            <a:r>
              <a:rPr lang="en-US" sz="2400"/>
              <a:t> roll towards each other, one with speed</a:t>
            </a:r>
            <a:r>
              <a:rPr lang="en-US" sz="2400" i="1"/>
              <a:t> v</a:t>
            </a:r>
            <a:r>
              <a:rPr lang="en-US" sz="2400"/>
              <a:t> and the other with twice that speed, </a:t>
            </a:r>
            <a:r>
              <a:rPr lang="en-US" sz="2400" i="1"/>
              <a:t>2v</a:t>
            </a:r>
            <a:r>
              <a:rPr lang="en-US" sz="2400"/>
              <a:t> . After the collision, what is their combined momentum?</a:t>
            </a:r>
          </a:p>
          <a:p>
            <a:pPr marL="342900" indent="-342900">
              <a:spcBef>
                <a:spcPct val="50000"/>
              </a:spcBef>
              <a:buFontTx/>
              <a:buAutoNum type="alphaUcParenR"/>
            </a:pPr>
            <a:r>
              <a:rPr lang="en-US" sz="2400"/>
              <a:t>0</a:t>
            </a:r>
          </a:p>
          <a:p>
            <a:pPr marL="342900" indent="-342900">
              <a:spcBef>
                <a:spcPct val="50000"/>
              </a:spcBef>
            </a:pPr>
            <a:r>
              <a:rPr lang="en-US" sz="2400"/>
              <a:t>B) </a:t>
            </a:r>
            <a:r>
              <a:rPr lang="en-US" sz="2400" i="1"/>
              <a:t>mv</a:t>
            </a:r>
          </a:p>
          <a:p>
            <a:pPr marL="342900" indent="-342900">
              <a:spcBef>
                <a:spcPct val="50000"/>
              </a:spcBef>
            </a:pPr>
            <a:r>
              <a:rPr lang="en-US" sz="2400"/>
              <a:t>C)</a:t>
            </a:r>
            <a:r>
              <a:rPr lang="en-US" sz="2400" i="1"/>
              <a:t> 2mv</a:t>
            </a:r>
          </a:p>
          <a:p>
            <a:pPr marL="342900" indent="-342900">
              <a:spcBef>
                <a:spcPct val="50000"/>
              </a:spcBef>
            </a:pPr>
            <a:r>
              <a:rPr lang="en-US" sz="2400"/>
              <a:t>D)</a:t>
            </a:r>
            <a:r>
              <a:rPr lang="en-US" sz="2400" i="1"/>
              <a:t> mv/2</a:t>
            </a:r>
          </a:p>
          <a:p>
            <a:pPr marL="342900" indent="-342900">
              <a:spcBef>
                <a:spcPct val="50000"/>
              </a:spcBef>
            </a:pPr>
            <a:r>
              <a:rPr lang="en-US" sz="2400"/>
              <a:t>E) None of the above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Text Box 4"/>
          <p:cNvSpPr txBox="1">
            <a:spLocks noChangeArrowheads="1"/>
          </p:cNvSpPr>
          <p:nvPr/>
        </p:nvSpPr>
        <p:spPr bwMode="auto">
          <a:xfrm>
            <a:off x="685800" y="533400"/>
            <a:ext cx="7772400" cy="4291013"/>
          </a:xfrm>
          <a:prstGeom prst="rect">
            <a:avLst/>
          </a:prstGeom>
          <a:noFill/>
          <a:ln w="9525">
            <a:noFill/>
            <a:miter lim="800000"/>
            <a:headEnd/>
            <a:tailEnd/>
          </a:ln>
          <a:effectLst/>
        </p:spPr>
        <p:txBody>
          <a:bodyPr>
            <a:spAutoFit/>
          </a:bodyPr>
          <a:lstStyle/>
          <a:p>
            <a:pPr marL="342900" indent="-342900">
              <a:spcBef>
                <a:spcPct val="50000"/>
              </a:spcBef>
            </a:pPr>
            <a:r>
              <a:rPr lang="en-US" sz="2400"/>
              <a:t>Two billiard balls of the same mass </a:t>
            </a:r>
            <a:r>
              <a:rPr lang="en-US" sz="2400" i="1"/>
              <a:t>m</a:t>
            </a:r>
            <a:r>
              <a:rPr lang="en-US" sz="2400"/>
              <a:t> roll towards each other, one with speed</a:t>
            </a:r>
            <a:r>
              <a:rPr lang="en-US" sz="2400" i="1"/>
              <a:t> v</a:t>
            </a:r>
            <a:r>
              <a:rPr lang="en-US" sz="2400"/>
              <a:t> and the other with twice that speed, </a:t>
            </a:r>
            <a:r>
              <a:rPr lang="en-US" sz="2400" i="1"/>
              <a:t>2v</a:t>
            </a:r>
            <a:r>
              <a:rPr lang="en-US" sz="2400"/>
              <a:t> . After the collision, what is their combined momentum?</a:t>
            </a:r>
          </a:p>
          <a:p>
            <a:pPr marL="342900" indent="-342900">
              <a:spcBef>
                <a:spcPct val="50000"/>
              </a:spcBef>
              <a:buFontTx/>
              <a:buAutoNum type="alphaUcParenR"/>
            </a:pPr>
            <a:r>
              <a:rPr lang="en-US" sz="2400"/>
              <a:t>0</a:t>
            </a:r>
          </a:p>
          <a:p>
            <a:pPr marL="342900" indent="-342900">
              <a:spcBef>
                <a:spcPct val="50000"/>
              </a:spcBef>
            </a:pPr>
            <a:r>
              <a:rPr lang="en-US" sz="2400"/>
              <a:t>B) </a:t>
            </a:r>
            <a:r>
              <a:rPr lang="en-US" sz="2400" i="1"/>
              <a:t>mv</a:t>
            </a:r>
          </a:p>
          <a:p>
            <a:pPr marL="342900" indent="-342900">
              <a:spcBef>
                <a:spcPct val="50000"/>
              </a:spcBef>
            </a:pPr>
            <a:r>
              <a:rPr lang="en-US" sz="2400"/>
              <a:t>C)</a:t>
            </a:r>
            <a:r>
              <a:rPr lang="en-US" sz="2400" i="1"/>
              <a:t> 2mv</a:t>
            </a:r>
          </a:p>
          <a:p>
            <a:pPr marL="342900" indent="-342900">
              <a:spcBef>
                <a:spcPct val="50000"/>
              </a:spcBef>
            </a:pPr>
            <a:r>
              <a:rPr lang="en-US" sz="2400"/>
              <a:t>D)</a:t>
            </a:r>
            <a:r>
              <a:rPr lang="en-US" sz="2400" i="1"/>
              <a:t> mv/2</a:t>
            </a:r>
          </a:p>
          <a:p>
            <a:pPr marL="342900" indent="-342900">
              <a:spcBef>
                <a:spcPct val="50000"/>
              </a:spcBef>
            </a:pPr>
            <a:r>
              <a:rPr lang="en-US" sz="2400"/>
              <a:t>E) None of the above</a:t>
            </a:r>
          </a:p>
        </p:txBody>
      </p:sp>
      <p:sp>
        <p:nvSpPr>
          <p:cNvPr id="66565" name="Text Box 5"/>
          <p:cNvSpPr txBox="1">
            <a:spLocks noChangeArrowheads="1"/>
          </p:cNvSpPr>
          <p:nvPr/>
        </p:nvSpPr>
        <p:spPr bwMode="auto">
          <a:xfrm>
            <a:off x="381000" y="4953000"/>
            <a:ext cx="8763000" cy="19177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Momentum is conserved, so momentum after = momentum before</a:t>
            </a:r>
          </a:p>
          <a:p>
            <a:pPr>
              <a:spcBef>
                <a:spcPct val="50000"/>
              </a:spcBef>
            </a:pPr>
            <a:r>
              <a:rPr lang="en-US" sz="2400" dirty="0">
                <a:solidFill>
                  <a:srgbClr val="993366"/>
                </a:solidFill>
              </a:rPr>
              <a:t>= 2mv – </a:t>
            </a:r>
            <a:r>
              <a:rPr lang="en-US" sz="2400" dirty="0" err="1">
                <a:solidFill>
                  <a:srgbClr val="993366"/>
                </a:solidFill>
              </a:rPr>
              <a:t>mv</a:t>
            </a:r>
            <a:r>
              <a:rPr lang="en-US" sz="2400" dirty="0">
                <a:solidFill>
                  <a:srgbClr val="993366"/>
                </a:solidFill>
              </a:rPr>
              <a:t> = </a:t>
            </a:r>
            <a:r>
              <a:rPr lang="en-US" sz="2400" dirty="0" err="1">
                <a:solidFill>
                  <a:srgbClr val="993366"/>
                </a:solidFill>
              </a:rPr>
              <a:t>mv</a:t>
            </a:r>
            <a:endParaRPr lang="en-US" sz="2400" dirty="0">
              <a:solidFill>
                <a:srgbClr val="993366"/>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609600" y="4572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A man pushes a crate of oranges 3m across the floor with a force of 12 N. How much work is done by the man?</a:t>
            </a:r>
          </a:p>
          <a:p>
            <a:pPr marL="342900" indent="-342900">
              <a:spcBef>
                <a:spcPct val="50000"/>
              </a:spcBef>
              <a:buFontTx/>
              <a:buAutoNum type="alphaUcParenR"/>
            </a:pPr>
            <a:r>
              <a:rPr lang="en-US" sz="2400"/>
              <a:t>12 J</a:t>
            </a:r>
          </a:p>
          <a:p>
            <a:pPr marL="342900" indent="-342900">
              <a:spcBef>
                <a:spcPct val="50000"/>
              </a:spcBef>
            </a:pPr>
            <a:r>
              <a:rPr lang="en-US" sz="2400"/>
              <a:t>B) 15 J</a:t>
            </a:r>
          </a:p>
          <a:p>
            <a:pPr marL="342900" indent="-342900">
              <a:spcBef>
                <a:spcPct val="50000"/>
              </a:spcBef>
            </a:pPr>
            <a:r>
              <a:rPr lang="en-US" sz="2400"/>
              <a:t>C) 36 J</a:t>
            </a:r>
          </a:p>
          <a:p>
            <a:pPr marL="342900" indent="-342900">
              <a:spcBef>
                <a:spcPct val="50000"/>
              </a:spcBef>
            </a:pPr>
            <a:r>
              <a:rPr lang="en-US" sz="2400"/>
              <a:t>D) 108 J</a:t>
            </a:r>
          </a:p>
          <a:p>
            <a:pPr marL="342900" indent="-342900">
              <a:spcBef>
                <a:spcPct val="50000"/>
              </a:spcBef>
            </a:pPr>
            <a:r>
              <a:rPr lang="en-US" sz="2400"/>
              <a:t>E) None of the above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4"/>
          <p:cNvSpPr txBox="1">
            <a:spLocks noChangeArrowheads="1"/>
          </p:cNvSpPr>
          <p:nvPr/>
        </p:nvSpPr>
        <p:spPr bwMode="auto">
          <a:xfrm>
            <a:off x="609600" y="4572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A man pushes a crate of oranges 3m across the floor with a force of 12 N. How much work is done by the man?</a:t>
            </a:r>
          </a:p>
          <a:p>
            <a:pPr marL="342900" indent="-342900">
              <a:spcBef>
                <a:spcPct val="50000"/>
              </a:spcBef>
              <a:buFontTx/>
              <a:buAutoNum type="alphaUcParenR"/>
            </a:pPr>
            <a:r>
              <a:rPr lang="en-US" sz="2400"/>
              <a:t>12 J</a:t>
            </a:r>
          </a:p>
          <a:p>
            <a:pPr marL="342900" indent="-342900">
              <a:spcBef>
                <a:spcPct val="50000"/>
              </a:spcBef>
            </a:pPr>
            <a:r>
              <a:rPr lang="en-US" sz="2400"/>
              <a:t>B) 15 J</a:t>
            </a:r>
          </a:p>
          <a:p>
            <a:pPr marL="342900" indent="-342900">
              <a:spcBef>
                <a:spcPct val="50000"/>
              </a:spcBef>
            </a:pPr>
            <a:r>
              <a:rPr lang="en-US" sz="2400"/>
              <a:t>C) 36 J</a:t>
            </a:r>
          </a:p>
          <a:p>
            <a:pPr marL="342900" indent="-342900">
              <a:spcBef>
                <a:spcPct val="50000"/>
              </a:spcBef>
            </a:pPr>
            <a:r>
              <a:rPr lang="en-US" sz="2400"/>
              <a:t>D) 108 J</a:t>
            </a:r>
          </a:p>
          <a:p>
            <a:pPr marL="342900" indent="-342900">
              <a:spcBef>
                <a:spcPct val="50000"/>
              </a:spcBef>
            </a:pPr>
            <a:r>
              <a:rPr lang="en-US" sz="2400"/>
              <a:t>E) None of the above </a:t>
            </a:r>
          </a:p>
        </p:txBody>
      </p:sp>
      <p:sp>
        <p:nvSpPr>
          <p:cNvPr id="67589" name="Text Box 5"/>
          <p:cNvSpPr txBox="1">
            <a:spLocks noChangeArrowheads="1"/>
          </p:cNvSpPr>
          <p:nvPr/>
        </p:nvSpPr>
        <p:spPr bwMode="auto">
          <a:xfrm>
            <a:off x="685800" y="4191000"/>
            <a:ext cx="7162800" cy="854075"/>
          </a:xfrm>
          <a:prstGeom prst="rect">
            <a:avLst/>
          </a:prstGeom>
          <a:noFill/>
          <a:ln w="9525">
            <a:noFill/>
            <a:miter lim="800000"/>
            <a:headEnd/>
            <a:tailEnd/>
          </a:ln>
          <a:effectLst/>
        </p:spPr>
        <p:txBody>
          <a:bodyPr>
            <a:spAutoFit/>
          </a:bodyPr>
          <a:lstStyle/>
          <a:p>
            <a:pPr>
              <a:spcBef>
                <a:spcPct val="50000"/>
              </a:spcBef>
            </a:pPr>
            <a:r>
              <a:rPr lang="en-US" sz="2000" dirty="0" err="1">
                <a:solidFill>
                  <a:srgbClr val="993366"/>
                </a:solidFill>
              </a:rPr>
              <a:t>Answer:C</a:t>
            </a:r>
            <a:endParaRPr lang="en-US" sz="2000" dirty="0">
              <a:solidFill>
                <a:srgbClr val="993366"/>
              </a:solidFill>
            </a:endParaRPr>
          </a:p>
          <a:p>
            <a:pPr>
              <a:spcBef>
                <a:spcPct val="50000"/>
              </a:spcBef>
            </a:pPr>
            <a:r>
              <a:rPr lang="en-US" sz="2000" dirty="0">
                <a:solidFill>
                  <a:srgbClr val="993366"/>
                </a:solidFill>
              </a:rPr>
              <a:t>Work done = Force x distance = 12 N x 3 m = 36 J</a:t>
            </a:r>
          </a:p>
        </p:txBody>
      </p:sp>
      <p:sp>
        <p:nvSpPr>
          <p:cNvPr id="67590" name="Text Box 6"/>
          <p:cNvSpPr txBox="1">
            <a:spLocks noChangeArrowheads="1"/>
          </p:cNvSpPr>
          <p:nvPr/>
        </p:nvSpPr>
        <p:spPr bwMode="auto">
          <a:xfrm>
            <a:off x="685800" y="5257800"/>
            <a:ext cx="7086600" cy="1158875"/>
          </a:xfrm>
          <a:prstGeom prst="rect">
            <a:avLst/>
          </a:prstGeom>
          <a:noFill/>
          <a:ln w="9525">
            <a:noFill/>
            <a:miter lim="800000"/>
            <a:headEnd/>
            <a:tailEnd/>
          </a:ln>
          <a:effectLst/>
        </p:spPr>
        <p:txBody>
          <a:bodyPr>
            <a:spAutoFit/>
          </a:bodyPr>
          <a:lstStyle/>
          <a:p>
            <a:pPr>
              <a:spcBef>
                <a:spcPct val="50000"/>
              </a:spcBef>
            </a:pPr>
            <a:r>
              <a:rPr lang="en-US" sz="2000"/>
              <a:t>If he does this in 4 seconds, how much power did he expend on average?</a:t>
            </a:r>
          </a:p>
          <a:p>
            <a:pPr>
              <a:spcBef>
                <a:spcPct val="50000"/>
              </a:spcBef>
            </a:pPr>
            <a:r>
              <a:rPr lang="en-US" sz="2000">
                <a:solidFill>
                  <a:srgbClr val="993366"/>
                </a:solidFill>
              </a:rPr>
              <a:t>Answer: Power = work done/time = 36/4 = 9 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609600" y="685800"/>
            <a:ext cx="7772400" cy="2100263"/>
          </a:xfrm>
          <a:prstGeom prst="rect">
            <a:avLst/>
          </a:prstGeom>
          <a:noFill/>
          <a:ln w="9525">
            <a:noFill/>
            <a:miter lim="800000"/>
            <a:headEnd/>
            <a:tailEnd/>
          </a:ln>
          <a:effectLst/>
        </p:spPr>
        <p:txBody>
          <a:bodyPr>
            <a:spAutoFit/>
          </a:bodyPr>
          <a:lstStyle/>
          <a:p>
            <a:pPr marL="342900" indent="-342900">
              <a:spcBef>
                <a:spcPct val="50000"/>
              </a:spcBef>
            </a:pPr>
            <a:r>
              <a:rPr lang="en-US" sz="2400"/>
              <a:t>Which requires the greatest amount of work: </a:t>
            </a:r>
          </a:p>
          <a:p>
            <a:pPr marL="342900" indent="-342900">
              <a:spcBef>
                <a:spcPct val="50000"/>
              </a:spcBef>
            </a:pPr>
            <a:r>
              <a:rPr lang="en-US" sz="2400"/>
              <a:t>A) accelerating a car from10 km/h to 15 km/h</a:t>
            </a:r>
          </a:p>
          <a:p>
            <a:pPr marL="342900" indent="-342900">
              <a:spcBef>
                <a:spcPct val="50000"/>
              </a:spcBef>
            </a:pPr>
            <a:r>
              <a:rPr lang="en-US" sz="2400"/>
              <a:t>B) decelerating a car from 10 km/h to a stop</a:t>
            </a:r>
          </a:p>
          <a:p>
            <a:pPr marL="342900" indent="-342900">
              <a:spcBef>
                <a:spcPct val="50000"/>
              </a:spcBef>
            </a:pPr>
            <a:r>
              <a:rPr lang="en-US" sz="2400"/>
              <a:t>C) Both require the same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 Box 4"/>
          <p:cNvSpPr txBox="1">
            <a:spLocks noChangeArrowheads="1"/>
          </p:cNvSpPr>
          <p:nvPr/>
        </p:nvSpPr>
        <p:spPr bwMode="auto">
          <a:xfrm>
            <a:off x="609600" y="685800"/>
            <a:ext cx="7772400" cy="2100263"/>
          </a:xfrm>
          <a:prstGeom prst="rect">
            <a:avLst/>
          </a:prstGeom>
          <a:noFill/>
          <a:ln w="9525">
            <a:noFill/>
            <a:miter lim="800000"/>
            <a:headEnd/>
            <a:tailEnd/>
          </a:ln>
          <a:effectLst/>
        </p:spPr>
        <p:txBody>
          <a:bodyPr>
            <a:spAutoFit/>
          </a:bodyPr>
          <a:lstStyle/>
          <a:p>
            <a:pPr marL="342900" indent="-342900">
              <a:spcBef>
                <a:spcPct val="50000"/>
              </a:spcBef>
            </a:pPr>
            <a:r>
              <a:rPr lang="en-US" sz="2400"/>
              <a:t>Which requires the greatest amount of work: </a:t>
            </a:r>
          </a:p>
          <a:p>
            <a:pPr marL="342900" indent="-342900">
              <a:spcBef>
                <a:spcPct val="50000"/>
              </a:spcBef>
            </a:pPr>
            <a:r>
              <a:rPr lang="en-US" sz="2400"/>
              <a:t>A) accelerating a car from10 km/h to 15 km/h</a:t>
            </a:r>
          </a:p>
          <a:p>
            <a:pPr marL="342900" indent="-342900">
              <a:spcBef>
                <a:spcPct val="50000"/>
              </a:spcBef>
            </a:pPr>
            <a:r>
              <a:rPr lang="en-US" sz="2400"/>
              <a:t>B) decelerating a car from 10 km/h to a stop</a:t>
            </a:r>
          </a:p>
          <a:p>
            <a:pPr marL="342900" indent="-342900">
              <a:spcBef>
                <a:spcPct val="50000"/>
              </a:spcBef>
            </a:pPr>
            <a:r>
              <a:rPr lang="en-US" sz="2400"/>
              <a:t>C) Both require the same</a:t>
            </a:r>
          </a:p>
        </p:txBody>
      </p:sp>
      <p:sp>
        <p:nvSpPr>
          <p:cNvPr id="68613" name="Text Box 5"/>
          <p:cNvSpPr txBox="1">
            <a:spLocks noChangeArrowheads="1"/>
          </p:cNvSpPr>
          <p:nvPr/>
        </p:nvSpPr>
        <p:spPr bwMode="auto">
          <a:xfrm>
            <a:off x="381000" y="3200400"/>
            <a:ext cx="8001000" cy="3013075"/>
          </a:xfrm>
          <a:prstGeom prst="rect">
            <a:avLst/>
          </a:prstGeom>
          <a:noFill/>
          <a:ln w="9525">
            <a:noFill/>
            <a:miter lim="800000"/>
            <a:headEnd/>
            <a:tailEnd/>
          </a:ln>
          <a:effectLst/>
        </p:spPr>
        <p:txBody>
          <a:bodyPr>
            <a:spAutoFit/>
          </a:bodyPr>
          <a:lstStyle/>
          <a:p>
            <a:pPr>
              <a:spcBef>
                <a:spcPct val="50000"/>
              </a:spcBef>
            </a:pPr>
            <a:r>
              <a:rPr lang="en-US" sz="2400" dirty="0" err="1">
                <a:solidFill>
                  <a:srgbClr val="993366"/>
                </a:solidFill>
              </a:rPr>
              <a:t>Answer:A</a:t>
            </a:r>
            <a:endParaRPr lang="en-US" sz="2400" dirty="0">
              <a:solidFill>
                <a:srgbClr val="993366"/>
              </a:solidFill>
            </a:endParaRPr>
          </a:p>
          <a:p>
            <a:pPr>
              <a:spcBef>
                <a:spcPct val="50000"/>
              </a:spcBef>
            </a:pPr>
            <a:r>
              <a:rPr lang="en-US" sz="2400" dirty="0">
                <a:solidFill>
                  <a:srgbClr val="993366"/>
                </a:solidFill>
              </a:rPr>
              <a:t>W = change in KE </a:t>
            </a:r>
          </a:p>
          <a:p>
            <a:pPr>
              <a:spcBef>
                <a:spcPct val="50000"/>
              </a:spcBef>
            </a:pPr>
            <a:r>
              <a:rPr lang="en-US" sz="2400" dirty="0">
                <a:solidFill>
                  <a:srgbClr val="993366"/>
                </a:solidFill>
              </a:rPr>
              <a:t>So for A, W = ½ m (15)</a:t>
            </a:r>
            <a:r>
              <a:rPr lang="en-US" sz="2400" baseline="30000" dirty="0">
                <a:solidFill>
                  <a:srgbClr val="993366"/>
                </a:solidFill>
              </a:rPr>
              <a:t>2</a:t>
            </a:r>
            <a:r>
              <a:rPr lang="en-US" sz="2400" dirty="0">
                <a:solidFill>
                  <a:srgbClr val="993366"/>
                </a:solidFill>
              </a:rPr>
              <a:t> – ½ m (10)</a:t>
            </a:r>
            <a:r>
              <a:rPr lang="en-US" sz="2400" baseline="30000" dirty="0">
                <a:solidFill>
                  <a:srgbClr val="993366"/>
                </a:solidFill>
              </a:rPr>
              <a:t>2</a:t>
            </a:r>
            <a:r>
              <a:rPr lang="en-US" sz="2400" dirty="0">
                <a:solidFill>
                  <a:srgbClr val="993366"/>
                </a:solidFill>
              </a:rPr>
              <a:t> = ½ m (225 -100) = ½ m (125)</a:t>
            </a:r>
          </a:p>
          <a:p>
            <a:pPr>
              <a:spcBef>
                <a:spcPct val="50000"/>
              </a:spcBef>
            </a:pPr>
            <a:r>
              <a:rPr lang="en-US" sz="2400" dirty="0">
                <a:solidFill>
                  <a:srgbClr val="993366"/>
                </a:solidFill>
              </a:rPr>
              <a:t>And for B, W = ½ m (0) – ½ m (10)</a:t>
            </a:r>
            <a:r>
              <a:rPr lang="en-US" sz="2400" baseline="30000" dirty="0">
                <a:solidFill>
                  <a:srgbClr val="993366"/>
                </a:solidFill>
              </a:rPr>
              <a:t>2</a:t>
            </a:r>
            <a:r>
              <a:rPr lang="en-US" sz="2400" dirty="0">
                <a:solidFill>
                  <a:srgbClr val="993366"/>
                </a:solidFill>
              </a:rPr>
              <a:t> = - ½ m(100)</a:t>
            </a:r>
          </a:p>
          <a:p>
            <a:pPr>
              <a:spcBef>
                <a:spcPct val="50000"/>
              </a:spcBef>
            </a:pPr>
            <a:r>
              <a:rPr lang="en-US" sz="2400" dirty="0">
                <a:solidFill>
                  <a:srgbClr val="993366"/>
                </a:solidFill>
              </a:rPr>
              <a:t>So more work is required for 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620000" cy="4431983"/>
          </a:xfrm>
          <a:prstGeom prst="rect">
            <a:avLst/>
          </a:prstGeom>
        </p:spPr>
        <p:txBody>
          <a:bodyPr wrap="square">
            <a:spAutoFit/>
          </a:bodyPr>
          <a:lstStyle/>
          <a:p>
            <a:endParaRPr lang="en-US" dirty="0" smtClean="0"/>
          </a:p>
          <a:p>
            <a:r>
              <a:rPr lang="en-US" sz="2400" dirty="0" smtClean="0"/>
              <a:t>If you’re in a car that gets hit from behind, you can get whiplash (neck injury) if your head is not against a headrest. This is best explained via:</a:t>
            </a:r>
          </a:p>
          <a:p>
            <a:endParaRPr lang="en-US" sz="2400" dirty="0" smtClean="0"/>
          </a:p>
          <a:p>
            <a:r>
              <a:rPr lang="en-US" sz="2400" dirty="0" smtClean="0"/>
              <a:t>A) your whole body undergoes a sudden acceleration.</a:t>
            </a:r>
          </a:p>
          <a:p>
            <a:r>
              <a:rPr lang="en-US" sz="2400" dirty="0" smtClean="0"/>
              <a:t>B) there is an action-reaction pair of forces between your neck and head.</a:t>
            </a:r>
          </a:p>
          <a:p>
            <a:r>
              <a:rPr lang="en-US" sz="2400" dirty="0" smtClean="0"/>
              <a:t>C) inertia -- the back of your seat pushes your back forward but your head tends to stay where it was.</a:t>
            </a:r>
          </a:p>
          <a:p>
            <a:r>
              <a:rPr lang="en-US" sz="2400" dirty="0" smtClean="0"/>
              <a:t>D) inertia – you resist the motion of the car.</a:t>
            </a:r>
          </a:p>
          <a:p>
            <a:r>
              <a:rPr lang="en-US" sz="2400" dirty="0" smtClean="0"/>
              <a:t>E) none of these </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685800" y="609600"/>
            <a:ext cx="7696200" cy="3743325"/>
          </a:xfrm>
          <a:prstGeom prst="rect">
            <a:avLst/>
          </a:prstGeom>
          <a:noFill/>
          <a:ln w="9525">
            <a:noFill/>
            <a:miter lim="800000"/>
            <a:headEnd/>
            <a:tailEnd/>
          </a:ln>
          <a:effectLst/>
        </p:spPr>
        <p:txBody>
          <a:bodyPr>
            <a:spAutoFit/>
          </a:bodyPr>
          <a:lstStyle/>
          <a:p>
            <a:pPr marL="342900" indent="-342900">
              <a:spcBef>
                <a:spcPct val="50000"/>
              </a:spcBef>
            </a:pPr>
            <a:r>
              <a:rPr lang="en-US" sz="2400"/>
              <a:t>If an object has kinetic energy, then it must also have</a:t>
            </a:r>
          </a:p>
          <a:p>
            <a:pPr marL="342900" indent="-342900">
              <a:spcBef>
                <a:spcPct val="50000"/>
              </a:spcBef>
              <a:buFontTx/>
              <a:buAutoNum type="alphaUcParenR"/>
            </a:pPr>
            <a:r>
              <a:rPr lang="en-US" sz="2400"/>
              <a:t>Impulse</a:t>
            </a:r>
          </a:p>
          <a:p>
            <a:pPr marL="342900" indent="-342900">
              <a:spcBef>
                <a:spcPct val="50000"/>
              </a:spcBef>
            </a:pPr>
            <a:r>
              <a:rPr lang="en-US" sz="2400"/>
              <a:t>B) Momentum</a:t>
            </a:r>
          </a:p>
          <a:p>
            <a:pPr marL="342900" indent="-342900">
              <a:spcBef>
                <a:spcPct val="50000"/>
              </a:spcBef>
            </a:pPr>
            <a:r>
              <a:rPr lang="en-US" sz="2400"/>
              <a:t>C) Acceleration</a:t>
            </a:r>
          </a:p>
          <a:p>
            <a:pPr marL="342900" indent="-342900">
              <a:spcBef>
                <a:spcPct val="50000"/>
              </a:spcBef>
            </a:pPr>
            <a:r>
              <a:rPr lang="en-US" sz="2400"/>
              <a:t>D) Potential energy</a:t>
            </a:r>
          </a:p>
          <a:p>
            <a:pPr marL="342900" indent="-342900">
              <a:spcBef>
                <a:spcPct val="50000"/>
              </a:spcBef>
            </a:pPr>
            <a:r>
              <a:rPr lang="en-US" sz="2400"/>
              <a:t>E) None of these</a:t>
            </a:r>
          </a:p>
          <a:p>
            <a:pPr marL="342900" indent="-342900">
              <a:spcBef>
                <a:spcPct val="50000"/>
              </a:spcBef>
            </a:pPr>
            <a:r>
              <a:rPr lang="en-US" sz="2400"/>
              <a:t>F) All of these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685800" y="609600"/>
            <a:ext cx="7696200" cy="3743325"/>
          </a:xfrm>
          <a:prstGeom prst="rect">
            <a:avLst/>
          </a:prstGeom>
          <a:noFill/>
          <a:ln w="9525">
            <a:noFill/>
            <a:miter lim="800000"/>
            <a:headEnd/>
            <a:tailEnd/>
          </a:ln>
          <a:effectLst/>
        </p:spPr>
        <p:txBody>
          <a:bodyPr>
            <a:spAutoFit/>
          </a:bodyPr>
          <a:lstStyle/>
          <a:p>
            <a:pPr marL="342900" indent="-342900">
              <a:spcBef>
                <a:spcPct val="50000"/>
              </a:spcBef>
            </a:pPr>
            <a:r>
              <a:rPr lang="en-US" sz="2400"/>
              <a:t>If an object has kinetic energy, then it must also have</a:t>
            </a:r>
          </a:p>
          <a:p>
            <a:pPr marL="342900" indent="-342900">
              <a:spcBef>
                <a:spcPct val="50000"/>
              </a:spcBef>
              <a:buFontTx/>
              <a:buAutoNum type="alphaUcParenR"/>
            </a:pPr>
            <a:r>
              <a:rPr lang="en-US" sz="2400"/>
              <a:t>Impulse</a:t>
            </a:r>
          </a:p>
          <a:p>
            <a:pPr marL="342900" indent="-342900">
              <a:spcBef>
                <a:spcPct val="50000"/>
              </a:spcBef>
            </a:pPr>
            <a:r>
              <a:rPr lang="en-US" sz="2400"/>
              <a:t>B) Momentum</a:t>
            </a:r>
          </a:p>
          <a:p>
            <a:pPr marL="342900" indent="-342900">
              <a:spcBef>
                <a:spcPct val="50000"/>
              </a:spcBef>
            </a:pPr>
            <a:r>
              <a:rPr lang="en-US" sz="2400"/>
              <a:t>C) Acceleration</a:t>
            </a:r>
          </a:p>
          <a:p>
            <a:pPr marL="342900" indent="-342900">
              <a:spcBef>
                <a:spcPct val="50000"/>
              </a:spcBef>
            </a:pPr>
            <a:r>
              <a:rPr lang="en-US" sz="2400"/>
              <a:t>D) Potential energy</a:t>
            </a:r>
          </a:p>
          <a:p>
            <a:pPr marL="342900" indent="-342900">
              <a:spcBef>
                <a:spcPct val="50000"/>
              </a:spcBef>
            </a:pPr>
            <a:r>
              <a:rPr lang="en-US" sz="2400"/>
              <a:t>E) None of these</a:t>
            </a:r>
          </a:p>
          <a:p>
            <a:pPr marL="342900" indent="-342900">
              <a:spcBef>
                <a:spcPct val="50000"/>
              </a:spcBef>
            </a:pPr>
            <a:r>
              <a:rPr lang="en-US" sz="2400"/>
              <a:t>F) All of these</a:t>
            </a:r>
          </a:p>
        </p:txBody>
      </p:sp>
      <p:sp>
        <p:nvSpPr>
          <p:cNvPr id="69637" name="Text Box 5"/>
          <p:cNvSpPr txBox="1">
            <a:spLocks noChangeArrowheads="1"/>
          </p:cNvSpPr>
          <p:nvPr/>
        </p:nvSpPr>
        <p:spPr bwMode="auto">
          <a:xfrm>
            <a:off x="990600" y="5181600"/>
            <a:ext cx="5273675" cy="457200"/>
          </a:xfrm>
          <a:prstGeom prst="rect">
            <a:avLst/>
          </a:prstGeom>
          <a:noFill/>
          <a:ln w="9525">
            <a:noFill/>
            <a:miter lim="800000"/>
            <a:headEnd/>
            <a:tailEnd/>
          </a:ln>
          <a:effectLst/>
        </p:spPr>
        <p:txBody>
          <a:bodyPr>
            <a:spAutoFit/>
          </a:bodyPr>
          <a:lstStyle/>
          <a:p>
            <a:r>
              <a:rPr lang="en-US" sz="2400">
                <a:solidFill>
                  <a:srgbClr val="993366"/>
                </a:solidFill>
              </a:rPr>
              <a:t>Answer: B, momentum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457200" y="533400"/>
            <a:ext cx="8305800" cy="3013075"/>
          </a:xfrm>
          <a:prstGeom prst="rect">
            <a:avLst/>
          </a:prstGeom>
          <a:noFill/>
          <a:ln w="9525">
            <a:noFill/>
            <a:miter lim="800000"/>
            <a:headEnd/>
            <a:tailEnd/>
          </a:ln>
          <a:effectLst/>
        </p:spPr>
        <p:txBody>
          <a:bodyPr>
            <a:spAutoFit/>
          </a:bodyPr>
          <a:lstStyle/>
          <a:p>
            <a:r>
              <a:rPr lang="en-US" sz="2400"/>
              <a:t>The chef at the infamous Fattening Tower of Pizza tosses a spinning disk of uncooked pizza dough into the air. The disk's diameter increases during the flight, while its rotational speed  </a:t>
            </a:r>
          </a:p>
          <a:p>
            <a:endParaRPr lang="en-US" sz="2400"/>
          </a:p>
          <a:p>
            <a:r>
              <a:rPr lang="en-US" sz="2400"/>
              <a:t>A) decreases. </a:t>
            </a:r>
          </a:p>
          <a:p>
            <a:r>
              <a:rPr lang="en-US" sz="2400"/>
              <a:t>B)  increases. </a:t>
            </a:r>
          </a:p>
          <a:p>
            <a:r>
              <a:rPr lang="en-US" sz="2400"/>
              <a:t>C)  remains constant.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457200" y="533400"/>
            <a:ext cx="8305800" cy="3013075"/>
          </a:xfrm>
          <a:prstGeom prst="rect">
            <a:avLst/>
          </a:prstGeom>
          <a:noFill/>
          <a:ln w="9525">
            <a:noFill/>
            <a:miter lim="800000"/>
            <a:headEnd/>
            <a:tailEnd/>
          </a:ln>
          <a:effectLst/>
        </p:spPr>
        <p:txBody>
          <a:bodyPr>
            <a:spAutoFit/>
          </a:bodyPr>
          <a:lstStyle/>
          <a:p>
            <a:r>
              <a:rPr lang="en-US" sz="2400"/>
              <a:t>The chef at the infamous Fattening Tower of Pizza tosses a spinning disk of uncooked pizza dough into the air. The disk's diameter increases during the flight, while its rotational speed  </a:t>
            </a:r>
          </a:p>
          <a:p>
            <a:endParaRPr lang="en-US" sz="2400"/>
          </a:p>
          <a:p>
            <a:r>
              <a:rPr lang="en-US" sz="2400"/>
              <a:t>A) decreases. </a:t>
            </a:r>
          </a:p>
          <a:p>
            <a:r>
              <a:rPr lang="en-US" sz="2400"/>
              <a:t>B)  increases. </a:t>
            </a:r>
          </a:p>
          <a:p>
            <a:r>
              <a:rPr lang="en-US" sz="2400"/>
              <a:t>C)  remains constant. </a:t>
            </a:r>
          </a:p>
        </p:txBody>
      </p:sp>
      <p:sp>
        <p:nvSpPr>
          <p:cNvPr id="70661" name="Text Box 5"/>
          <p:cNvSpPr txBox="1">
            <a:spLocks noChangeArrowheads="1"/>
          </p:cNvSpPr>
          <p:nvPr/>
        </p:nvSpPr>
        <p:spPr bwMode="auto">
          <a:xfrm>
            <a:off x="381000" y="4038600"/>
            <a:ext cx="8458200" cy="28305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Angular momentum is conserved as there are no external torques. </a:t>
            </a:r>
          </a:p>
          <a:p>
            <a:pPr>
              <a:spcBef>
                <a:spcPct val="50000"/>
              </a:spcBef>
            </a:pPr>
            <a:r>
              <a:rPr lang="en-US" sz="2400" dirty="0">
                <a:solidFill>
                  <a:srgbClr val="993366"/>
                </a:solidFill>
              </a:rPr>
              <a:t>Angular momentum  = rotational inertia x angular velocity.</a:t>
            </a:r>
          </a:p>
          <a:p>
            <a:pPr>
              <a:spcBef>
                <a:spcPct val="50000"/>
              </a:spcBef>
            </a:pPr>
            <a:r>
              <a:rPr lang="en-US" sz="2400" dirty="0">
                <a:solidFill>
                  <a:srgbClr val="993366"/>
                </a:solidFill>
              </a:rPr>
              <a:t>Rotational inertia is increased so angular velocity is decreased.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533400" y="609600"/>
            <a:ext cx="77724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you turn a bolt using a wrench whose handle is three times as long, you’re multiplying the torque by</a:t>
            </a:r>
          </a:p>
          <a:p>
            <a:pPr marL="342900" indent="-342900">
              <a:spcBef>
                <a:spcPct val="50000"/>
              </a:spcBef>
              <a:buFontTx/>
              <a:buAutoNum type="alphaUcParenR"/>
            </a:pPr>
            <a:r>
              <a:rPr lang="en-US" sz="2400"/>
              <a:t>3</a:t>
            </a:r>
          </a:p>
          <a:p>
            <a:pPr marL="342900" indent="-342900">
              <a:spcBef>
                <a:spcPct val="50000"/>
              </a:spcBef>
            </a:pPr>
            <a:r>
              <a:rPr lang="en-US" sz="2400"/>
              <a:t>B) 1/3</a:t>
            </a:r>
          </a:p>
          <a:p>
            <a:pPr marL="342900" indent="-342900">
              <a:spcBef>
                <a:spcPct val="50000"/>
              </a:spcBef>
            </a:pPr>
            <a:r>
              <a:rPr lang="en-US" sz="2400"/>
              <a:t>C) 6</a:t>
            </a:r>
          </a:p>
          <a:p>
            <a:pPr marL="342900" indent="-342900">
              <a:spcBef>
                <a:spcPct val="50000"/>
              </a:spcBef>
            </a:pPr>
            <a:r>
              <a:rPr lang="en-US" sz="2400"/>
              <a:t>D) 9</a:t>
            </a:r>
          </a:p>
          <a:p>
            <a:pPr marL="342900" indent="-342900">
              <a:spcBef>
                <a:spcPct val="50000"/>
              </a:spcBef>
            </a:pPr>
            <a:r>
              <a:rPr lang="en-US" sz="2400"/>
              <a:t>E) 1/9</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4"/>
          <p:cNvSpPr txBox="1">
            <a:spLocks noChangeArrowheads="1"/>
          </p:cNvSpPr>
          <p:nvPr/>
        </p:nvSpPr>
        <p:spPr bwMode="auto">
          <a:xfrm>
            <a:off x="533400" y="609600"/>
            <a:ext cx="7772400" cy="3560763"/>
          </a:xfrm>
          <a:prstGeom prst="rect">
            <a:avLst/>
          </a:prstGeom>
          <a:noFill/>
          <a:ln w="9525">
            <a:noFill/>
            <a:miter lim="800000"/>
            <a:headEnd/>
            <a:tailEnd/>
          </a:ln>
          <a:effectLst/>
        </p:spPr>
        <p:txBody>
          <a:bodyPr>
            <a:spAutoFit/>
          </a:bodyPr>
          <a:lstStyle/>
          <a:p>
            <a:pPr marL="342900" indent="-342900">
              <a:spcBef>
                <a:spcPct val="50000"/>
              </a:spcBef>
            </a:pPr>
            <a:r>
              <a:rPr lang="en-US" sz="2400"/>
              <a:t>When you turn a bolt using a wrench whose handle is three times as long, you’re multiplying the torque by</a:t>
            </a:r>
          </a:p>
          <a:p>
            <a:pPr marL="342900" indent="-342900">
              <a:spcBef>
                <a:spcPct val="50000"/>
              </a:spcBef>
              <a:buFontTx/>
              <a:buAutoNum type="alphaUcParenR"/>
            </a:pPr>
            <a:r>
              <a:rPr lang="en-US" sz="2400"/>
              <a:t>3</a:t>
            </a:r>
          </a:p>
          <a:p>
            <a:pPr marL="342900" indent="-342900">
              <a:spcBef>
                <a:spcPct val="50000"/>
              </a:spcBef>
            </a:pPr>
            <a:r>
              <a:rPr lang="en-US" sz="2400"/>
              <a:t>B) 1/3</a:t>
            </a:r>
          </a:p>
          <a:p>
            <a:pPr marL="342900" indent="-342900">
              <a:spcBef>
                <a:spcPct val="50000"/>
              </a:spcBef>
            </a:pPr>
            <a:r>
              <a:rPr lang="en-US" sz="2400"/>
              <a:t>C) 6</a:t>
            </a:r>
          </a:p>
          <a:p>
            <a:pPr marL="342900" indent="-342900">
              <a:spcBef>
                <a:spcPct val="50000"/>
              </a:spcBef>
            </a:pPr>
            <a:r>
              <a:rPr lang="en-US" sz="2400"/>
              <a:t>D) 9</a:t>
            </a:r>
          </a:p>
          <a:p>
            <a:pPr marL="342900" indent="-342900">
              <a:spcBef>
                <a:spcPct val="50000"/>
              </a:spcBef>
            </a:pPr>
            <a:r>
              <a:rPr lang="en-US" sz="2400"/>
              <a:t>E) 1/9</a:t>
            </a:r>
          </a:p>
        </p:txBody>
      </p:sp>
      <p:sp>
        <p:nvSpPr>
          <p:cNvPr id="71685" name="Text Box 5"/>
          <p:cNvSpPr txBox="1">
            <a:spLocks noChangeArrowheads="1"/>
          </p:cNvSpPr>
          <p:nvPr/>
        </p:nvSpPr>
        <p:spPr bwMode="auto">
          <a:xfrm>
            <a:off x="609600" y="5181600"/>
            <a:ext cx="76200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Torque = lever arm x force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609600" y="533400"/>
            <a:ext cx="7924800" cy="3013075"/>
          </a:xfrm>
          <a:prstGeom prst="rect">
            <a:avLst/>
          </a:prstGeom>
          <a:noFill/>
          <a:ln w="9525">
            <a:noFill/>
            <a:miter lim="800000"/>
            <a:headEnd/>
            <a:tailEnd/>
          </a:ln>
          <a:effectLst/>
        </p:spPr>
        <p:txBody>
          <a:bodyPr anchor="ctr">
            <a:spAutoFit/>
          </a:bodyPr>
          <a:lstStyle/>
          <a:p>
            <a:r>
              <a:rPr lang="en-US" sz="2400"/>
              <a:t>If the Earth's mass decreased to one-half its original mass with no change in radius, then your weight would </a:t>
            </a:r>
          </a:p>
          <a:p>
            <a:endParaRPr lang="en-US" sz="2400"/>
          </a:p>
          <a:p>
            <a:r>
              <a:rPr lang="en-US" sz="2400"/>
              <a:t>A) decrease to one quarter your original weight. </a:t>
            </a:r>
          </a:p>
          <a:p>
            <a:r>
              <a:rPr lang="en-US" sz="2400"/>
              <a:t>B) stay the same. </a:t>
            </a:r>
          </a:p>
          <a:p>
            <a:r>
              <a:rPr lang="en-US" sz="2400"/>
              <a:t>C) decrease to one half your original weight. </a:t>
            </a:r>
          </a:p>
          <a:p>
            <a:r>
              <a:rPr lang="en-US" sz="2400"/>
              <a:t>D) none of these </a:t>
            </a:r>
          </a:p>
          <a:p>
            <a:pPr eaLnBrk="0" hangingPunct="0"/>
            <a:endParaRPr lang="en-US" sz="24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609600" y="533400"/>
            <a:ext cx="7924800" cy="3013075"/>
          </a:xfrm>
          <a:prstGeom prst="rect">
            <a:avLst/>
          </a:prstGeom>
          <a:noFill/>
          <a:ln w="9525">
            <a:noFill/>
            <a:miter lim="800000"/>
            <a:headEnd/>
            <a:tailEnd/>
          </a:ln>
          <a:effectLst/>
        </p:spPr>
        <p:txBody>
          <a:bodyPr anchor="ctr">
            <a:spAutoFit/>
          </a:bodyPr>
          <a:lstStyle/>
          <a:p>
            <a:r>
              <a:rPr lang="en-US" sz="2400"/>
              <a:t>If the Earth's mass decreased to one-half its original mass with no change in radius, then your weight would </a:t>
            </a:r>
          </a:p>
          <a:p>
            <a:endParaRPr lang="en-US" sz="2400"/>
          </a:p>
          <a:p>
            <a:r>
              <a:rPr lang="en-US" sz="2400"/>
              <a:t>A) decrease to one quarter your original weight. </a:t>
            </a:r>
          </a:p>
          <a:p>
            <a:r>
              <a:rPr lang="en-US" sz="2400"/>
              <a:t>B) stay the same. </a:t>
            </a:r>
          </a:p>
          <a:p>
            <a:r>
              <a:rPr lang="en-US" sz="2400"/>
              <a:t>C) decrease to one half your original weight. </a:t>
            </a:r>
          </a:p>
          <a:p>
            <a:r>
              <a:rPr lang="en-US" sz="2400"/>
              <a:t>D) none of these </a:t>
            </a:r>
          </a:p>
          <a:p>
            <a:pPr eaLnBrk="0" hangingPunct="0"/>
            <a:endParaRPr lang="en-US" sz="2400"/>
          </a:p>
        </p:txBody>
      </p:sp>
      <p:sp>
        <p:nvSpPr>
          <p:cNvPr id="137221" name="Text Box 5"/>
          <p:cNvSpPr txBox="1">
            <a:spLocks noChangeArrowheads="1"/>
          </p:cNvSpPr>
          <p:nvPr/>
        </p:nvSpPr>
        <p:spPr bwMode="auto">
          <a:xfrm>
            <a:off x="685800" y="3962400"/>
            <a:ext cx="7620000" cy="155257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Because of the gravitational force law, F = </a:t>
            </a:r>
            <a:r>
              <a:rPr lang="en-US" sz="2400" dirty="0" err="1">
                <a:solidFill>
                  <a:srgbClr val="993366"/>
                </a:solidFill>
              </a:rPr>
              <a:t>GMm</a:t>
            </a:r>
            <a:r>
              <a:rPr lang="en-US" sz="2400" dirty="0">
                <a:solidFill>
                  <a:srgbClr val="993366"/>
                </a:solidFill>
              </a:rPr>
              <a:t>/d</a:t>
            </a:r>
            <a:r>
              <a:rPr lang="en-US" sz="2400" baseline="30000" dirty="0">
                <a:solidFill>
                  <a:srgbClr val="993366"/>
                </a:solidFill>
              </a:rPr>
              <a:t>2</a:t>
            </a:r>
          </a:p>
          <a:p>
            <a:pPr>
              <a:spcBef>
                <a:spcPct val="50000"/>
              </a:spcBef>
            </a:pPr>
            <a:r>
              <a:rPr lang="en-US" sz="2400" dirty="0">
                <a:solidFill>
                  <a:srgbClr val="993366"/>
                </a:solidFill>
              </a:rPr>
              <a:t>where M has become half</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228600" y="685800"/>
            <a:ext cx="8610600" cy="4473575"/>
          </a:xfrm>
          <a:prstGeom prst="rect">
            <a:avLst/>
          </a:prstGeom>
          <a:noFill/>
          <a:ln w="9525">
            <a:noFill/>
            <a:miter lim="800000"/>
            <a:headEnd/>
            <a:tailEnd/>
          </a:ln>
          <a:effectLst/>
        </p:spPr>
        <p:txBody>
          <a:bodyPr>
            <a:spAutoFit/>
          </a:bodyPr>
          <a:lstStyle/>
          <a:p>
            <a:pPr marL="342900" indent="-342900">
              <a:spcBef>
                <a:spcPct val="50000"/>
              </a:spcBef>
            </a:pPr>
            <a:r>
              <a:rPr lang="en-US" sz="2400"/>
              <a:t>Two planets attract each other with a 400 N gravitational force. If the planets are moved so that the distance between them is twice as far, the force will be</a:t>
            </a:r>
          </a:p>
          <a:p>
            <a:pPr marL="342900" indent="-342900">
              <a:spcBef>
                <a:spcPct val="50000"/>
              </a:spcBef>
            </a:pPr>
            <a:endParaRPr lang="en-US" sz="2400"/>
          </a:p>
          <a:p>
            <a:pPr marL="342900" indent="-342900">
              <a:spcBef>
                <a:spcPct val="50000"/>
              </a:spcBef>
              <a:buFontTx/>
              <a:buAutoNum type="alphaUcParenR"/>
            </a:pPr>
            <a:r>
              <a:rPr lang="en-US" sz="2400"/>
              <a:t>400 N</a:t>
            </a:r>
          </a:p>
          <a:p>
            <a:pPr marL="342900" indent="-342900">
              <a:spcBef>
                <a:spcPct val="50000"/>
              </a:spcBef>
            </a:pPr>
            <a:r>
              <a:rPr lang="en-US" sz="2400"/>
              <a:t>B) 200 N</a:t>
            </a:r>
          </a:p>
          <a:p>
            <a:pPr marL="342900" indent="-342900">
              <a:spcBef>
                <a:spcPct val="50000"/>
              </a:spcBef>
            </a:pPr>
            <a:r>
              <a:rPr lang="en-US" sz="2400"/>
              <a:t>C) 100 N</a:t>
            </a:r>
          </a:p>
          <a:p>
            <a:pPr marL="342900" indent="-342900">
              <a:spcBef>
                <a:spcPct val="50000"/>
              </a:spcBef>
            </a:pPr>
            <a:r>
              <a:rPr lang="en-US" sz="2400"/>
              <a:t>D) 1600 N</a:t>
            </a:r>
          </a:p>
          <a:p>
            <a:pPr marL="342900" indent="-342900">
              <a:spcBef>
                <a:spcPct val="50000"/>
              </a:spcBef>
            </a:pPr>
            <a:r>
              <a:rPr lang="en-US" sz="2400"/>
              <a:t>E) None of these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Text Box 4"/>
          <p:cNvSpPr txBox="1">
            <a:spLocks noChangeArrowheads="1"/>
          </p:cNvSpPr>
          <p:nvPr/>
        </p:nvSpPr>
        <p:spPr bwMode="auto">
          <a:xfrm>
            <a:off x="228600" y="685800"/>
            <a:ext cx="8610600" cy="4473575"/>
          </a:xfrm>
          <a:prstGeom prst="rect">
            <a:avLst/>
          </a:prstGeom>
          <a:noFill/>
          <a:ln w="9525">
            <a:noFill/>
            <a:miter lim="800000"/>
            <a:headEnd/>
            <a:tailEnd/>
          </a:ln>
          <a:effectLst/>
        </p:spPr>
        <p:txBody>
          <a:bodyPr>
            <a:spAutoFit/>
          </a:bodyPr>
          <a:lstStyle/>
          <a:p>
            <a:pPr marL="342900" indent="-342900">
              <a:spcBef>
                <a:spcPct val="50000"/>
              </a:spcBef>
            </a:pPr>
            <a:r>
              <a:rPr lang="en-US" sz="2400"/>
              <a:t>Two planets attract each other with a 400 N gravitational force. If the planets are moved so that the distance between them is twice as far, the force will be</a:t>
            </a:r>
          </a:p>
          <a:p>
            <a:pPr marL="342900" indent="-342900">
              <a:spcBef>
                <a:spcPct val="50000"/>
              </a:spcBef>
            </a:pPr>
            <a:endParaRPr lang="en-US" sz="2400"/>
          </a:p>
          <a:p>
            <a:pPr marL="342900" indent="-342900">
              <a:spcBef>
                <a:spcPct val="50000"/>
              </a:spcBef>
              <a:buFontTx/>
              <a:buAutoNum type="alphaUcParenR"/>
            </a:pPr>
            <a:r>
              <a:rPr lang="en-US" sz="2400"/>
              <a:t>400 N</a:t>
            </a:r>
          </a:p>
          <a:p>
            <a:pPr marL="342900" indent="-342900">
              <a:spcBef>
                <a:spcPct val="50000"/>
              </a:spcBef>
            </a:pPr>
            <a:r>
              <a:rPr lang="en-US" sz="2400"/>
              <a:t>B) 200 N</a:t>
            </a:r>
          </a:p>
          <a:p>
            <a:pPr marL="342900" indent="-342900">
              <a:spcBef>
                <a:spcPct val="50000"/>
              </a:spcBef>
            </a:pPr>
            <a:r>
              <a:rPr lang="en-US" sz="2400"/>
              <a:t>C) 100 N</a:t>
            </a:r>
          </a:p>
          <a:p>
            <a:pPr marL="342900" indent="-342900">
              <a:spcBef>
                <a:spcPct val="50000"/>
              </a:spcBef>
            </a:pPr>
            <a:r>
              <a:rPr lang="en-US" sz="2400"/>
              <a:t>D) 1600 N</a:t>
            </a:r>
          </a:p>
          <a:p>
            <a:pPr marL="342900" indent="-342900">
              <a:spcBef>
                <a:spcPct val="50000"/>
              </a:spcBef>
            </a:pPr>
            <a:r>
              <a:rPr lang="en-US" sz="2400"/>
              <a:t>E) None of these</a:t>
            </a:r>
          </a:p>
        </p:txBody>
      </p:sp>
      <p:sp>
        <p:nvSpPr>
          <p:cNvPr id="72709" name="Text Box 5"/>
          <p:cNvSpPr txBox="1">
            <a:spLocks noChangeArrowheads="1"/>
          </p:cNvSpPr>
          <p:nvPr/>
        </p:nvSpPr>
        <p:spPr bwMode="auto">
          <a:xfrm>
            <a:off x="304800" y="5410200"/>
            <a:ext cx="8153400" cy="1004888"/>
          </a:xfrm>
          <a:prstGeom prst="rect">
            <a:avLst/>
          </a:prstGeom>
          <a:noFill/>
          <a:ln w="9525">
            <a:noFill/>
            <a:miter lim="800000"/>
            <a:headEnd/>
            <a:tailEnd/>
          </a:ln>
          <a:effectLst/>
        </p:spPr>
        <p:txBody>
          <a:bodyPr>
            <a:spAutoFit/>
          </a:bodyPr>
          <a:lstStyle/>
          <a:p>
            <a:pPr>
              <a:spcBef>
                <a:spcPct val="50000"/>
              </a:spcBef>
            </a:pPr>
            <a:r>
              <a:rPr lang="en-US" sz="2400" dirty="0" err="1">
                <a:solidFill>
                  <a:srgbClr val="993366"/>
                </a:solidFill>
              </a:rPr>
              <a:t>Answer:C</a:t>
            </a:r>
            <a:endParaRPr lang="en-US" sz="2400" dirty="0">
              <a:solidFill>
                <a:srgbClr val="993366"/>
              </a:solidFill>
            </a:endParaRPr>
          </a:p>
          <a:p>
            <a:pPr>
              <a:spcBef>
                <a:spcPct val="50000"/>
              </a:spcBef>
            </a:pPr>
            <a:r>
              <a:rPr lang="en-US" sz="2400" dirty="0">
                <a:solidFill>
                  <a:srgbClr val="993366"/>
                </a:solidFill>
              </a:rPr>
              <a:t>Inverse-square law of gravitation, force scales as 1/d</a:t>
            </a:r>
            <a:r>
              <a:rPr lang="en-US" sz="2400" baseline="30000" dirty="0">
                <a:solidFill>
                  <a:srgbClr val="993366"/>
                </a:solidFill>
              </a:rPr>
              <a:t>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620000" cy="4431983"/>
          </a:xfrm>
          <a:prstGeom prst="rect">
            <a:avLst/>
          </a:prstGeom>
        </p:spPr>
        <p:txBody>
          <a:bodyPr wrap="square">
            <a:spAutoFit/>
          </a:bodyPr>
          <a:lstStyle/>
          <a:p>
            <a:endParaRPr lang="en-US" dirty="0" smtClean="0"/>
          </a:p>
          <a:p>
            <a:r>
              <a:rPr lang="en-US" sz="2400" dirty="0" smtClean="0"/>
              <a:t>If you’re in a car that gets hit from behind, you can get whiplash (neck injury) if your head is not against a headrest. This is best explained via:</a:t>
            </a:r>
          </a:p>
          <a:p>
            <a:endParaRPr lang="en-US" sz="2400" dirty="0" smtClean="0"/>
          </a:p>
          <a:p>
            <a:r>
              <a:rPr lang="en-US" sz="2400" dirty="0" smtClean="0"/>
              <a:t>A) your whole body undergoes a sudden acceleration.</a:t>
            </a:r>
          </a:p>
          <a:p>
            <a:r>
              <a:rPr lang="en-US" sz="2400" dirty="0" smtClean="0"/>
              <a:t>B) there is an action-reaction pair of forces between your neck and head.</a:t>
            </a:r>
          </a:p>
          <a:p>
            <a:r>
              <a:rPr lang="en-US" sz="2400" dirty="0" smtClean="0"/>
              <a:t>C) inertia -- the back of your seat pushes your back forward but your head tends to stay where it was.</a:t>
            </a:r>
          </a:p>
          <a:p>
            <a:r>
              <a:rPr lang="en-US" sz="2400" dirty="0" smtClean="0"/>
              <a:t>D) inertia – you resist the motion of the car.</a:t>
            </a:r>
          </a:p>
          <a:p>
            <a:r>
              <a:rPr lang="en-US" sz="2400" dirty="0" smtClean="0"/>
              <a:t>E) none of these </a:t>
            </a:r>
            <a:endParaRPr lang="en-US" sz="2400" dirty="0"/>
          </a:p>
        </p:txBody>
      </p:sp>
      <p:sp>
        <p:nvSpPr>
          <p:cNvPr id="3" name="TextBox 2"/>
          <p:cNvSpPr txBox="1"/>
          <p:nvPr/>
        </p:nvSpPr>
        <p:spPr>
          <a:xfrm>
            <a:off x="838200" y="5410200"/>
            <a:ext cx="6858000" cy="461665"/>
          </a:xfrm>
          <a:prstGeom prst="rect">
            <a:avLst/>
          </a:prstGeom>
          <a:noFill/>
        </p:spPr>
        <p:txBody>
          <a:bodyPr wrap="square" rtlCol="0">
            <a:spAutoFit/>
          </a:bodyPr>
          <a:lstStyle/>
          <a:p>
            <a:r>
              <a:rPr lang="en-US" sz="2400" dirty="0" smtClean="0">
                <a:solidFill>
                  <a:srgbClr val="7030A0"/>
                </a:solidFill>
              </a:rPr>
              <a:t>C) Newton’s first law…</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762000" y="990600"/>
            <a:ext cx="7848600" cy="2465388"/>
          </a:xfrm>
          <a:prstGeom prst="rect">
            <a:avLst/>
          </a:prstGeom>
          <a:noFill/>
          <a:ln w="9525">
            <a:noFill/>
            <a:miter lim="800000"/>
            <a:headEnd/>
            <a:tailEnd/>
          </a:ln>
          <a:effectLst/>
        </p:spPr>
        <p:txBody>
          <a:bodyPr>
            <a:spAutoFit/>
          </a:bodyPr>
          <a:lstStyle/>
          <a:p>
            <a:pPr marL="342900" indent="-342900">
              <a:spcBef>
                <a:spcPct val="50000"/>
              </a:spcBef>
            </a:pPr>
            <a:r>
              <a:rPr lang="en-US" sz="2400"/>
              <a:t>During an eclipse of the sun the high ocean tides on Earth are</a:t>
            </a:r>
          </a:p>
          <a:p>
            <a:pPr marL="342900" indent="-342900">
              <a:spcBef>
                <a:spcPct val="50000"/>
              </a:spcBef>
              <a:buFontTx/>
              <a:buAutoNum type="alphaUcParenR"/>
            </a:pPr>
            <a:r>
              <a:rPr lang="en-US" sz="2400"/>
              <a:t>Extra high</a:t>
            </a:r>
          </a:p>
          <a:p>
            <a:pPr marL="342900" indent="-342900">
              <a:spcBef>
                <a:spcPct val="50000"/>
              </a:spcBef>
            </a:pPr>
            <a:r>
              <a:rPr lang="en-US" sz="2400"/>
              <a:t>B) Extra low</a:t>
            </a:r>
          </a:p>
          <a:p>
            <a:pPr marL="342900" indent="-342900">
              <a:spcBef>
                <a:spcPct val="50000"/>
              </a:spcBef>
            </a:pPr>
            <a:r>
              <a:rPr lang="en-US" sz="2400"/>
              <a:t>C) Not particularly different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p:cNvSpPr txBox="1">
            <a:spLocks noChangeArrowheads="1"/>
          </p:cNvSpPr>
          <p:nvPr/>
        </p:nvSpPr>
        <p:spPr bwMode="auto">
          <a:xfrm>
            <a:off x="762000" y="990600"/>
            <a:ext cx="7848600" cy="2465388"/>
          </a:xfrm>
          <a:prstGeom prst="rect">
            <a:avLst/>
          </a:prstGeom>
          <a:noFill/>
          <a:ln w="9525">
            <a:noFill/>
            <a:miter lim="800000"/>
            <a:headEnd/>
            <a:tailEnd/>
          </a:ln>
          <a:effectLst/>
        </p:spPr>
        <p:txBody>
          <a:bodyPr>
            <a:spAutoFit/>
          </a:bodyPr>
          <a:lstStyle/>
          <a:p>
            <a:pPr marL="342900" indent="-342900">
              <a:spcBef>
                <a:spcPct val="50000"/>
              </a:spcBef>
            </a:pPr>
            <a:r>
              <a:rPr lang="en-US" sz="2400"/>
              <a:t>During an eclipse of the sun the high ocean tides on Earth are</a:t>
            </a:r>
          </a:p>
          <a:p>
            <a:pPr marL="342900" indent="-342900">
              <a:spcBef>
                <a:spcPct val="50000"/>
              </a:spcBef>
              <a:buFontTx/>
              <a:buAutoNum type="alphaUcParenR"/>
            </a:pPr>
            <a:r>
              <a:rPr lang="en-US" sz="2400"/>
              <a:t>Extra high</a:t>
            </a:r>
          </a:p>
          <a:p>
            <a:pPr marL="342900" indent="-342900">
              <a:spcBef>
                <a:spcPct val="50000"/>
              </a:spcBef>
            </a:pPr>
            <a:r>
              <a:rPr lang="en-US" sz="2400"/>
              <a:t>B) Extra low</a:t>
            </a:r>
          </a:p>
          <a:p>
            <a:pPr marL="342900" indent="-342900">
              <a:spcBef>
                <a:spcPct val="50000"/>
              </a:spcBef>
            </a:pPr>
            <a:r>
              <a:rPr lang="en-US" sz="2400"/>
              <a:t>C) Not particularly different</a:t>
            </a:r>
          </a:p>
        </p:txBody>
      </p:sp>
      <p:sp>
        <p:nvSpPr>
          <p:cNvPr id="73733" name="Text Box 5"/>
          <p:cNvSpPr txBox="1">
            <a:spLocks noChangeArrowheads="1"/>
          </p:cNvSpPr>
          <p:nvPr/>
        </p:nvSpPr>
        <p:spPr bwMode="auto">
          <a:xfrm>
            <a:off x="609600" y="4038600"/>
            <a:ext cx="85344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 extra high</a:t>
            </a:r>
          </a:p>
          <a:p>
            <a:pPr>
              <a:spcBef>
                <a:spcPct val="50000"/>
              </a:spcBef>
            </a:pPr>
            <a:r>
              <a:rPr lang="en-US" sz="2400" dirty="0">
                <a:solidFill>
                  <a:srgbClr val="993366"/>
                </a:solidFill>
              </a:rPr>
              <a:t>Since the pull of the sun and moon are in the same direction, so the tides from each work in conjunction…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ChangeArrowheads="1"/>
          </p:cNvSpPr>
          <p:nvPr/>
        </p:nvSpPr>
        <p:spPr bwMode="auto">
          <a:xfrm>
            <a:off x="457200" y="533400"/>
            <a:ext cx="8229600" cy="2647950"/>
          </a:xfrm>
          <a:prstGeom prst="rect">
            <a:avLst/>
          </a:prstGeom>
          <a:noFill/>
          <a:ln w="9525">
            <a:noFill/>
            <a:miter lim="800000"/>
            <a:headEnd/>
            <a:tailEnd/>
          </a:ln>
          <a:effectLst/>
        </p:spPr>
        <p:txBody>
          <a:bodyPr anchor="ctr">
            <a:spAutoFit/>
          </a:bodyPr>
          <a:lstStyle/>
          <a:p>
            <a:r>
              <a:rPr lang="en-US" sz="2400"/>
              <a:t>The best time for digging clams (when the low tide is extra low) is during the time of the </a:t>
            </a:r>
          </a:p>
          <a:p>
            <a:endParaRPr lang="en-US" sz="2400"/>
          </a:p>
          <a:p>
            <a:r>
              <a:rPr lang="en-US" sz="2400"/>
              <a:t>A) quarter moon. </a:t>
            </a:r>
          </a:p>
          <a:p>
            <a:r>
              <a:rPr lang="en-US" sz="2400"/>
              <a:t>B) new or full moon. </a:t>
            </a:r>
          </a:p>
          <a:p>
            <a:r>
              <a:rPr lang="en-US" sz="2400"/>
              <a:t>C) half moon. </a:t>
            </a:r>
          </a:p>
          <a:p>
            <a:r>
              <a:rPr lang="en-US" sz="2400"/>
              <a:t>D) none of these times in particular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Rectangle 4"/>
          <p:cNvSpPr>
            <a:spLocks noChangeArrowheads="1"/>
          </p:cNvSpPr>
          <p:nvPr/>
        </p:nvSpPr>
        <p:spPr bwMode="auto">
          <a:xfrm>
            <a:off x="457200" y="533400"/>
            <a:ext cx="8229600" cy="2647950"/>
          </a:xfrm>
          <a:prstGeom prst="rect">
            <a:avLst/>
          </a:prstGeom>
          <a:noFill/>
          <a:ln w="9525">
            <a:noFill/>
            <a:miter lim="800000"/>
            <a:headEnd/>
            <a:tailEnd/>
          </a:ln>
          <a:effectLst/>
        </p:spPr>
        <p:txBody>
          <a:bodyPr anchor="ctr">
            <a:spAutoFit/>
          </a:bodyPr>
          <a:lstStyle/>
          <a:p>
            <a:r>
              <a:rPr lang="en-US" sz="2400"/>
              <a:t>The best time for digging clams (when the low tide is extra low) is during the time of the </a:t>
            </a:r>
          </a:p>
          <a:p>
            <a:endParaRPr lang="en-US" sz="2400"/>
          </a:p>
          <a:p>
            <a:r>
              <a:rPr lang="en-US" sz="2400"/>
              <a:t>A) quarter moon. </a:t>
            </a:r>
          </a:p>
          <a:p>
            <a:r>
              <a:rPr lang="en-US" sz="2400"/>
              <a:t>B) new or full moon. </a:t>
            </a:r>
          </a:p>
          <a:p>
            <a:r>
              <a:rPr lang="en-US" sz="2400"/>
              <a:t>C) half moon. </a:t>
            </a:r>
          </a:p>
          <a:p>
            <a:r>
              <a:rPr lang="en-US" sz="2400"/>
              <a:t>D) none of these times in particular </a:t>
            </a:r>
          </a:p>
        </p:txBody>
      </p:sp>
      <p:sp>
        <p:nvSpPr>
          <p:cNvPr id="122885" name="Text Box 5"/>
          <p:cNvSpPr txBox="1">
            <a:spLocks noChangeArrowheads="1"/>
          </p:cNvSpPr>
          <p:nvPr/>
        </p:nvSpPr>
        <p:spPr bwMode="auto">
          <a:xfrm>
            <a:off x="533400" y="3733800"/>
            <a:ext cx="76962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At new or full moon, have alignment of earth-sun-moon, so the tidal effects from sun and from moon add up, i.e. extra high and extra low tides.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457200" y="6858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a:t>The smallest particle of those listed below is</a:t>
            </a:r>
          </a:p>
          <a:p>
            <a:pPr marL="342900" indent="-342900">
              <a:spcBef>
                <a:spcPct val="50000"/>
              </a:spcBef>
              <a:buFontTx/>
              <a:buAutoNum type="alphaUcParenR"/>
            </a:pPr>
            <a:r>
              <a:rPr lang="en-US" sz="2400"/>
              <a:t>A molecule</a:t>
            </a:r>
          </a:p>
          <a:p>
            <a:pPr marL="342900" indent="-342900">
              <a:spcBef>
                <a:spcPct val="50000"/>
              </a:spcBef>
            </a:pPr>
            <a:r>
              <a:rPr lang="en-US" sz="2400"/>
              <a:t>B) An atom</a:t>
            </a:r>
          </a:p>
          <a:p>
            <a:pPr marL="342900" indent="-342900">
              <a:spcBef>
                <a:spcPct val="50000"/>
              </a:spcBef>
            </a:pPr>
            <a:r>
              <a:rPr lang="en-US" sz="2400"/>
              <a:t>C) A proton</a:t>
            </a:r>
          </a:p>
          <a:p>
            <a:pPr marL="342900" indent="-342900">
              <a:spcBef>
                <a:spcPct val="50000"/>
              </a:spcBef>
            </a:pPr>
            <a:r>
              <a:rPr lang="en-US" sz="2400"/>
              <a:t>D) A neutron</a:t>
            </a:r>
          </a:p>
          <a:p>
            <a:pPr marL="342900" indent="-342900">
              <a:spcBef>
                <a:spcPct val="50000"/>
              </a:spcBef>
            </a:pPr>
            <a:r>
              <a:rPr lang="en-US" sz="2400"/>
              <a:t>E) A quark</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457200" y="685800"/>
            <a:ext cx="8001000" cy="3195638"/>
          </a:xfrm>
          <a:prstGeom prst="rect">
            <a:avLst/>
          </a:prstGeom>
          <a:noFill/>
          <a:ln w="9525">
            <a:noFill/>
            <a:miter lim="800000"/>
            <a:headEnd/>
            <a:tailEnd/>
          </a:ln>
          <a:effectLst/>
        </p:spPr>
        <p:txBody>
          <a:bodyPr>
            <a:spAutoFit/>
          </a:bodyPr>
          <a:lstStyle/>
          <a:p>
            <a:pPr marL="342900" indent="-342900">
              <a:spcBef>
                <a:spcPct val="50000"/>
              </a:spcBef>
            </a:pPr>
            <a:r>
              <a:rPr lang="en-US" sz="2400" dirty="0"/>
              <a:t>The smallest particle of those listed below is</a:t>
            </a:r>
          </a:p>
          <a:p>
            <a:pPr marL="342900" indent="-342900">
              <a:spcBef>
                <a:spcPct val="50000"/>
              </a:spcBef>
              <a:buFontTx/>
              <a:buAutoNum type="alphaUcParenR"/>
            </a:pPr>
            <a:r>
              <a:rPr lang="en-US" sz="2400" dirty="0"/>
              <a:t>A molecule</a:t>
            </a:r>
          </a:p>
          <a:p>
            <a:pPr marL="342900" indent="-342900">
              <a:spcBef>
                <a:spcPct val="50000"/>
              </a:spcBef>
            </a:pPr>
            <a:r>
              <a:rPr lang="en-US" sz="2400" dirty="0"/>
              <a:t>B) An atom</a:t>
            </a:r>
          </a:p>
          <a:p>
            <a:pPr marL="342900" indent="-342900">
              <a:spcBef>
                <a:spcPct val="50000"/>
              </a:spcBef>
            </a:pPr>
            <a:r>
              <a:rPr lang="en-US" sz="2400" dirty="0"/>
              <a:t>C) A proton</a:t>
            </a:r>
          </a:p>
          <a:p>
            <a:pPr marL="342900" indent="-342900">
              <a:spcBef>
                <a:spcPct val="50000"/>
              </a:spcBef>
            </a:pPr>
            <a:r>
              <a:rPr lang="en-US" sz="2400" dirty="0"/>
              <a:t>D) A neutron</a:t>
            </a:r>
          </a:p>
          <a:p>
            <a:pPr marL="342900" indent="-342900">
              <a:spcBef>
                <a:spcPct val="50000"/>
              </a:spcBef>
            </a:pPr>
            <a:r>
              <a:rPr lang="en-US" sz="2400" dirty="0"/>
              <a:t>E) A quark</a:t>
            </a:r>
          </a:p>
        </p:txBody>
      </p:sp>
      <p:sp>
        <p:nvSpPr>
          <p:cNvPr id="74757" name="Text Box 5"/>
          <p:cNvSpPr txBox="1">
            <a:spLocks noChangeArrowheads="1"/>
          </p:cNvSpPr>
          <p:nvPr/>
        </p:nvSpPr>
        <p:spPr bwMode="auto">
          <a:xfrm>
            <a:off x="685800" y="4267200"/>
            <a:ext cx="73152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E</a:t>
            </a:r>
          </a:p>
          <a:p>
            <a:pPr>
              <a:spcBef>
                <a:spcPct val="50000"/>
              </a:spcBef>
            </a:pPr>
            <a:r>
              <a:rPr lang="en-US" sz="2400" dirty="0">
                <a:solidFill>
                  <a:srgbClr val="993366"/>
                </a:solidFill>
              </a:rPr>
              <a:t>Directly from lecture…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533400" y="457200"/>
            <a:ext cx="7620000" cy="3560763"/>
          </a:xfrm>
          <a:prstGeom prst="rect">
            <a:avLst/>
          </a:prstGeom>
          <a:noFill/>
          <a:ln w="9525">
            <a:noFill/>
            <a:miter lim="800000"/>
            <a:headEnd/>
            <a:tailEnd/>
          </a:ln>
          <a:effectLst/>
        </p:spPr>
        <p:txBody>
          <a:bodyPr>
            <a:spAutoFit/>
          </a:bodyPr>
          <a:lstStyle/>
          <a:p>
            <a:pPr marL="342900" indent="-342900">
              <a:spcBef>
                <a:spcPct val="50000"/>
              </a:spcBef>
            </a:pPr>
            <a:r>
              <a:rPr lang="en-US" sz="2400" dirty="0"/>
              <a:t>If two protons are added to an oxygen nucleus, the result is</a:t>
            </a:r>
          </a:p>
          <a:p>
            <a:pPr marL="342900" indent="-342900">
              <a:spcBef>
                <a:spcPct val="50000"/>
              </a:spcBef>
              <a:buFontTx/>
              <a:buAutoNum type="alphaUcParenR"/>
            </a:pPr>
            <a:r>
              <a:rPr lang="en-US" sz="2400" dirty="0"/>
              <a:t>Heavy oxygen</a:t>
            </a:r>
          </a:p>
          <a:p>
            <a:pPr marL="342900" indent="-342900">
              <a:spcBef>
                <a:spcPct val="50000"/>
              </a:spcBef>
            </a:pPr>
            <a:r>
              <a:rPr lang="en-US" sz="2400" dirty="0"/>
              <a:t>B) Fluorine</a:t>
            </a:r>
          </a:p>
          <a:p>
            <a:pPr marL="342900" indent="-342900">
              <a:spcBef>
                <a:spcPct val="50000"/>
              </a:spcBef>
            </a:pPr>
            <a:r>
              <a:rPr lang="en-US" sz="2400" dirty="0"/>
              <a:t>C) Neon</a:t>
            </a:r>
          </a:p>
          <a:p>
            <a:pPr marL="342900" indent="-342900">
              <a:spcBef>
                <a:spcPct val="50000"/>
              </a:spcBef>
            </a:pPr>
            <a:r>
              <a:rPr lang="en-US" sz="2400" dirty="0"/>
              <a:t>D) Sodium</a:t>
            </a:r>
          </a:p>
          <a:p>
            <a:pPr marL="342900" indent="-342900">
              <a:spcBef>
                <a:spcPct val="50000"/>
              </a:spcBef>
            </a:pPr>
            <a:r>
              <a:rPr lang="en-US" sz="2400" dirty="0"/>
              <a:t>E) nitrogen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533400" y="457200"/>
            <a:ext cx="7620000" cy="3560763"/>
          </a:xfrm>
          <a:prstGeom prst="rect">
            <a:avLst/>
          </a:prstGeom>
          <a:noFill/>
          <a:ln w="9525">
            <a:noFill/>
            <a:miter lim="800000"/>
            <a:headEnd/>
            <a:tailEnd/>
          </a:ln>
          <a:effectLst/>
        </p:spPr>
        <p:txBody>
          <a:bodyPr>
            <a:spAutoFit/>
          </a:bodyPr>
          <a:lstStyle/>
          <a:p>
            <a:pPr marL="342900" indent="-342900">
              <a:spcBef>
                <a:spcPct val="50000"/>
              </a:spcBef>
            </a:pPr>
            <a:r>
              <a:rPr lang="en-US" sz="2400" dirty="0"/>
              <a:t>If two protons are added to an oxygen nucleus, the result is</a:t>
            </a:r>
          </a:p>
          <a:p>
            <a:pPr marL="342900" indent="-342900">
              <a:spcBef>
                <a:spcPct val="50000"/>
              </a:spcBef>
              <a:buFontTx/>
              <a:buAutoNum type="alphaUcParenR"/>
            </a:pPr>
            <a:r>
              <a:rPr lang="en-US" sz="2400" dirty="0"/>
              <a:t>Heavy oxygen</a:t>
            </a:r>
          </a:p>
          <a:p>
            <a:pPr marL="342900" indent="-342900">
              <a:spcBef>
                <a:spcPct val="50000"/>
              </a:spcBef>
            </a:pPr>
            <a:r>
              <a:rPr lang="en-US" sz="2400" dirty="0"/>
              <a:t>B) Fluorine</a:t>
            </a:r>
          </a:p>
          <a:p>
            <a:pPr marL="342900" indent="-342900">
              <a:spcBef>
                <a:spcPct val="50000"/>
              </a:spcBef>
            </a:pPr>
            <a:r>
              <a:rPr lang="en-US" sz="2400" dirty="0"/>
              <a:t>C) Neon</a:t>
            </a:r>
          </a:p>
          <a:p>
            <a:pPr marL="342900" indent="-342900">
              <a:spcBef>
                <a:spcPct val="50000"/>
              </a:spcBef>
            </a:pPr>
            <a:r>
              <a:rPr lang="en-US" sz="2400" dirty="0"/>
              <a:t>D) Sodium</a:t>
            </a:r>
          </a:p>
          <a:p>
            <a:pPr marL="342900" indent="-342900">
              <a:spcBef>
                <a:spcPct val="50000"/>
              </a:spcBef>
            </a:pPr>
            <a:r>
              <a:rPr lang="en-US" sz="2400" dirty="0"/>
              <a:t>E) nitrogen</a:t>
            </a:r>
          </a:p>
        </p:txBody>
      </p:sp>
      <p:sp>
        <p:nvSpPr>
          <p:cNvPr id="75781" name="Text Box 5"/>
          <p:cNvSpPr txBox="1">
            <a:spLocks noChangeArrowheads="1"/>
          </p:cNvSpPr>
          <p:nvPr/>
        </p:nvSpPr>
        <p:spPr bwMode="auto">
          <a:xfrm>
            <a:off x="533400" y="4419600"/>
            <a:ext cx="7391400" cy="1004888"/>
          </a:xfrm>
          <a:prstGeom prst="rect">
            <a:avLst/>
          </a:prstGeom>
          <a:noFill/>
          <a:ln w="9525">
            <a:noFill/>
            <a:miter lim="800000"/>
            <a:headEnd/>
            <a:tailEnd/>
          </a:ln>
          <a:effectLst/>
        </p:spPr>
        <p:txBody>
          <a:bodyPr>
            <a:spAutoFit/>
          </a:bodyPr>
          <a:lstStyle/>
          <a:p>
            <a:pPr>
              <a:spcBef>
                <a:spcPct val="50000"/>
              </a:spcBef>
            </a:pPr>
            <a:r>
              <a:rPr lang="en-US" sz="2400" dirty="0" err="1">
                <a:solidFill>
                  <a:srgbClr val="993366"/>
                </a:solidFill>
              </a:rPr>
              <a:t>Answer:C</a:t>
            </a:r>
            <a:r>
              <a:rPr lang="en-US" sz="2400" dirty="0">
                <a:solidFill>
                  <a:srgbClr val="993366"/>
                </a:solidFill>
              </a:rPr>
              <a:t>, neon</a:t>
            </a:r>
          </a:p>
          <a:p>
            <a:pPr>
              <a:spcBef>
                <a:spcPct val="50000"/>
              </a:spcBef>
            </a:pPr>
            <a:r>
              <a:rPr lang="en-US" sz="2400" dirty="0">
                <a:solidFill>
                  <a:srgbClr val="993366"/>
                </a:solidFill>
              </a:rPr>
              <a:t>From periodic table, add 2 to the atomic number</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p:cNvPicPr>
            <a:picLocks noChangeAspect="1" noChangeArrowheads="1"/>
          </p:cNvPicPr>
          <p:nvPr/>
        </p:nvPicPr>
        <p:blipFill>
          <a:blip r:embed="rId3"/>
          <a:srcRect/>
          <a:stretch>
            <a:fillRect/>
          </a:stretch>
        </p:blipFill>
        <p:spPr bwMode="auto">
          <a:xfrm>
            <a:off x="381000" y="609600"/>
            <a:ext cx="2743200" cy="1968500"/>
          </a:xfrm>
          <a:prstGeom prst="rect">
            <a:avLst/>
          </a:prstGeom>
          <a:noFill/>
          <a:ln w="9525">
            <a:noFill/>
            <a:miter lim="800000"/>
            <a:headEnd/>
            <a:tailEnd/>
          </a:ln>
        </p:spPr>
      </p:pic>
      <p:sp>
        <p:nvSpPr>
          <p:cNvPr id="135173" name="Rectangle 5"/>
          <p:cNvSpPr>
            <a:spLocks noChangeArrowheads="1"/>
          </p:cNvSpPr>
          <p:nvPr/>
        </p:nvSpPr>
        <p:spPr bwMode="auto">
          <a:xfrm>
            <a:off x="3200400" y="427038"/>
            <a:ext cx="5943600" cy="3378200"/>
          </a:xfrm>
          <a:prstGeom prst="rect">
            <a:avLst/>
          </a:prstGeom>
          <a:noFill/>
          <a:ln w="9525">
            <a:noFill/>
            <a:miter lim="800000"/>
            <a:headEnd/>
            <a:tailEnd/>
          </a:ln>
          <a:effectLst/>
        </p:spPr>
        <p:txBody>
          <a:bodyPr anchor="ctr">
            <a:spAutoFit/>
          </a:bodyPr>
          <a:lstStyle/>
          <a:p>
            <a:r>
              <a:rPr lang="en-US" sz="2400"/>
              <a:t>A dam is thicker at the bottom than at the top partly because </a:t>
            </a:r>
          </a:p>
          <a:p>
            <a:r>
              <a:rPr lang="en-US" sz="2400"/>
              <a:t>A) surface tension exists only on the surface of liquids. </a:t>
            </a:r>
          </a:p>
          <a:p>
            <a:r>
              <a:rPr lang="en-US" sz="2400"/>
              <a:t>B) water pressure is greater with increasing depth. </a:t>
            </a:r>
          </a:p>
          <a:p>
            <a:r>
              <a:rPr lang="en-US" sz="2400"/>
              <a:t>C) water is denser at deeper levels. </a:t>
            </a:r>
          </a:p>
          <a:p>
            <a:r>
              <a:rPr lang="en-US" sz="2400"/>
              <a:t>D) it looks better. </a:t>
            </a:r>
          </a:p>
          <a:p>
            <a:r>
              <a:rPr lang="en-US" sz="2400"/>
              <a:t>E) none of these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p:cNvPicPr>
            <a:picLocks noChangeAspect="1" noChangeArrowheads="1"/>
          </p:cNvPicPr>
          <p:nvPr/>
        </p:nvPicPr>
        <p:blipFill>
          <a:blip r:embed="rId3"/>
          <a:srcRect/>
          <a:stretch>
            <a:fillRect/>
          </a:stretch>
        </p:blipFill>
        <p:spPr bwMode="auto">
          <a:xfrm>
            <a:off x="381000" y="609600"/>
            <a:ext cx="2743200" cy="1968500"/>
          </a:xfrm>
          <a:prstGeom prst="rect">
            <a:avLst/>
          </a:prstGeom>
          <a:noFill/>
          <a:ln w="9525">
            <a:noFill/>
            <a:miter lim="800000"/>
            <a:headEnd/>
            <a:tailEnd/>
          </a:ln>
        </p:spPr>
      </p:pic>
      <p:sp>
        <p:nvSpPr>
          <p:cNvPr id="135173" name="Rectangle 5"/>
          <p:cNvSpPr>
            <a:spLocks noChangeArrowheads="1"/>
          </p:cNvSpPr>
          <p:nvPr/>
        </p:nvSpPr>
        <p:spPr bwMode="auto">
          <a:xfrm>
            <a:off x="3200400" y="427038"/>
            <a:ext cx="5943600" cy="3378200"/>
          </a:xfrm>
          <a:prstGeom prst="rect">
            <a:avLst/>
          </a:prstGeom>
          <a:noFill/>
          <a:ln w="9525">
            <a:noFill/>
            <a:miter lim="800000"/>
            <a:headEnd/>
            <a:tailEnd/>
          </a:ln>
          <a:effectLst/>
        </p:spPr>
        <p:txBody>
          <a:bodyPr anchor="ctr">
            <a:spAutoFit/>
          </a:bodyPr>
          <a:lstStyle/>
          <a:p>
            <a:r>
              <a:rPr lang="en-US" sz="2400"/>
              <a:t>A dam is thicker at the bottom than at the top partly because </a:t>
            </a:r>
          </a:p>
          <a:p>
            <a:r>
              <a:rPr lang="en-US" sz="2400"/>
              <a:t>A) surface tension exists only on the surface of liquids. </a:t>
            </a:r>
          </a:p>
          <a:p>
            <a:r>
              <a:rPr lang="en-US" sz="2400"/>
              <a:t>B) water pressure is greater with increasing depth. </a:t>
            </a:r>
          </a:p>
          <a:p>
            <a:r>
              <a:rPr lang="en-US" sz="2400"/>
              <a:t>C) water is denser at deeper levels. </a:t>
            </a:r>
          </a:p>
          <a:p>
            <a:r>
              <a:rPr lang="en-US" sz="2400"/>
              <a:t>D) it looks better. </a:t>
            </a:r>
          </a:p>
          <a:p>
            <a:r>
              <a:rPr lang="en-US" sz="2400"/>
              <a:t>E) none of these </a:t>
            </a:r>
          </a:p>
        </p:txBody>
      </p:sp>
      <p:sp>
        <p:nvSpPr>
          <p:cNvPr id="135174" name="Text Box 6"/>
          <p:cNvSpPr txBox="1">
            <a:spLocks noChangeArrowheads="1"/>
          </p:cNvSpPr>
          <p:nvPr/>
        </p:nvSpPr>
        <p:spPr bwMode="auto">
          <a:xfrm>
            <a:off x="609600" y="4495800"/>
            <a:ext cx="7315200" cy="10048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a:t>
            </a:r>
          </a:p>
          <a:p>
            <a:pPr>
              <a:spcBef>
                <a:spcPct val="50000"/>
              </a:spcBef>
            </a:pPr>
            <a:r>
              <a:rPr lang="en-US" sz="2400">
                <a:solidFill>
                  <a:srgbClr val="993366"/>
                </a:solidFill>
              </a:rPr>
              <a:t>Water pressure = water-density x depth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8001000" cy="3416320"/>
          </a:xfrm>
          <a:prstGeom prst="rect">
            <a:avLst/>
          </a:prstGeom>
          <a:noFill/>
        </p:spPr>
        <p:txBody>
          <a:bodyPr wrap="square" rtlCol="0">
            <a:spAutoFit/>
          </a:bodyPr>
          <a:lstStyle/>
          <a:p>
            <a:r>
              <a:rPr lang="en-US" sz="2400" dirty="0" smtClean="0"/>
              <a:t>What keeps asteroids  moving through (mostly empty) space, as they have been doing for billions of years?</a:t>
            </a:r>
          </a:p>
          <a:p>
            <a:endParaRPr lang="en-US" sz="2400" dirty="0" smtClean="0"/>
          </a:p>
          <a:p>
            <a:pPr marL="457200" indent="-457200">
              <a:buAutoNum type="alphaUcParenR"/>
            </a:pPr>
            <a:r>
              <a:rPr lang="en-US" sz="2400" dirty="0" smtClean="0"/>
              <a:t>Inertia</a:t>
            </a:r>
          </a:p>
          <a:p>
            <a:pPr marL="457200" indent="-457200">
              <a:buAutoNum type="alphaUcParenR"/>
            </a:pPr>
            <a:r>
              <a:rPr lang="en-US" sz="2400" dirty="0" smtClean="0"/>
              <a:t>Gravitational forces</a:t>
            </a:r>
          </a:p>
          <a:p>
            <a:pPr marL="457200" indent="-457200">
              <a:buAutoNum type="alphaUcParenR"/>
            </a:pPr>
            <a:r>
              <a:rPr lang="en-US" sz="2400" dirty="0" smtClean="0"/>
              <a:t>Electrical forces</a:t>
            </a:r>
          </a:p>
          <a:p>
            <a:pPr marL="457200" indent="-457200">
              <a:buAutoNum type="alphaUcParenR"/>
            </a:pPr>
            <a:r>
              <a:rPr lang="en-US" sz="2400" dirty="0" smtClean="0"/>
              <a:t>Action-reaction forces</a:t>
            </a:r>
          </a:p>
          <a:p>
            <a:pPr marL="457200" indent="-457200">
              <a:buAutoNum type="alphaUcParenR"/>
            </a:pPr>
            <a:endParaRPr lang="en-US" sz="2400" dirty="0" smtClean="0"/>
          </a:p>
          <a:p>
            <a:endParaRPr lang="en-US" sz="2400" dirty="0"/>
          </a:p>
        </p:txBody>
      </p:sp>
    </p:spTree>
    <p:extLst>
      <p:ext uri="{BB962C8B-B14F-4D97-AF65-F5344CB8AC3E}">
        <p14:creationId xmlns:p14="http://schemas.microsoft.com/office/powerpoint/2010/main" val="28598817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381000" y="5334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The pressure at the bottom of a jug filled with water does NOT depend on</a:t>
            </a:r>
          </a:p>
          <a:p>
            <a:pPr marL="342900" indent="-342900">
              <a:spcBef>
                <a:spcPct val="50000"/>
              </a:spcBef>
            </a:pPr>
            <a:r>
              <a:rPr lang="en-US" sz="2400"/>
              <a:t>A) The acceleration due to gravity</a:t>
            </a:r>
          </a:p>
          <a:p>
            <a:pPr marL="342900" indent="-342900">
              <a:spcBef>
                <a:spcPct val="50000"/>
              </a:spcBef>
            </a:pPr>
            <a:r>
              <a:rPr lang="en-US" sz="2400"/>
              <a:t>B) Water density</a:t>
            </a:r>
          </a:p>
          <a:p>
            <a:pPr marL="342900" indent="-342900">
              <a:spcBef>
                <a:spcPct val="50000"/>
              </a:spcBef>
            </a:pPr>
            <a:r>
              <a:rPr lang="en-US" sz="2400"/>
              <a:t>C) The height of the liquid</a:t>
            </a:r>
          </a:p>
          <a:p>
            <a:pPr marL="342900" indent="-342900">
              <a:spcBef>
                <a:spcPct val="50000"/>
              </a:spcBef>
            </a:pPr>
            <a:r>
              <a:rPr lang="en-US" sz="2400"/>
              <a:t>D) Surface area of the water</a:t>
            </a:r>
          </a:p>
          <a:p>
            <a:pPr marL="342900" indent="-342900">
              <a:spcBef>
                <a:spcPct val="50000"/>
              </a:spcBef>
            </a:pPr>
            <a:r>
              <a:rPr lang="en-US" sz="2400"/>
              <a:t>E) None of these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381000" y="533400"/>
            <a:ext cx="8001000" cy="3560763"/>
          </a:xfrm>
          <a:prstGeom prst="rect">
            <a:avLst/>
          </a:prstGeom>
          <a:noFill/>
          <a:ln w="9525">
            <a:noFill/>
            <a:miter lim="800000"/>
            <a:headEnd/>
            <a:tailEnd/>
          </a:ln>
          <a:effectLst/>
        </p:spPr>
        <p:txBody>
          <a:bodyPr>
            <a:spAutoFit/>
          </a:bodyPr>
          <a:lstStyle/>
          <a:p>
            <a:pPr marL="342900" indent="-342900">
              <a:spcBef>
                <a:spcPct val="50000"/>
              </a:spcBef>
            </a:pPr>
            <a:r>
              <a:rPr lang="en-US" sz="2400"/>
              <a:t>The pressure at the bottom of a jug filled with water does NOT depend on</a:t>
            </a:r>
          </a:p>
          <a:p>
            <a:pPr marL="342900" indent="-342900">
              <a:spcBef>
                <a:spcPct val="50000"/>
              </a:spcBef>
            </a:pPr>
            <a:r>
              <a:rPr lang="en-US" sz="2400"/>
              <a:t>A) The acceleration due to gravity</a:t>
            </a:r>
          </a:p>
          <a:p>
            <a:pPr marL="342900" indent="-342900">
              <a:spcBef>
                <a:spcPct val="50000"/>
              </a:spcBef>
            </a:pPr>
            <a:r>
              <a:rPr lang="en-US" sz="2400"/>
              <a:t>B) Water density</a:t>
            </a:r>
          </a:p>
          <a:p>
            <a:pPr marL="342900" indent="-342900">
              <a:spcBef>
                <a:spcPct val="50000"/>
              </a:spcBef>
            </a:pPr>
            <a:r>
              <a:rPr lang="en-US" sz="2400"/>
              <a:t>C) The height of the liquid</a:t>
            </a:r>
          </a:p>
          <a:p>
            <a:pPr marL="342900" indent="-342900">
              <a:spcBef>
                <a:spcPct val="50000"/>
              </a:spcBef>
            </a:pPr>
            <a:r>
              <a:rPr lang="en-US" sz="2400"/>
              <a:t>D) Surface area of the water</a:t>
            </a:r>
          </a:p>
          <a:p>
            <a:pPr marL="342900" indent="-342900">
              <a:spcBef>
                <a:spcPct val="50000"/>
              </a:spcBef>
            </a:pPr>
            <a:r>
              <a:rPr lang="en-US" sz="2400"/>
              <a:t>E) None of these</a:t>
            </a:r>
          </a:p>
        </p:txBody>
      </p:sp>
      <p:sp>
        <p:nvSpPr>
          <p:cNvPr id="76805" name="Text Box 5"/>
          <p:cNvSpPr txBox="1">
            <a:spLocks noChangeArrowheads="1"/>
          </p:cNvSpPr>
          <p:nvPr/>
        </p:nvSpPr>
        <p:spPr bwMode="auto">
          <a:xfrm>
            <a:off x="609600" y="4267200"/>
            <a:ext cx="8534400" cy="24653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D</a:t>
            </a:r>
          </a:p>
          <a:p>
            <a:pPr>
              <a:spcBef>
                <a:spcPct val="50000"/>
              </a:spcBef>
            </a:pPr>
            <a:r>
              <a:rPr lang="en-US" sz="2400">
                <a:solidFill>
                  <a:srgbClr val="993366"/>
                </a:solidFill>
              </a:rPr>
              <a:t>Liquid pressure = weight density x height </a:t>
            </a:r>
          </a:p>
          <a:p>
            <a:pPr>
              <a:spcBef>
                <a:spcPct val="50000"/>
              </a:spcBef>
            </a:pPr>
            <a:r>
              <a:rPr lang="en-US" sz="2400">
                <a:solidFill>
                  <a:srgbClr val="993366"/>
                </a:solidFill>
              </a:rPr>
              <a:t>And weight density depends on g, as well as water density. </a:t>
            </a:r>
          </a:p>
          <a:p>
            <a:pPr>
              <a:spcBef>
                <a:spcPct val="50000"/>
              </a:spcBef>
            </a:pPr>
            <a:r>
              <a:rPr lang="en-US" sz="2400">
                <a:solidFill>
                  <a:srgbClr val="993366"/>
                </a:solidFill>
              </a:rPr>
              <a:t>(Recall Pressure = force per unit area, so surface-area-dependence divides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p:cNvSpPr txBox="1">
            <a:spLocks noChangeArrowheads="1"/>
          </p:cNvSpPr>
          <p:nvPr/>
        </p:nvSpPr>
        <p:spPr bwMode="auto">
          <a:xfrm>
            <a:off x="685800" y="381000"/>
            <a:ext cx="7620000" cy="4473575"/>
          </a:xfrm>
          <a:prstGeom prst="rect">
            <a:avLst/>
          </a:prstGeom>
          <a:noFill/>
          <a:ln w="9525">
            <a:noFill/>
            <a:miter lim="800000"/>
            <a:headEnd/>
            <a:tailEnd/>
          </a:ln>
          <a:effectLst/>
        </p:spPr>
        <p:txBody>
          <a:bodyPr>
            <a:spAutoFit/>
          </a:bodyPr>
          <a:lstStyle/>
          <a:p>
            <a:pPr marL="342900" indent="-342900">
              <a:spcBef>
                <a:spcPct val="50000"/>
              </a:spcBef>
            </a:pPr>
            <a:r>
              <a:rPr lang="en-US" sz="2400"/>
              <a:t>A hydraulic press multiplies a force by 100. This multiplication is done at the expense of </a:t>
            </a:r>
          </a:p>
          <a:p>
            <a:pPr marL="342900" indent="-342900">
              <a:spcBef>
                <a:spcPct val="50000"/>
              </a:spcBef>
              <a:buFontTx/>
              <a:buAutoNum type="alphaUcParenR"/>
            </a:pPr>
            <a:r>
              <a:rPr lang="en-US" sz="2400"/>
              <a:t>energy, which is divided by 100</a:t>
            </a:r>
          </a:p>
          <a:p>
            <a:pPr marL="342900" indent="-342900">
              <a:spcBef>
                <a:spcPct val="50000"/>
              </a:spcBef>
            </a:pPr>
            <a:r>
              <a:rPr lang="en-US" sz="2400"/>
              <a:t>B) The distance through which the force acts</a:t>
            </a:r>
          </a:p>
          <a:p>
            <a:pPr marL="342900" indent="-342900">
              <a:spcBef>
                <a:spcPct val="50000"/>
              </a:spcBef>
            </a:pPr>
            <a:r>
              <a:rPr lang="en-US" sz="2400"/>
              <a:t>C) The time through which the force acts, which is multiplied by 100</a:t>
            </a:r>
          </a:p>
          <a:p>
            <a:pPr marL="342900" indent="-342900">
              <a:spcBef>
                <a:spcPct val="50000"/>
              </a:spcBef>
            </a:pPr>
            <a:r>
              <a:rPr lang="en-US" sz="2400"/>
              <a:t>D) The mechanism providing the force</a:t>
            </a:r>
          </a:p>
          <a:p>
            <a:pPr marL="342900" indent="-342900">
              <a:spcBef>
                <a:spcPct val="50000"/>
              </a:spcBef>
            </a:pPr>
            <a:r>
              <a:rPr lang="en-US" sz="2400"/>
              <a:t>E) None of these</a:t>
            </a:r>
          </a:p>
          <a:p>
            <a:pPr marL="342900" indent="-342900">
              <a:spcBef>
                <a:spcPct val="50000"/>
              </a:spcBef>
            </a:pPr>
            <a:endParaRPr lang="en-US" sz="240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p:cNvSpPr txBox="1">
            <a:spLocks noChangeArrowheads="1"/>
          </p:cNvSpPr>
          <p:nvPr/>
        </p:nvSpPr>
        <p:spPr bwMode="auto">
          <a:xfrm>
            <a:off x="685800" y="381000"/>
            <a:ext cx="7620000" cy="4473575"/>
          </a:xfrm>
          <a:prstGeom prst="rect">
            <a:avLst/>
          </a:prstGeom>
          <a:noFill/>
          <a:ln w="9525">
            <a:noFill/>
            <a:miter lim="800000"/>
            <a:headEnd/>
            <a:tailEnd/>
          </a:ln>
          <a:effectLst/>
        </p:spPr>
        <p:txBody>
          <a:bodyPr>
            <a:spAutoFit/>
          </a:bodyPr>
          <a:lstStyle/>
          <a:p>
            <a:pPr marL="342900" indent="-342900">
              <a:spcBef>
                <a:spcPct val="50000"/>
              </a:spcBef>
            </a:pPr>
            <a:r>
              <a:rPr lang="en-US" sz="2400"/>
              <a:t>A hydraulic press multiplies a force by 100. This multiplication is done at the expense of </a:t>
            </a:r>
          </a:p>
          <a:p>
            <a:pPr marL="342900" indent="-342900">
              <a:spcBef>
                <a:spcPct val="50000"/>
              </a:spcBef>
              <a:buFontTx/>
              <a:buAutoNum type="alphaUcParenR"/>
            </a:pPr>
            <a:r>
              <a:rPr lang="en-US" sz="2400"/>
              <a:t>energy, which is divided by 100</a:t>
            </a:r>
          </a:p>
          <a:p>
            <a:pPr marL="342900" indent="-342900">
              <a:spcBef>
                <a:spcPct val="50000"/>
              </a:spcBef>
            </a:pPr>
            <a:r>
              <a:rPr lang="en-US" sz="2400"/>
              <a:t>B) The distance through which the force acts</a:t>
            </a:r>
          </a:p>
          <a:p>
            <a:pPr marL="342900" indent="-342900">
              <a:spcBef>
                <a:spcPct val="50000"/>
              </a:spcBef>
            </a:pPr>
            <a:r>
              <a:rPr lang="en-US" sz="2400"/>
              <a:t>C) The time through which the force acts, which is multiplied by 100</a:t>
            </a:r>
          </a:p>
          <a:p>
            <a:pPr marL="342900" indent="-342900">
              <a:spcBef>
                <a:spcPct val="50000"/>
              </a:spcBef>
            </a:pPr>
            <a:r>
              <a:rPr lang="en-US" sz="2400"/>
              <a:t>D) The mechanism providing the force</a:t>
            </a:r>
          </a:p>
          <a:p>
            <a:pPr marL="342900" indent="-342900">
              <a:spcBef>
                <a:spcPct val="50000"/>
              </a:spcBef>
            </a:pPr>
            <a:r>
              <a:rPr lang="en-US" sz="2400"/>
              <a:t>E) None of these</a:t>
            </a:r>
          </a:p>
          <a:p>
            <a:pPr marL="342900" indent="-342900">
              <a:spcBef>
                <a:spcPct val="50000"/>
              </a:spcBef>
            </a:pPr>
            <a:endParaRPr lang="en-US" sz="2400"/>
          </a:p>
        </p:txBody>
      </p:sp>
      <p:sp>
        <p:nvSpPr>
          <p:cNvPr id="77829" name="Text Box 5"/>
          <p:cNvSpPr txBox="1">
            <a:spLocks noChangeArrowheads="1"/>
          </p:cNvSpPr>
          <p:nvPr/>
        </p:nvSpPr>
        <p:spPr bwMode="auto">
          <a:xfrm>
            <a:off x="990600" y="4495800"/>
            <a:ext cx="7239000" cy="210026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B</a:t>
            </a:r>
          </a:p>
          <a:p>
            <a:pPr>
              <a:spcBef>
                <a:spcPct val="50000"/>
              </a:spcBef>
            </a:pPr>
            <a:r>
              <a:rPr lang="en-US" sz="2400">
                <a:solidFill>
                  <a:srgbClr val="993366"/>
                </a:solidFill>
              </a:rPr>
              <a:t>Hydraulic press operates as a force multiplier but can never create energy ie energy input = energy output. Since work done = force x distance, this means the distance is correspondingly smaller.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762000" y="838200"/>
            <a:ext cx="7391400" cy="2647950"/>
          </a:xfrm>
          <a:prstGeom prst="rect">
            <a:avLst/>
          </a:prstGeom>
          <a:noFill/>
          <a:ln w="9525">
            <a:noFill/>
            <a:miter lim="800000"/>
            <a:headEnd/>
            <a:tailEnd/>
          </a:ln>
          <a:effectLst/>
        </p:spPr>
        <p:txBody>
          <a:bodyPr>
            <a:spAutoFit/>
          </a:bodyPr>
          <a:lstStyle/>
          <a:p>
            <a:pPr marL="342900" indent="-342900"/>
            <a:r>
              <a:rPr lang="en-US" sz="2400"/>
              <a:t>A block of styrofoam floats on water while a same size block of lead lies submerged in the water. The buoyant force is greatest on the </a:t>
            </a:r>
          </a:p>
          <a:p>
            <a:pPr marL="342900" indent="-342900"/>
            <a:endParaRPr lang="en-US" sz="2400"/>
          </a:p>
          <a:p>
            <a:pPr marL="342900" indent="-342900"/>
            <a:r>
              <a:rPr lang="en-US" sz="2400"/>
              <a:t>A) lead. </a:t>
            </a:r>
          </a:p>
          <a:p>
            <a:pPr marL="342900" indent="-342900"/>
            <a:r>
              <a:rPr lang="en-US" sz="2400"/>
              <a:t>B) styrofoam. </a:t>
            </a:r>
          </a:p>
          <a:p>
            <a:pPr marL="342900" indent="-342900"/>
            <a:r>
              <a:rPr lang="en-US" sz="2400"/>
              <a:t>C) is the same for both</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p:cNvSpPr txBox="1">
            <a:spLocks noChangeArrowheads="1"/>
          </p:cNvSpPr>
          <p:nvPr/>
        </p:nvSpPr>
        <p:spPr bwMode="auto">
          <a:xfrm>
            <a:off x="762000" y="838200"/>
            <a:ext cx="7391400" cy="2647950"/>
          </a:xfrm>
          <a:prstGeom prst="rect">
            <a:avLst/>
          </a:prstGeom>
          <a:noFill/>
          <a:ln w="9525">
            <a:noFill/>
            <a:miter lim="800000"/>
            <a:headEnd/>
            <a:tailEnd/>
          </a:ln>
          <a:effectLst/>
        </p:spPr>
        <p:txBody>
          <a:bodyPr>
            <a:spAutoFit/>
          </a:bodyPr>
          <a:lstStyle/>
          <a:p>
            <a:pPr marL="342900" indent="-342900"/>
            <a:r>
              <a:rPr lang="en-US" sz="2400"/>
              <a:t>A block of styrofoam floats on water while a same size block of lead lies submerged in the water. The buoyant force is greatest on the </a:t>
            </a:r>
          </a:p>
          <a:p>
            <a:pPr marL="342900" indent="-342900"/>
            <a:endParaRPr lang="en-US" sz="2400"/>
          </a:p>
          <a:p>
            <a:pPr marL="342900" indent="-342900"/>
            <a:r>
              <a:rPr lang="en-US" sz="2400"/>
              <a:t>A) lead. </a:t>
            </a:r>
          </a:p>
          <a:p>
            <a:pPr marL="342900" indent="-342900"/>
            <a:r>
              <a:rPr lang="en-US" sz="2400"/>
              <a:t>B) styrofoam. </a:t>
            </a:r>
          </a:p>
          <a:p>
            <a:pPr marL="342900" indent="-342900"/>
            <a:r>
              <a:rPr lang="en-US" sz="2400"/>
              <a:t>C) is the same for both</a:t>
            </a:r>
          </a:p>
        </p:txBody>
      </p:sp>
      <p:sp>
        <p:nvSpPr>
          <p:cNvPr id="78853" name="Text Box 5"/>
          <p:cNvSpPr txBox="1">
            <a:spLocks noChangeArrowheads="1"/>
          </p:cNvSpPr>
          <p:nvPr/>
        </p:nvSpPr>
        <p:spPr bwMode="auto">
          <a:xfrm>
            <a:off x="533400" y="4648200"/>
            <a:ext cx="8305800" cy="210026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Buoyant force depends on the volume of water displaced. Since lead will sink and be fully submerged, it will displace its volume in water, whereas the </a:t>
            </a:r>
            <a:r>
              <a:rPr lang="en-US" sz="2400" dirty="0" err="1">
                <a:solidFill>
                  <a:srgbClr val="993366"/>
                </a:solidFill>
              </a:rPr>
              <a:t>syrofoam</a:t>
            </a:r>
            <a:r>
              <a:rPr lang="en-US" sz="2400" dirty="0">
                <a:solidFill>
                  <a:srgbClr val="993366"/>
                </a:solidFill>
              </a:rPr>
              <a:t> will float and not displace as much.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762000" y="990600"/>
            <a:ext cx="7391400" cy="1917700"/>
          </a:xfrm>
          <a:prstGeom prst="rect">
            <a:avLst/>
          </a:prstGeom>
          <a:noFill/>
          <a:ln w="9525">
            <a:noFill/>
            <a:miter lim="800000"/>
            <a:headEnd/>
            <a:tailEnd/>
          </a:ln>
          <a:effectLst/>
        </p:spPr>
        <p:txBody>
          <a:bodyPr>
            <a:spAutoFit/>
          </a:bodyPr>
          <a:lstStyle/>
          <a:p>
            <a:r>
              <a:rPr lang="en-US" sz="2400"/>
              <a:t>Blood pressure is usually greatest in your</a:t>
            </a:r>
          </a:p>
          <a:p>
            <a:endParaRPr lang="en-US" sz="2400"/>
          </a:p>
          <a:p>
            <a:r>
              <a:rPr lang="en-US" sz="2400"/>
              <a:t>A) ears</a:t>
            </a:r>
          </a:p>
          <a:p>
            <a:r>
              <a:rPr lang="en-US" sz="2400"/>
              <a:t>B) feet</a:t>
            </a:r>
          </a:p>
          <a:p>
            <a:r>
              <a:rPr lang="en-US" sz="2400"/>
              <a:t>C) same in each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Text Box 4"/>
          <p:cNvSpPr txBox="1">
            <a:spLocks noChangeArrowheads="1"/>
          </p:cNvSpPr>
          <p:nvPr/>
        </p:nvSpPr>
        <p:spPr bwMode="auto">
          <a:xfrm>
            <a:off x="762000" y="990600"/>
            <a:ext cx="7391400" cy="1917700"/>
          </a:xfrm>
          <a:prstGeom prst="rect">
            <a:avLst/>
          </a:prstGeom>
          <a:noFill/>
          <a:ln w="9525">
            <a:noFill/>
            <a:miter lim="800000"/>
            <a:headEnd/>
            <a:tailEnd/>
          </a:ln>
          <a:effectLst/>
        </p:spPr>
        <p:txBody>
          <a:bodyPr>
            <a:spAutoFit/>
          </a:bodyPr>
          <a:lstStyle/>
          <a:p>
            <a:r>
              <a:rPr lang="en-US" sz="2400" dirty="0"/>
              <a:t>Blood pressure is usually greatest in your</a:t>
            </a:r>
          </a:p>
          <a:p>
            <a:endParaRPr lang="en-US" sz="2400" dirty="0"/>
          </a:p>
          <a:p>
            <a:r>
              <a:rPr lang="en-US" sz="2400" dirty="0"/>
              <a:t>A) ears</a:t>
            </a:r>
          </a:p>
          <a:p>
            <a:r>
              <a:rPr lang="en-US" sz="2400" dirty="0"/>
              <a:t>B) feet</a:t>
            </a:r>
          </a:p>
          <a:p>
            <a:r>
              <a:rPr lang="en-US" sz="2400" dirty="0"/>
              <a:t>C) same in each </a:t>
            </a:r>
          </a:p>
        </p:txBody>
      </p:sp>
      <p:sp>
        <p:nvSpPr>
          <p:cNvPr id="148485" name="Text Box 5"/>
          <p:cNvSpPr txBox="1">
            <a:spLocks noChangeArrowheads="1"/>
          </p:cNvSpPr>
          <p:nvPr/>
        </p:nvSpPr>
        <p:spPr bwMode="auto">
          <a:xfrm>
            <a:off x="609600" y="3657600"/>
            <a:ext cx="76962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Liquid pressure = density x depth of column</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609600" y="685800"/>
            <a:ext cx="8001000" cy="3013075"/>
          </a:xfrm>
          <a:prstGeom prst="rect">
            <a:avLst/>
          </a:prstGeom>
          <a:noFill/>
          <a:ln w="9525">
            <a:noFill/>
            <a:miter lim="800000"/>
            <a:headEnd/>
            <a:tailEnd/>
          </a:ln>
          <a:effectLst/>
        </p:spPr>
        <p:txBody>
          <a:bodyPr>
            <a:spAutoFit/>
          </a:bodyPr>
          <a:lstStyle/>
          <a:p>
            <a:pPr marL="342900" indent="-342900"/>
            <a:r>
              <a:rPr lang="en-US" sz="2400"/>
              <a:t>As a high-altitude balloon sinks lower and lower into the atmosphere, it undergoes a decrease in </a:t>
            </a:r>
          </a:p>
          <a:p>
            <a:pPr marL="342900" indent="-342900"/>
            <a:endParaRPr lang="en-US" sz="2400"/>
          </a:p>
          <a:p>
            <a:pPr marL="342900" indent="-342900">
              <a:buFontTx/>
              <a:buAutoNum type="alphaUcParenR"/>
            </a:pPr>
            <a:r>
              <a:rPr lang="en-US" sz="2400"/>
              <a:t> mass. </a:t>
            </a:r>
          </a:p>
          <a:p>
            <a:pPr marL="342900" indent="-342900"/>
            <a:r>
              <a:rPr lang="en-US" sz="2400"/>
              <a:t>B) density. </a:t>
            </a:r>
          </a:p>
          <a:p>
            <a:pPr marL="342900" indent="-342900"/>
            <a:r>
              <a:rPr lang="en-US" sz="2400"/>
              <a:t>C) volume. </a:t>
            </a:r>
          </a:p>
          <a:p>
            <a:pPr marL="342900" indent="-342900"/>
            <a:r>
              <a:rPr lang="en-US" sz="2400"/>
              <a:t>D) weight. </a:t>
            </a:r>
          </a:p>
          <a:p>
            <a:pPr marL="342900" indent="-342900"/>
            <a:r>
              <a:rPr lang="en-US" sz="2400"/>
              <a:t>E) none of these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609600" y="685800"/>
            <a:ext cx="8001000" cy="3013075"/>
          </a:xfrm>
          <a:prstGeom prst="rect">
            <a:avLst/>
          </a:prstGeom>
          <a:noFill/>
          <a:ln w="9525">
            <a:noFill/>
            <a:miter lim="800000"/>
            <a:headEnd/>
            <a:tailEnd/>
          </a:ln>
          <a:effectLst/>
        </p:spPr>
        <p:txBody>
          <a:bodyPr>
            <a:spAutoFit/>
          </a:bodyPr>
          <a:lstStyle/>
          <a:p>
            <a:pPr marL="342900" indent="-342900"/>
            <a:r>
              <a:rPr lang="en-US" sz="2400"/>
              <a:t>As a high-altitude balloon sinks lower and lower into the atmosphere, it undergoes a decrease in </a:t>
            </a:r>
          </a:p>
          <a:p>
            <a:pPr marL="342900" indent="-342900"/>
            <a:endParaRPr lang="en-US" sz="2400"/>
          </a:p>
          <a:p>
            <a:pPr marL="342900" indent="-342900">
              <a:buFontTx/>
              <a:buAutoNum type="alphaUcParenR"/>
            </a:pPr>
            <a:r>
              <a:rPr lang="en-US" sz="2400"/>
              <a:t> mass. </a:t>
            </a:r>
          </a:p>
          <a:p>
            <a:pPr marL="342900" indent="-342900"/>
            <a:r>
              <a:rPr lang="en-US" sz="2400"/>
              <a:t>B) density. </a:t>
            </a:r>
          </a:p>
          <a:p>
            <a:pPr marL="342900" indent="-342900"/>
            <a:r>
              <a:rPr lang="en-US" sz="2400"/>
              <a:t>C) volume. </a:t>
            </a:r>
          </a:p>
          <a:p>
            <a:pPr marL="342900" indent="-342900"/>
            <a:r>
              <a:rPr lang="en-US" sz="2400"/>
              <a:t>D) weight. </a:t>
            </a:r>
          </a:p>
          <a:p>
            <a:pPr marL="342900" indent="-342900"/>
            <a:r>
              <a:rPr lang="en-US" sz="2400"/>
              <a:t>E) none of these </a:t>
            </a:r>
          </a:p>
        </p:txBody>
      </p:sp>
      <p:sp>
        <p:nvSpPr>
          <p:cNvPr id="79877" name="Text Box 5"/>
          <p:cNvSpPr txBox="1">
            <a:spLocks noChangeArrowheads="1"/>
          </p:cNvSpPr>
          <p:nvPr/>
        </p:nvSpPr>
        <p:spPr bwMode="auto">
          <a:xfrm>
            <a:off x="609600" y="4495800"/>
            <a:ext cx="7696200" cy="173513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C</a:t>
            </a:r>
          </a:p>
          <a:p>
            <a:pPr>
              <a:spcBef>
                <a:spcPct val="50000"/>
              </a:spcBef>
            </a:pPr>
            <a:r>
              <a:rPr lang="en-US" sz="2400">
                <a:solidFill>
                  <a:srgbClr val="993366"/>
                </a:solidFill>
              </a:rPr>
              <a:t>As it falls, the atmospheric pressure increases, so the balloon volume decreases. The mass stays the same so the density increases.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8001000" cy="3416320"/>
          </a:xfrm>
          <a:prstGeom prst="rect">
            <a:avLst/>
          </a:prstGeom>
          <a:noFill/>
        </p:spPr>
        <p:txBody>
          <a:bodyPr wrap="square" rtlCol="0">
            <a:spAutoFit/>
          </a:bodyPr>
          <a:lstStyle/>
          <a:p>
            <a:r>
              <a:rPr lang="en-US" sz="2400" dirty="0" smtClean="0"/>
              <a:t>What keeps asteroids  moving through (mostly empty) space, as they have been doing for billions of years?</a:t>
            </a:r>
          </a:p>
          <a:p>
            <a:endParaRPr lang="en-US" sz="2400" dirty="0" smtClean="0"/>
          </a:p>
          <a:p>
            <a:pPr marL="457200" indent="-457200">
              <a:buAutoNum type="alphaUcParenR"/>
            </a:pPr>
            <a:r>
              <a:rPr lang="en-US" sz="2400" dirty="0" smtClean="0"/>
              <a:t>Inertia</a:t>
            </a:r>
          </a:p>
          <a:p>
            <a:pPr marL="457200" indent="-457200">
              <a:buAutoNum type="alphaUcParenR"/>
            </a:pPr>
            <a:r>
              <a:rPr lang="en-US" sz="2400" dirty="0" smtClean="0"/>
              <a:t>Gravitational forces</a:t>
            </a:r>
          </a:p>
          <a:p>
            <a:pPr marL="457200" indent="-457200">
              <a:buAutoNum type="alphaUcParenR"/>
            </a:pPr>
            <a:r>
              <a:rPr lang="en-US" sz="2400" dirty="0" smtClean="0"/>
              <a:t>Electrical forces</a:t>
            </a:r>
          </a:p>
          <a:p>
            <a:pPr marL="457200" indent="-457200">
              <a:buAutoNum type="alphaUcParenR"/>
            </a:pPr>
            <a:r>
              <a:rPr lang="en-US" sz="2400" dirty="0" smtClean="0"/>
              <a:t>Action-reaction forces</a:t>
            </a:r>
          </a:p>
          <a:p>
            <a:pPr marL="457200" indent="-457200">
              <a:buAutoNum type="alphaUcParenR"/>
            </a:pPr>
            <a:endParaRPr lang="en-US" sz="2400" dirty="0" smtClean="0"/>
          </a:p>
          <a:p>
            <a:endParaRPr lang="en-US" sz="2400" dirty="0"/>
          </a:p>
        </p:txBody>
      </p:sp>
      <p:sp>
        <p:nvSpPr>
          <p:cNvPr id="3" name="TextBox 2"/>
          <p:cNvSpPr txBox="1"/>
          <p:nvPr/>
        </p:nvSpPr>
        <p:spPr>
          <a:xfrm>
            <a:off x="533400" y="3858772"/>
            <a:ext cx="7848600" cy="1569660"/>
          </a:xfrm>
          <a:prstGeom prst="rect">
            <a:avLst/>
          </a:prstGeom>
          <a:noFill/>
        </p:spPr>
        <p:txBody>
          <a:bodyPr wrap="square" rtlCol="0">
            <a:spAutoFit/>
          </a:bodyPr>
          <a:lstStyle/>
          <a:p>
            <a:r>
              <a:rPr lang="en-US" sz="2400" dirty="0" smtClean="0">
                <a:solidFill>
                  <a:srgbClr val="7030A0"/>
                </a:solidFill>
              </a:rPr>
              <a:t>Answer: A</a:t>
            </a:r>
          </a:p>
          <a:p>
            <a:r>
              <a:rPr lang="en-US" sz="2400" dirty="0" smtClean="0">
                <a:solidFill>
                  <a:srgbClr val="7030A0"/>
                </a:solidFill>
              </a:rPr>
              <a:t>Inertia – from Newton’s first law, an object in motion tends to remain in motion, in a uniform straight line, unless acted on by </a:t>
            </a:r>
            <a:r>
              <a:rPr lang="en-US" sz="2400" smtClean="0">
                <a:solidFill>
                  <a:srgbClr val="7030A0"/>
                </a:solidFill>
              </a:rPr>
              <a:t>a force…  </a:t>
            </a:r>
            <a:endParaRPr lang="en-US" sz="2400" dirty="0">
              <a:solidFill>
                <a:srgbClr val="7030A0"/>
              </a:solidFill>
            </a:endParaRPr>
          </a:p>
        </p:txBody>
      </p:sp>
    </p:spTree>
    <p:extLst>
      <p:ext uri="{BB962C8B-B14F-4D97-AF65-F5344CB8AC3E}">
        <p14:creationId xmlns:p14="http://schemas.microsoft.com/office/powerpoint/2010/main" val="1743193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533400" y="533400"/>
            <a:ext cx="8001000" cy="3013075"/>
          </a:xfrm>
          <a:prstGeom prst="rect">
            <a:avLst/>
          </a:prstGeom>
          <a:noFill/>
          <a:ln w="9525">
            <a:noFill/>
            <a:miter lim="800000"/>
            <a:headEnd/>
            <a:tailEnd/>
          </a:ln>
          <a:effectLst/>
        </p:spPr>
        <p:txBody>
          <a:bodyPr>
            <a:spAutoFit/>
          </a:bodyPr>
          <a:lstStyle/>
          <a:p>
            <a:r>
              <a:rPr lang="en-US" sz="2400"/>
              <a:t>Suspend a pair of Ping-Pong balls from two strings so there is a small space between them. If you blow air between the balls, they will swing </a:t>
            </a:r>
          </a:p>
          <a:p>
            <a:endParaRPr lang="en-US" sz="2400"/>
          </a:p>
          <a:p>
            <a:r>
              <a:rPr lang="en-US" sz="2400"/>
              <a:t>A) toward each other. </a:t>
            </a:r>
          </a:p>
          <a:p>
            <a:r>
              <a:rPr lang="en-US" sz="2400"/>
              <a:t>B) apart from each other. </a:t>
            </a:r>
          </a:p>
          <a:p>
            <a:r>
              <a:rPr lang="en-US" sz="2400"/>
              <a:t>C) away from the air stream, but not necessarily toward or apart from each other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Text Box 4"/>
          <p:cNvSpPr txBox="1">
            <a:spLocks noChangeArrowheads="1"/>
          </p:cNvSpPr>
          <p:nvPr/>
        </p:nvSpPr>
        <p:spPr bwMode="auto">
          <a:xfrm>
            <a:off x="533400" y="533400"/>
            <a:ext cx="8001000" cy="3013075"/>
          </a:xfrm>
          <a:prstGeom prst="rect">
            <a:avLst/>
          </a:prstGeom>
          <a:noFill/>
          <a:ln w="9525">
            <a:noFill/>
            <a:miter lim="800000"/>
            <a:headEnd/>
            <a:tailEnd/>
          </a:ln>
          <a:effectLst/>
        </p:spPr>
        <p:txBody>
          <a:bodyPr>
            <a:spAutoFit/>
          </a:bodyPr>
          <a:lstStyle/>
          <a:p>
            <a:r>
              <a:rPr lang="en-US" sz="2400"/>
              <a:t>Suspend a pair of Ping-Pong balls from two strings so there is a small space between them. If you blow air between the balls, they will swing </a:t>
            </a:r>
          </a:p>
          <a:p>
            <a:endParaRPr lang="en-US" sz="2400"/>
          </a:p>
          <a:p>
            <a:r>
              <a:rPr lang="en-US" sz="2400"/>
              <a:t>A) toward each other. </a:t>
            </a:r>
          </a:p>
          <a:p>
            <a:r>
              <a:rPr lang="en-US" sz="2400"/>
              <a:t>B) apart from each other. </a:t>
            </a:r>
          </a:p>
          <a:p>
            <a:r>
              <a:rPr lang="en-US" sz="2400"/>
              <a:t>C) away from the air stream, but not necessarily toward or apart from each other </a:t>
            </a:r>
          </a:p>
        </p:txBody>
      </p:sp>
      <p:sp>
        <p:nvSpPr>
          <p:cNvPr id="80901" name="Text Box 5"/>
          <p:cNvSpPr txBox="1">
            <a:spLocks noChangeArrowheads="1"/>
          </p:cNvSpPr>
          <p:nvPr/>
        </p:nvSpPr>
        <p:spPr bwMode="auto">
          <a:xfrm>
            <a:off x="762000" y="4495800"/>
            <a:ext cx="6172200" cy="1004888"/>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A</a:t>
            </a:r>
          </a:p>
          <a:p>
            <a:pPr>
              <a:spcBef>
                <a:spcPct val="50000"/>
              </a:spcBef>
            </a:pPr>
            <a:r>
              <a:rPr lang="en-US" sz="2400">
                <a:solidFill>
                  <a:srgbClr val="993366"/>
                </a:solidFill>
              </a:rPr>
              <a:t> Bernouilli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1"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22265"/>
            <a:ext cx="8001000" cy="2677656"/>
          </a:xfrm>
          <a:prstGeom prst="rect">
            <a:avLst/>
          </a:prstGeom>
        </p:spPr>
        <p:txBody>
          <a:bodyPr wrap="square">
            <a:spAutoFit/>
          </a:bodyPr>
          <a:lstStyle/>
          <a:p>
            <a:r>
              <a:rPr lang="en-US" sz="2400" dirty="0" smtClean="0"/>
              <a:t>The </a:t>
            </a:r>
            <a:r>
              <a:rPr lang="en-US" sz="2400" dirty="0"/>
              <a:t>principle that allows </a:t>
            </a:r>
            <a:r>
              <a:rPr lang="en-US" sz="2400" dirty="0" smtClean="0"/>
              <a:t>airplanes to fly is </a:t>
            </a:r>
            <a:endParaRPr lang="en-US" sz="2400" dirty="0"/>
          </a:p>
          <a:p>
            <a:r>
              <a:rPr lang="en-US" sz="2400" dirty="0"/>
              <a:t> </a:t>
            </a:r>
          </a:p>
          <a:p>
            <a:pPr lvl="0"/>
            <a:r>
              <a:rPr lang="en-US" sz="2400" dirty="0" smtClean="0"/>
              <a:t>A) Bernoulli’s </a:t>
            </a:r>
            <a:r>
              <a:rPr lang="en-US" sz="2400" dirty="0"/>
              <a:t>principle			</a:t>
            </a:r>
          </a:p>
          <a:p>
            <a:pPr lvl="0"/>
            <a:r>
              <a:rPr lang="en-US" sz="2400" dirty="0" smtClean="0"/>
              <a:t>B) Archimedes </a:t>
            </a:r>
            <a:r>
              <a:rPr lang="en-US" sz="2400" dirty="0"/>
              <a:t>principle			</a:t>
            </a:r>
          </a:p>
          <a:p>
            <a:pPr lvl="0"/>
            <a:r>
              <a:rPr lang="en-US" sz="2400" dirty="0" smtClean="0"/>
              <a:t>C) Buoyancy</a:t>
            </a:r>
          </a:p>
          <a:p>
            <a:r>
              <a:rPr lang="en-US" sz="2400" dirty="0" smtClean="0"/>
              <a:t>D) Boyle’s Law</a:t>
            </a:r>
          </a:p>
          <a:p>
            <a:r>
              <a:rPr lang="en-US" sz="2400" dirty="0" smtClean="0"/>
              <a:t>E) Pascal’s Principle</a:t>
            </a:r>
            <a:endParaRPr lang="en-US" sz="2400" dirty="0"/>
          </a:p>
        </p:txBody>
      </p:sp>
    </p:spTree>
    <p:extLst>
      <p:ext uri="{BB962C8B-B14F-4D97-AF65-F5344CB8AC3E}">
        <p14:creationId xmlns:p14="http://schemas.microsoft.com/office/powerpoint/2010/main" val="30519674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22265"/>
            <a:ext cx="8001000" cy="2677656"/>
          </a:xfrm>
          <a:prstGeom prst="rect">
            <a:avLst/>
          </a:prstGeom>
        </p:spPr>
        <p:txBody>
          <a:bodyPr wrap="square">
            <a:spAutoFit/>
          </a:bodyPr>
          <a:lstStyle/>
          <a:p>
            <a:r>
              <a:rPr lang="en-US" sz="2400" dirty="0" smtClean="0"/>
              <a:t>The </a:t>
            </a:r>
            <a:r>
              <a:rPr lang="en-US" sz="2400" dirty="0"/>
              <a:t>principle that allows </a:t>
            </a:r>
            <a:r>
              <a:rPr lang="en-US" sz="2400" dirty="0" smtClean="0"/>
              <a:t>airplanes to fly is </a:t>
            </a:r>
            <a:endParaRPr lang="en-US" sz="2400" dirty="0"/>
          </a:p>
          <a:p>
            <a:r>
              <a:rPr lang="en-US" sz="2400" dirty="0"/>
              <a:t> </a:t>
            </a:r>
          </a:p>
          <a:p>
            <a:pPr lvl="0"/>
            <a:r>
              <a:rPr lang="en-US" sz="2400" dirty="0" smtClean="0"/>
              <a:t>A) Bernoulli’s </a:t>
            </a:r>
            <a:r>
              <a:rPr lang="en-US" sz="2400" dirty="0"/>
              <a:t>principle			</a:t>
            </a:r>
          </a:p>
          <a:p>
            <a:pPr lvl="0"/>
            <a:r>
              <a:rPr lang="en-US" sz="2400" dirty="0" smtClean="0"/>
              <a:t>B) Archimedes </a:t>
            </a:r>
            <a:r>
              <a:rPr lang="en-US" sz="2400" dirty="0"/>
              <a:t>principle			</a:t>
            </a:r>
          </a:p>
          <a:p>
            <a:pPr lvl="0"/>
            <a:r>
              <a:rPr lang="en-US" sz="2400" dirty="0" smtClean="0"/>
              <a:t>C) Buoyancy</a:t>
            </a:r>
          </a:p>
          <a:p>
            <a:r>
              <a:rPr lang="en-US" sz="2400" dirty="0" smtClean="0"/>
              <a:t>D) Boyle’s Law</a:t>
            </a:r>
          </a:p>
          <a:p>
            <a:r>
              <a:rPr lang="en-US" sz="2400" dirty="0" smtClean="0"/>
              <a:t>E) Pascal’s Principle</a:t>
            </a:r>
            <a:endParaRPr lang="en-US" sz="2400" dirty="0"/>
          </a:p>
        </p:txBody>
      </p:sp>
      <p:sp>
        <p:nvSpPr>
          <p:cNvPr id="3" name="TextBox 2"/>
          <p:cNvSpPr txBox="1"/>
          <p:nvPr/>
        </p:nvSpPr>
        <p:spPr>
          <a:xfrm>
            <a:off x="838200" y="3505200"/>
            <a:ext cx="8153400" cy="369332"/>
          </a:xfrm>
          <a:prstGeom prst="rect">
            <a:avLst/>
          </a:prstGeom>
          <a:noFill/>
        </p:spPr>
        <p:txBody>
          <a:bodyPr wrap="square" rtlCol="0">
            <a:spAutoFit/>
          </a:bodyPr>
          <a:lstStyle/>
          <a:p>
            <a:r>
              <a:rPr lang="en-US" dirty="0" smtClean="0">
                <a:solidFill>
                  <a:srgbClr val="7030A0"/>
                </a:solidFill>
              </a:rPr>
              <a:t>A) </a:t>
            </a:r>
            <a:r>
              <a:rPr lang="en-US" dirty="0" err="1" smtClean="0">
                <a:solidFill>
                  <a:srgbClr val="7030A0"/>
                </a:solidFill>
              </a:rPr>
              <a:t>Bernouili’s</a:t>
            </a:r>
            <a:r>
              <a:rPr lang="en-US" dirty="0" smtClean="0">
                <a:solidFill>
                  <a:srgbClr val="7030A0"/>
                </a:solidFill>
              </a:rPr>
              <a:t> principle</a:t>
            </a:r>
            <a:endParaRPr lang="en-US" dirty="0">
              <a:solidFill>
                <a:srgbClr val="7030A0"/>
              </a:solidFill>
            </a:endParaRPr>
          </a:p>
        </p:txBody>
      </p:sp>
    </p:spTree>
    <p:extLst>
      <p:ext uri="{BB962C8B-B14F-4D97-AF65-F5344CB8AC3E}">
        <p14:creationId xmlns:p14="http://schemas.microsoft.com/office/powerpoint/2010/main" val="388417498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ChangeArrowheads="1"/>
          </p:cNvSpPr>
          <p:nvPr/>
        </p:nvSpPr>
        <p:spPr bwMode="auto">
          <a:xfrm>
            <a:off x="457200" y="533400"/>
            <a:ext cx="8229600" cy="3013075"/>
          </a:xfrm>
          <a:prstGeom prst="rect">
            <a:avLst/>
          </a:prstGeom>
          <a:noFill/>
          <a:ln w="9525">
            <a:noFill/>
            <a:miter lim="800000"/>
            <a:headEnd/>
            <a:tailEnd/>
          </a:ln>
          <a:effectLst/>
        </p:spPr>
        <p:txBody>
          <a:bodyPr anchor="ctr">
            <a:spAutoFit/>
          </a:bodyPr>
          <a:lstStyle/>
          <a:p>
            <a:r>
              <a:rPr lang="en-US" sz="2400"/>
              <a:t>When a common fluorescent lamp is on, the mercury vapor inside is actually in a </a:t>
            </a:r>
          </a:p>
          <a:p>
            <a:endParaRPr lang="en-US" sz="2400"/>
          </a:p>
          <a:p>
            <a:r>
              <a:rPr lang="en-US" sz="2400"/>
              <a:t>A) solid state. </a:t>
            </a:r>
          </a:p>
          <a:p>
            <a:r>
              <a:rPr lang="en-US" sz="2400"/>
              <a:t>B) plasma state. </a:t>
            </a:r>
          </a:p>
          <a:p>
            <a:r>
              <a:rPr lang="en-US" sz="2400"/>
              <a:t>C) liquid state. </a:t>
            </a:r>
          </a:p>
          <a:p>
            <a:r>
              <a:rPr lang="en-US" sz="2400"/>
              <a:t>D) gaseous state. </a:t>
            </a:r>
          </a:p>
          <a:p>
            <a:r>
              <a:rPr lang="en-US" sz="2400"/>
              <a:t>E) none of these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ChangeArrowheads="1"/>
          </p:cNvSpPr>
          <p:nvPr/>
        </p:nvSpPr>
        <p:spPr bwMode="auto">
          <a:xfrm>
            <a:off x="457200" y="533400"/>
            <a:ext cx="8229600" cy="3013075"/>
          </a:xfrm>
          <a:prstGeom prst="rect">
            <a:avLst/>
          </a:prstGeom>
          <a:noFill/>
          <a:ln w="9525">
            <a:noFill/>
            <a:miter lim="800000"/>
            <a:headEnd/>
            <a:tailEnd/>
          </a:ln>
          <a:effectLst/>
        </p:spPr>
        <p:txBody>
          <a:bodyPr anchor="ctr">
            <a:spAutoFit/>
          </a:bodyPr>
          <a:lstStyle/>
          <a:p>
            <a:r>
              <a:rPr lang="en-US" sz="2400"/>
              <a:t>When a common fluorescent lamp is on, the mercury vapor inside is actually in a </a:t>
            </a:r>
          </a:p>
          <a:p>
            <a:endParaRPr lang="en-US" sz="2400"/>
          </a:p>
          <a:p>
            <a:r>
              <a:rPr lang="en-US" sz="2400"/>
              <a:t>A) solid state. </a:t>
            </a:r>
          </a:p>
          <a:p>
            <a:r>
              <a:rPr lang="en-US" sz="2400"/>
              <a:t>B) plasma state. </a:t>
            </a:r>
          </a:p>
          <a:p>
            <a:r>
              <a:rPr lang="en-US" sz="2400"/>
              <a:t>C) liquid state. </a:t>
            </a:r>
          </a:p>
          <a:p>
            <a:r>
              <a:rPr lang="en-US" sz="2400"/>
              <a:t>D) gaseous state. </a:t>
            </a:r>
          </a:p>
          <a:p>
            <a:r>
              <a:rPr lang="en-US" sz="2400"/>
              <a:t>E) none of these </a:t>
            </a:r>
          </a:p>
        </p:txBody>
      </p:sp>
      <p:sp>
        <p:nvSpPr>
          <p:cNvPr id="149509" name="Text Box 5"/>
          <p:cNvSpPr txBox="1">
            <a:spLocks noChangeArrowheads="1"/>
          </p:cNvSpPr>
          <p:nvPr/>
        </p:nvSpPr>
        <p:spPr bwMode="auto">
          <a:xfrm>
            <a:off x="533400" y="4267200"/>
            <a:ext cx="8077200" cy="100488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Plasma = ionized gas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762000" y="685800"/>
            <a:ext cx="7848600" cy="2465388"/>
          </a:xfrm>
          <a:prstGeom prst="rect">
            <a:avLst/>
          </a:prstGeom>
          <a:noFill/>
          <a:ln w="9525">
            <a:noFill/>
            <a:miter lim="800000"/>
            <a:headEnd/>
            <a:tailEnd/>
          </a:ln>
          <a:effectLst/>
        </p:spPr>
        <p:txBody>
          <a:bodyPr>
            <a:spAutoFit/>
          </a:bodyPr>
          <a:lstStyle/>
          <a:p>
            <a:pPr marL="342900" indent="-342900">
              <a:spcBef>
                <a:spcPct val="50000"/>
              </a:spcBef>
            </a:pPr>
            <a:r>
              <a:rPr lang="en-US" sz="2400"/>
              <a:t>When you touch a cold piece of ice with your finger, energy flows</a:t>
            </a:r>
          </a:p>
          <a:p>
            <a:pPr marL="342900" indent="-342900">
              <a:spcBef>
                <a:spcPct val="50000"/>
              </a:spcBef>
              <a:buFontTx/>
              <a:buAutoNum type="alphaUcParenR"/>
            </a:pPr>
            <a:r>
              <a:rPr lang="en-US" sz="2400"/>
              <a:t>From your finger to the ice</a:t>
            </a:r>
          </a:p>
          <a:p>
            <a:pPr marL="342900" indent="-342900">
              <a:spcBef>
                <a:spcPct val="50000"/>
              </a:spcBef>
            </a:pPr>
            <a:r>
              <a:rPr lang="en-US" sz="2400"/>
              <a:t>B) From the ice to your finger</a:t>
            </a:r>
          </a:p>
          <a:p>
            <a:pPr marL="342900" indent="-342900">
              <a:spcBef>
                <a:spcPct val="50000"/>
              </a:spcBef>
            </a:pPr>
            <a:r>
              <a:rPr lang="en-US" sz="2400"/>
              <a:t>C) actually, both ways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762000" y="685800"/>
            <a:ext cx="7848600" cy="2465388"/>
          </a:xfrm>
          <a:prstGeom prst="rect">
            <a:avLst/>
          </a:prstGeom>
          <a:noFill/>
          <a:ln w="9525">
            <a:noFill/>
            <a:miter lim="800000"/>
            <a:headEnd/>
            <a:tailEnd/>
          </a:ln>
          <a:effectLst/>
        </p:spPr>
        <p:txBody>
          <a:bodyPr>
            <a:spAutoFit/>
          </a:bodyPr>
          <a:lstStyle/>
          <a:p>
            <a:pPr marL="342900" indent="-342900">
              <a:spcBef>
                <a:spcPct val="50000"/>
              </a:spcBef>
            </a:pPr>
            <a:r>
              <a:rPr lang="en-US" sz="2400"/>
              <a:t>When you touch a cold piece of ice with your finger, energy flows</a:t>
            </a:r>
          </a:p>
          <a:p>
            <a:pPr marL="342900" indent="-342900">
              <a:spcBef>
                <a:spcPct val="50000"/>
              </a:spcBef>
              <a:buFontTx/>
              <a:buAutoNum type="alphaUcParenR"/>
            </a:pPr>
            <a:r>
              <a:rPr lang="en-US" sz="2400"/>
              <a:t>From your finger to the ice</a:t>
            </a:r>
          </a:p>
          <a:p>
            <a:pPr marL="342900" indent="-342900">
              <a:spcBef>
                <a:spcPct val="50000"/>
              </a:spcBef>
            </a:pPr>
            <a:r>
              <a:rPr lang="en-US" sz="2400"/>
              <a:t>B) From the ice to your finger</a:t>
            </a:r>
          </a:p>
          <a:p>
            <a:pPr marL="342900" indent="-342900">
              <a:spcBef>
                <a:spcPct val="50000"/>
              </a:spcBef>
            </a:pPr>
            <a:r>
              <a:rPr lang="en-US" sz="2400"/>
              <a:t>C) actually, both ways</a:t>
            </a:r>
          </a:p>
        </p:txBody>
      </p:sp>
      <p:sp>
        <p:nvSpPr>
          <p:cNvPr id="81925" name="Text Box 5"/>
          <p:cNvSpPr txBox="1">
            <a:spLocks noChangeArrowheads="1"/>
          </p:cNvSpPr>
          <p:nvPr/>
        </p:nvSpPr>
        <p:spPr bwMode="auto">
          <a:xfrm>
            <a:off x="1066800" y="3352800"/>
            <a:ext cx="7086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81926" name="Text Box 6"/>
          <p:cNvSpPr txBox="1">
            <a:spLocks noChangeArrowheads="1"/>
          </p:cNvSpPr>
          <p:nvPr/>
        </p:nvSpPr>
        <p:spPr bwMode="auto">
          <a:xfrm>
            <a:off x="609600" y="3810000"/>
            <a:ext cx="8077200" cy="228282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 from finger to ice</a:t>
            </a:r>
          </a:p>
          <a:p>
            <a:pPr>
              <a:spcBef>
                <a:spcPct val="50000"/>
              </a:spcBef>
            </a:pPr>
            <a:r>
              <a:rPr lang="en-US" sz="2400" dirty="0">
                <a:solidFill>
                  <a:srgbClr val="993366"/>
                </a:solidFill>
              </a:rPr>
              <a:t>Heat energy always flows from high temp to low temp. </a:t>
            </a:r>
          </a:p>
          <a:p>
            <a:pPr>
              <a:spcBef>
                <a:spcPct val="50000"/>
              </a:spcBef>
            </a:pPr>
            <a:r>
              <a:rPr lang="en-US" sz="2400" dirty="0">
                <a:solidFill>
                  <a:srgbClr val="993366"/>
                </a:solidFill>
              </a:rPr>
              <a:t>Even if you touched a huge glacier which has more internal energy than you, the heat would still flow from you to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ChangeArrowheads="1"/>
          </p:cNvSpPr>
          <p:nvPr/>
        </p:nvSpPr>
        <p:spPr bwMode="auto">
          <a:xfrm>
            <a:off x="609600" y="685800"/>
            <a:ext cx="8001000" cy="4473575"/>
          </a:xfrm>
          <a:prstGeom prst="rect">
            <a:avLst/>
          </a:prstGeom>
          <a:noFill/>
          <a:ln w="9525">
            <a:noFill/>
            <a:miter lim="800000"/>
            <a:headEnd/>
            <a:tailEnd/>
          </a:ln>
          <a:effectLst/>
        </p:spPr>
        <p:txBody>
          <a:bodyPr anchor="ctr">
            <a:spAutoFit/>
          </a:bodyPr>
          <a:lstStyle/>
          <a:p>
            <a:r>
              <a:rPr lang="en-US" sz="2400" dirty="0"/>
              <a:t>We learnt that water has a particularly high specific heat. What does this imply? </a:t>
            </a:r>
          </a:p>
          <a:p>
            <a:endParaRPr lang="en-US" sz="2400" dirty="0"/>
          </a:p>
          <a:p>
            <a:r>
              <a:rPr lang="en-US" sz="2400" dirty="0"/>
              <a:t>A) Water molecules absorb large amounts of energy in the form of internal vibrations and rotations.</a:t>
            </a:r>
          </a:p>
          <a:p>
            <a:r>
              <a:rPr lang="en-US" sz="2400" dirty="0"/>
              <a:t>B) Water molecules absorb very little energy in the form of internal vibrations and rotations.</a:t>
            </a:r>
          </a:p>
          <a:p>
            <a:r>
              <a:rPr lang="en-US" sz="2400" dirty="0"/>
              <a:t>C) Water is the optimal substance for heating other substances.</a:t>
            </a:r>
          </a:p>
          <a:p>
            <a:r>
              <a:rPr lang="en-US" sz="2400" dirty="0"/>
              <a:t>D) Water specifically absorbs heat much more than absorbing sound or other forms of </a:t>
            </a:r>
            <a:r>
              <a:rPr lang="en-US" sz="2400" dirty="0" err="1"/>
              <a:t>energy.T</a:t>
            </a:r>
            <a:endParaRPr lang="en-US" sz="2400" dirty="0"/>
          </a:p>
          <a:p>
            <a:endParaRPr lang="en-US" sz="24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ChangeArrowheads="1"/>
          </p:cNvSpPr>
          <p:nvPr/>
        </p:nvSpPr>
        <p:spPr bwMode="auto">
          <a:xfrm>
            <a:off x="609600" y="660430"/>
            <a:ext cx="8001000" cy="4524315"/>
          </a:xfrm>
          <a:prstGeom prst="rect">
            <a:avLst/>
          </a:prstGeom>
          <a:noFill/>
          <a:ln w="9525">
            <a:noFill/>
            <a:miter lim="800000"/>
            <a:headEnd/>
            <a:tailEnd/>
          </a:ln>
          <a:effectLst/>
        </p:spPr>
        <p:txBody>
          <a:bodyPr anchor="ctr">
            <a:spAutoFit/>
          </a:bodyPr>
          <a:lstStyle/>
          <a:p>
            <a:r>
              <a:rPr lang="en-US" sz="2400" dirty="0"/>
              <a:t>We learnt that water has a particularly high specific heat. What does this imply? </a:t>
            </a:r>
          </a:p>
          <a:p>
            <a:endParaRPr lang="en-US" sz="2400" dirty="0"/>
          </a:p>
          <a:p>
            <a:r>
              <a:rPr lang="en-US" sz="2400" dirty="0"/>
              <a:t>A) Water molecules absorb large amounts of energy in the form of internal vibrations and rotations.</a:t>
            </a:r>
          </a:p>
          <a:p>
            <a:r>
              <a:rPr lang="en-US" sz="2400" dirty="0"/>
              <a:t>B) Water molecules absorb very little energy in the form of internal vibrations and rotations.</a:t>
            </a:r>
          </a:p>
          <a:p>
            <a:r>
              <a:rPr lang="en-US" sz="2400" dirty="0"/>
              <a:t>C) Water is the optimal substance for heating other substances.</a:t>
            </a:r>
          </a:p>
          <a:p>
            <a:r>
              <a:rPr lang="en-US" sz="2400" dirty="0"/>
              <a:t>D) Water specifically absorbs heat much more than absorbing sound or other forms of </a:t>
            </a:r>
            <a:r>
              <a:rPr lang="en-US" sz="2400"/>
              <a:t>energy</a:t>
            </a:r>
            <a:r>
              <a:rPr lang="en-US" sz="2400" smtClean="0"/>
              <a:t>.</a:t>
            </a:r>
            <a:endParaRPr lang="en-US" sz="2400"/>
          </a:p>
          <a:p>
            <a:endParaRPr lang="en-US" sz="2400" dirty="0"/>
          </a:p>
        </p:txBody>
      </p:sp>
      <p:sp>
        <p:nvSpPr>
          <p:cNvPr id="134149" name="Text Box 5"/>
          <p:cNvSpPr txBox="1">
            <a:spLocks noChangeArrowheads="1"/>
          </p:cNvSpPr>
          <p:nvPr/>
        </p:nvSpPr>
        <p:spPr bwMode="auto">
          <a:xfrm>
            <a:off x="457200" y="5410200"/>
            <a:ext cx="8305800" cy="457200"/>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Text Box 6"/>
          <p:cNvSpPr txBox="1">
            <a:spLocks noChangeArrowheads="1"/>
          </p:cNvSpPr>
          <p:nvPr/>
        </p:nvSpPr>
        <p:spPr bwMode="auto">
          <a:xfrm>
            <a:off x="304800" y="457200"/>
            <a:ext cx="8534400" cy="3925888"/>
          </a:xfrm>
          <a:prstGeom prst="rect">
            <a:avLst/>
          </a:prstGeom>
          <a:noFill/>
          <a:ln w="9525">
            <a:noFill/>
            <a:miter lim="800000"/>
            <a:headEnd/>
            <a:tailEnd/>
          </a:ln>
          <a:effectLst/>
        </p:spPr>
        <p:txBody>
          <a:bodyPr>
            <a:spAutoFit/>
          </a:bodyPr>
          <a:lstStyle/>
          <a:p>
            <a:pPr marL="342900" indent="-342900">
              <a:spcBef>
                <a:spcPct val="50000"/>
              </a:spcBef>
            </a:pPr>
            <a:r>
              <a:rPr lang="en-US" sz="2400"/>
              <a:t>A truck is moving at constant velocity. Inside the storage compartment, a rock is dropped from the midpoint of the ceiling and strikes the floor below. The rock hits the floor</a:t>
            </a:r>
          </a:p>
          <a:p>
            <a:pPr marL="342900" indent="-342900">
              <a:spcBef>
                <a:spcPct val="50000"/>
              </a:spcBef>
              <a:buFontTx/>
              <a:buAutoNum type="alphaUcParenR"/>
            </a:pPr>
            <a:r>
              <a:rPr lang="en-US" sz="2400"/>
              <a:t>Behind the midpoint of the ceiling</a:t>
            </a:r>
          </a:p>
          <a:p>
            <a:pPr marL="342900" indent="-342900">
              <a:spcBef>
                <a:spcPct val="50000"/>
              </a:spcBef>
            </a:pPr>
            <a:r>
              <a:rPr lang="en-US" sz="2400"/>
              <a:t>B) Ahead of the midpoint of the ceiling</a:t>
            </a:r>
          </a:p>
          <a:p>
            <a:pPr marL="342900" indent="-342900">
              <a:spcBef>
                <a:spcPct val="50000"/>
              </a:spcBef>
            </a:pPr>
            <a:r>
              <a:rPr lang="en-US" sz="2400"/>
              <a:t>C) Exactly below the midpoint of the ceiling</a:t>
            </a:r>
          </a:p>
          <a:p>
            <a:pPr marL="342900" indent="-342900">
              <a:spcBef>
                <a:spcPct val="50000"/>
              </a:spcBef>
            </a:pPr>
            <a:r>
              <a:rPr lang="en-US" sz="2400"/>
              <a:t>D) Need more information to solve this</a:t>
            </a:r>
          </a:p>
          <a:p>
            <a:pPr marL="342900" indent="-342900">
              <a:spcBef>
                <a:spcPct val="50000"/>
              </a:spcBef>
            </a:pPr>
            <a:r>
              <a:rPr lang="en-US" sz="2400"/>
              <a:t>E) None of the above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762000" y="914400"/>
            <a:ext cx="7696200" cy="2465388"/>
          </a:xfrm>
          <a:prstGeom prst="rect">
            <a:avLst/>
          </a:prstGeom>
          <a:noFill/>
          <a:ln w="9525">
            <a:noFill/>
            <a:miter lim="800000"/>
            <a:headEnd/>
            <a:tailEnd/>
          </a:ln>
          <a:effectLst/>
        </p:spPr>
        <p:txBody>
          <a:bodyPr>
            <a:spAutoFit/>
          </a:bodyPr>
          <a:lstStyle/>
          <a:p>
            <a:pPr marL="342900" indent="-342900">
              <a:spcBef>
                <a:spcPct val="50000"/>
              </a:spcBef>
            </a:pPr>
            <a:r>
              <a:rPr lang="en-US" sz="2400"/>
              <a:t>The fact that desert sand is very hot in the day and very cold at night is evidence for </a:t>
            </a:r>
          </a:p>
          <a:p>
            <a:pPr marL="342900" indent="-342900">
              <a:spcBef>
                <a:spcPct val="50000"/>
              </a:spcBef>
              <a:buFontTx/>
              <a:buAutoNum type="alphaUcParenR"/>
            </a:pPr>
            <a:r>
              <a:rPr lang="en-US" sz="2400"/>
              <a:t>A low specific heat</a:t>
            </a:r>
          </a:p>
          <a:p>
            <a:pPr marL="342900" indent="-342900">
              <a:spcBef>
                <a:spcPct val="50000"/>
              </a:spcBef>
            </a:pPr>
            <a:r>
              <a:rPr lang="en-US" sz="2400"/>
              <a:t>B) A high specific heat</a:t>
            </a:r>
          </a:p>
          <a:p>
            <a:pPr marL="342900" indent="-342900">
              <a:spcBef>
                <a:spcPct val="50000"/>
              </a:spcBef>
            </a:pPr>
            <a:r>
              <a:rPr lang="en-US" sz="2400"/>
              <a:t>C) No specific heat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762000" y="914400"/>
            <a:ext cx="7696200" cy="2465388"/>
          </a:xfrm>
          <a:prstGeom prst="rect">
            <a:avLst/>
          </a:prstGeom>
          <a:noFill/>
          <a:ln w="9525">
            <a:noFill/>
            <a:miter lim="800000"/>
            <a:headEnd/>
            <a:tailEnd/>
          </a:ln>
          <a:effectLst/>
        </p:spPr>
        <p:txBody>
          <a:bodyPr>
            <a:spAutoFit/>
          </a:bodyPr>
          <a:lstStyle/>
          <a:p>
            <a:pPr marL="342900" indent="-342900">
              <a:spcBef>
                <a:spcPct val="50000"/>
              </a:spcBef>
            </a:pPr>
            <a:r>
              <a:rPr lang="en-US" sz="2400"/>
              <a:t>The fact that desert sand is very hot in the day and very cold at night is evidence for </a:t>
            </a:r>
          </a:p>
          <a:p>
            <a:pPr marL="342900" indent="-342900">
              <a:spcBef>
                <a:spcPct val="50000"/>
              </a:spcBef>
              <a:buFontTx/>
              <a:buAutoNum type="alphaUcParenR"/>
            </a:pPr>
            <a:r>
              <a:rPr lang="en-US" sz="2400"/>
              <a:t>A low specific heat</a:t>
            </a:r>
          </a:p>
          <a:p>
            <a:pPr marL="342900" indent="-342900">
              <a:spcBef>
                <a:spcPct val="50000"/>
              </a:spcBef>
            </a:pPr>
            <a:r>
              <a:rPr lang="en-US" sz="2400"/>
              <a:t>B) A high specific heat</a:t>
            </a:r>
          </a:p>
          <a:p>
            <a:pPr marL="342900" indent="-342900">
              <a:spcBef>
                <a:spcPct val="50000"/>
              </a:spcBef>
            </a:pPr>
            <a:r>
              <a:rPr lang="en-US" sz="2400"/>
              <a:t>C) No specific heat</a:t>
            </a:r>
          </a:p>
        </p:txBody>
      </p:sp>
      <p:sp>
        <p:nvSpPr>
          <p:cNvPr id="82949" name="Text Box 5"/>
          <p:cNvSpPr txBox="1">
            <a:spLocks noChangeArrowheads="1"/>
          </p:cNvSpPr>
          <p:nvPr/>
        </p:nvSpPr>
        <p:spPr bwMode="auto">
          <a:xfrm>
            <a:off x="533400" y="4419600"/>
            <a:ext cx="76962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Since it heats up and cools down quickly (as opposed to water...)</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381000" y="838200"/>
            <a:ext cx="7696200" cy="3560763"/>
          </a:xfrm>
          <a:prstGeom prst="rect">
            <a:avLst/>
          </a:prstGeom>
          <a:noFill/>
          <a:ln w="9525">
            <a:noFill/>
            <a:miter lim="800000"/>
            <a:headEnd/>
            <a:tailEnd/>
          </a:ln>
          <a:effectLst/>
        </p:spPr>
        <p:txBody>
          <a:bodyPr>
            <a:spAutoFit/>
          </a:bodyPr>
          <a:lstStyle/>
          <a:p>
            <a:pPr marL="342900" indent="-342900">
              <a:spcBef>
                <a:spcPct val="50000"/>
              </a:spcBef>
            </a:pPr>
            <a:r>
              <a:rPr lang="en-US" sz="2400"/>
              <a:t>Between 0 degrees Celsius and 8 degrees Celsius a red-dyed-water-in-glass thermometer would </a:t>
            </a:r>
          </a:p>
          <a:p>
            <a:pPr marL="342900" indent="-342900">
              <a:spcBef>
                <a:spcPct val="50000"/>
              </a:spcBef>
              <a:buFontTx/>
              <a:buAutoNum type="alphaUcParenR"/>
            </a:pPr>
            <a:r>
              <a:rPr lang="en-US" sz="2400"/>
              <a:t>Be especially suitable</a:t>
            </a:r>
          </a:p>
          <a:p>
            <a:pPr marL="342900" indent="-342900">
              <a:spcBef>
                <a:spcPct val="50000"/>
              </a:spcBef>
            </a:pPr>
            <a:r>
              <a:rPr lang="en-US" sz="2400"/>
              <a:t>B) Always wrong</a:t>
            </a:r>
          </a:p>
          <a:p>
            <a:pPr marL="342900" indent="-342900">
              <a:spcBef>
                <a:spcPct val="50000"/>
              </a:spcBef>
            </a:pPr>
            <a:r>
              <a:rPr lang="en-US" sz="2400"/>
              <a:t>C) Give ambiguous readings</a:t>
            </a:r>
          </a:p>
          <a:p>
            <a:pPr marL="342900" indent="-342900">
              <a:spcBef>
                <a:spcPct val="50000"/>
              </a:spcBef>
            </a:pPr>
            <a:r>
              <a:rPr lang="en-US" sz="2400"/>
              <a:t>D) Explode</a:t>
            </a:r>
          </a:p>
          <a:p>
            <a:pPr marL="342900" indent="-342900">
              <a:spcBef>
                <a:spcPct val="50000"/>
              </a:spcBef>
            </a:pPr>
            <a:r>
              <a:rPr lang="en-US" sz="2400"/>
              <a:t>E) implode</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ChangeArrowheads="1"/>
          </p:cNvSpPr>
          <p:nvPr/>
        </p:nvSpPr>
        <p:spPr bwMode="auto">
          <a:xfrm>
            <a:off x="381000" y="838200"/>
            <a:ext cx="7696200" cy="3560763"/>
          </a:xfrm>
          <a:prstGeom prst="rect">
            <a:avLst/>
          </a:prstGeom>
          <a:noFill/>
          <a:ln w="9525">
            <a:noFill/>
            <a:miter lim="800000"/>
            <a:headEnd/>
            <a:tailEnd/>
          </a:ln>
          <a:effectLst/>
        </p:spPr>
        <p:txBody>
          <a:bodyPr>
            <a:spAutoFit/>
          </a:bodyPr>
          <a:lstStyle/>
          <a:p>
            <a:pPr marL="342900" indent="-342900">
              <a:spcBef>
                <a:spcPct val="50000"/>
              </a:spcBef>
            </a:pPr>
            <a:r>
              <a:rPr lang="en-US" sz="2400" dirty="0"/>
              <a:t>Between 0 degrees Celsius and 8 degrees Celsius a red-dyed-water-in-glass thermometer would </a:t>
            </a:r>
          </a:p>
          <a:p>
            <a:pPr marL="342900" indent="-342900">
              <a:spcBef>
                <a:spcPct val="50000"/>
              </a:spcBef>
              <a:buFontTx/>
              <a:buAutoNum type="alphaUcParenR"/>
            </a:pPr>
            <a:r>
              <a:rPr lang="en-US" sz="2400" dirty="0"/>
              <a:t>Be especially suitable</a:t>
            </a:r>
          </a:p>
          <a:p>
            <a:pPr marL="342900" indent="-342900">
              <a:spcBef>
                <a:spcPct val="50000"/>
              </a:spcBef>
            </a:pPr>
            <a:r>
              <a:rPr lang="en-US" sz="2400" dirty="0"/>
              <a:t>B) Always wrong</a:t>
            </a:r>
          </a:p>
          <a:p>
            <a:pPr marL="342900" indent="-342900">
              <a:spcBef>
                <a:spcPct val="50000"/>
              </a:spcBef>
            </a:pPr>
            <a:r>
              <a:rPr lang="en-US" sz="2400" dirty="0"/>
              <a:t>C) Give ambiguous readings</a:t>
            </a:r>
          </a:p>
          <a:p>
            <a:pPr marL="342900" indent="-342900">
              <a:spcBef>
                <a:spcPct val="50000"/>
              </a:spcBef>
            </a:pPr>
            <a:r>
              <a:rPr lang="en-US" sz="2400" dirty="0"/>
              <a:t>D) Explode</a:t>
            </a:r>
          </a:p>
          <a:p>
            <a:pPr marL="342900" indent="-342900">
              <a:spcBef>
                <a:spcPct val="50000"/>
              </a:spcBef>
            </a:pPr>
            <a:r>
              <a:rPr lang="en-US" sz="2400" dirty="0"/>
              <a:t>E) implode</a:t>
            </a:r>
          </a:p>
        </p:txBody>
      </p:sp>
      <p:sp>
        <p:nvSpPr>
          <p:cNvPr id="83973" name="Text Box 5"/>
          <p:cNvSpPr txBox="1">
            <a:spLocks noChangeArrowheads="1"/>
          </p:cNvSpPr>
          <p:nvPr/>
        </p:nvSpPr>
        <p:spPr bwMode="auto">
          <a:xfrm>
            <a:off x="609600" y="4724400"/>
            <a:ext cx="73152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C</a:t>
            </a:r>
          </a:p>
          <a:p>
            <a:pPr>
              <a:spcBef>
                <a:spcPct val="50000"/>
              </a:spcBef>
            </a:pPr>
            <a:r>
              <a:rPr lang="en-US" sz="2400" dirty="0">
                <a:solidFill>
                  <a:srgbClr val="993366"/>
                </a:solidFill>
              </a:rPr>
              <a:t>Because at 4 degrees Celsius, water expands on heating as well as on expanding.</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457200" y="533400"/>
            <a:ext cx="8153400" cy="4338638"/>
          </a:xfrm>
          <a:prstGeom prst="rect">
            <a:avLst/>
          </a:prstGeom>
          <a:noFill/>
          <a:ln w="9525">
            <a:noFill/>
            <a:miter lim="800000"/>
            <a:headEnd/>
            <a:tailEnd/>
          </a:ln>
          <a:effectLst/>
        </p:spPr>
        <p:txBody>
          <a:bodyPr>
            <a:spAutoFit/>
          </a:bodyPr>
          <a:lstStyle/>
          <a:p>
            <a:pPr>
              <a:spcBef>
                <a:spcPct val="50000"/>
              </a:spcBef>
            </a:pPr>
            <a:r>
              <a:rPr lang="en-US" sz="2400"/>
              <a:t>If the period of a vibrating object is 5 seconds, how many oscillations does it undergo in 1 minute, and what is its frequency?</a:t>
            </a:r>
          </a:p>
          <a:p>
            <a:pPr>
              <a:spcBef>
                <a:spcPct val="50000"/>
              </a:spcBef>
            </a:pPr>
            <a:r>
              <a:rPr lang="en-US" sz="2400"/>
              <a:t>A) 0.2 oscillations in 1 min, and frequency is 0.2 Hz</a:t>
            </a:r>
          </a:p>
          <a:p>
            <a:pPr>
              <a:spcBef>
                <a:spcPct val="50000"/>
              </a:spcBef>
            </a:pPr>
            <a:r>
              <a:rPr lang="en-US" sz="2400"/>
              <a:t>B) 6 oscillations in 1 min, and frequency is 12 Hz</a:t>
            </a:r>
          </a:p>
          <a:p>
            <a:pPr>
              <a:spcBef>
                <a:spcPct val="50000"/>
              </a:spcBef>
            </a:pPr>
            <a:r>
              <a:rPr lang="en-US" sz="2400"/>
              <a:t>C) 12 oscillations in 1 min, and frequency is 12 Hz</a:t>
            </a:r>
          </a:p>
          <a:p>
            <a:pPr>
              <a:spcBef>
                <a:spcPct val="50000"/>
              </a:spcBef>
            </a:pPr>
            <a:r>
              <a:rPr lang="en-US" sz="2400"/>
              <a:t>D) 12 oscillations in 1 min, and frequency is 0.2 Hz</a:t>
            </a:r>
          </a:p>
          <a:p>
            <a:pPr>
              <a:spcBef>
                <a:spcPct val="50000"/>
              </a:spcBef>
            </a:pPr>
            <a:r>
              <a:rPr lang="en-US" sz="2400"/>
              <a:t>E) None of the above is correct</a:t>
            </a:r>
          </a:p>
          <a:p>
            <a:pPr>
              <a:spcBef>
                <a:spcPct val="50000"/>
              </a:spcBef>
            </a:pPr>
            <a:r>
              <a:rPr lang="en-US"/>
              <a:t>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457200" y="533400"/>
            <a:ext cx="8153400" cy="4338638"/>
          </a:xfrm>
          <a:prstGeom prst="rect">
            <a:avLst/>
          </a:prstGeom>
          <a:noFill/>
          <a:ln w="9525">
            <a:noFill/>
            <a:miter lim="800000"/>
            <a:headEnd/>
            <a:tailEnd/>
          </a:ln>
          <a:effectLst/>
        </p:spPr>
        <p:txBody>
          <a:bodyPr>
            <a:spAutoFit/>
          </a:bodyPr>
          <a:lstStyle/>
          <a:p>
            <a:pPr>
              <a:spcBef>
                <a:spcPct val="50000"/>
              </a:spcBef>
            </a:pPr>
            <a:r>
              <a:rPr lang="en-US" sz="2400"/>
              <a:t>If the period of a vibrating object is 5 seconds, how many oscillations does it undergo in 1 minute, and what is its frequency?</a:t>
            </a:r>
          </a:p>
          <a:p>
            <a:pPr>
              <a:spcBef>
                <a:spcPct val="50000"/>
              </a:spcBef>
            </a:pPr>
            <a:r>
              <a:rPr lang="en-US" sz="2400"/>
              <a:t>A) 0.2 oscillations in 1 min, and frequency is 0.2 Hz</a:t>
            </a:r>
          </a:p>
          <a:p>
            <a:pPr>
              <a:spcBef>
                <a:spcPct val="50000"/>
              </a:spcBef>
            </a:pPr>
            <a:r>
              <a:rPr lang="en-US" sz="2400"/>
              <a:t>B) 6 oscillations in 1 min, and frequency is 12 Hz</a:t>
            </a:r>
          </a:p>
          <a:p>
            <a:pPr>
              <a:spcBef>
                <a:spcPct val="50000"/>
              </a:spcBef>
            </a:pPr>
            <a:r>
              <a:rPr lang="en-US" sz="2400"/>
              <a:t>C) 12 oscillations in 1 min, and frequency is 12 Hz</a:t>
            </a:r>
          </a:p>
          <a:p>
            <a:pPr>
              <a:spcBef>
                <a:spcPct val="50000"/>
              </a:spcBef>
            </a:pPr>
            <a:r>
              <a:rPr lang="en-US" sz="2400"/>
              <a:t>D) 12 oscillations in 1 min, and frequency is 0.2 Hz</a:t>
            </a:r>
          </a:p>
          <a:p>
            <a:pPr>
              <a:spcBef>
                <a:spcPct val="50000"/>
              </a:spcBef>
            </a:pPr>
            <a:r>
              <a:rPr lang="en-US" sz="2400"/>
              <a:t>E) None of the above is correct</a:t>
            </a:r>
          </a:p>
          <a:p>
            <a:pPr>
              <a:spcBef>
                <a:spcPct val="50000"/>
              </a:spcBef>
            </a:pPr>
            <a:r>
              <a:rPr lang="en-US"/>
              <a:t> </a:t>
            </a:r>
          </a:p>
        </p:txBody>
      </p:sp>
      <p:sp>
        <p:nvSpPr>
          <p:cNvPr id="84995" name="Text Box 3"/>
          <p:cNvSpPr txBox="1">
            <a:spLocks noChangeArrowheads="1"/>
          </p:cNvSpPr>
          <p:nvPr/>
        </p:nvSpPr>
        <p:spPr bwMode="auto">
          <a:xfrm>
            <a:off x="381000" y="4940300"/>
            <a:ext cx="8763000" cy="19177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a:p>
            <a:pPr>
              <a:spcBef>
                <a:spcPct val="50000"/>
              </a:spcBef>
            </a:pPr>
            <a:r>
              <a:rPr lang="en-US" sz="2400" dirty="0">
                <a:solidFill>
                  <a:srgbClr val="993366"/>
                </a:solidFill>
              </a:rPr>
              <a:t>If period is 5 sec, then in 1 min (=60 sec), it has 60/5 = 12 cycles. </a:t>
            </a:r>
          </a:p>
          <a:p>
            <a:pPr>
              <a:spcBef>
                <a:spcPct val="50000"/>
              </a:spcBef>
            </a:pPr>
            <a:r>
              <a:rPr lang="en-US" sz="2400" dirty="0">
                <a:solidFill>
                  <a:srgbClr val="993366"/>
                </a:solidFill>
              </a:rPr>
              <a:t>Frequency = 1/period = 1/5sec = 0.2 Hz</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381000" y="533400"/>
            <a:ext cx="8458200" cy="3925888"/>
          </a:xfrm>
          <a:prstGeom prst="rect">
            <a:avLst/>
          </a:prstGeom>
          <a:noFill/>
          <a:ln w="9525">
            <a:noFill/>
            <a:miter lim="800000"/>
            <a:headEnd/>
            <a:tailEnd/>
          </a:ln>
          <a:effectLst/>
        </p:spPr>
        <p:txBody>
          <a:bodyPr>
            <a:spAutoFit/>
          </a:bodyPr>
          <a:lstStyle/>
          <a:p>
            <a:pPr marL="342900" indent="-342900">
              <a:spcBef>
                <a:spcPct val="50000"/>
              </a:spcBef>
            </a:pPr>
            <a:r>
              <a:rPr lang="en-US" sz="2400"/>
              <a:t>A leaf floating on the water oscillates up and down two complete cycles each second. If the wave travels an average distance of 6m in one second, its wavelength is</a:t>
            </a:r>
          </a:p>
          <a:p>
            <a:pPr marL="342900" indent="-342900">
              <a:spcBef>
                <a:spcPct val="50000"/>
              </a:spcBef>
              <a:buFontTx/>
              <a:buAutoNum type="alphaUcParenR"/>
            </a:pPr>
            <a:r>
              <a:rPr lang="en-US" sz="2400"/>
              <a:t>0.5 m</a:t>
            </a:r>
          </a:p>
          <a:p>
            <a:pPr marL="342900" indent="-342900">
              <a:spcBef>
                <a:spcPct val="50000"/>
              </a:spcBef>
            </a:pPr>
            <a:r>
              <a:rPr lang="en-US" sz="2400"/>
              <a:t>B) 1 m </a:t>
            </a:r>
          </a:p>
          <a:p>
            <a:pPr marL="342900" indent="-342900">
              <a:spcBef>
                <a:spcPct val="50000"/>
              </a:spcBef>
            </a:pPr>
            <a:r>
              <a:rPr lang="en-US" sz="2400"/>
              <a:t>C) 2 m </a:t>
            </a:r>
          </a:p>
          <a:p>
            <a:pPr marL="342900" indent="-342900">
              <a:spcBef>
                <a:spcPct val="50000"/>
              </a:spcBef>
            </a:pPr>
            <a:r>
              <a:rPr lang="en-US" sz="2400"/>
              <a:t>D) 3 m</a:t>
            </a:r>
          </a:p>
          <a:p>
            <a:pPr marL="342900" indent="-342900">
              <a:spcBef>
                <a:spcPct val="50000"/>
              </a:spcBef>
            </a:pPr>
            <a:r>
              <a:rPr lang="en-US" sz="2400"/>
              <a:t>E) 6 m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381000" y="533400"/>
            <a:ext cx="8458200" cy="3925888"/>
          </a:xfrm>
          <a:prstGeom prst="rect">
            <a:avLst/>
          </a:prstGeom>
          <a:noFill/>
          <a:ln w="9525">
            <a:noFill/>
            <a:miter lim="800000"/>
            <a:headEnd/>
            <a:tailEnd/>
          </a:ln>
          <a:effectLst/>
        </p:spPr>
        <p:txBody>
          <a:bodyPr>
            <a:spAutoFit/>
          </a:bodyPr>
          <a:lstStyle/>
          <a:p>
            <a:pPr marL="342900" indent="-342900">
              <a:spcBef>
                <a:spcPct val="50000"/>
              </a:spcBef>
            </a:pPr>
            <a:r>
              <a:rPr lang="en-US" sz="2400"/>
              <a:t>A leaf floating on the water oscillates up and down two complete cycles each second. If the wave travels an average distance of 6m in one second, its wavelength is</a:t>
            </a:r>
          </a:p>
          <a:p>
            <a:pPr marL="342900" indent="-342900">
              <a:spcBef>
                <a:spcPct val="50000"/>
              </a:spcBef>
              <a:buFontTx/>
              <a:buAutoNum type="alphaUcParenR"/>
            </a:pPr>
            <a:r>
              <a:rPr lang="en-US" sz="2400"/>
              <a:t>0.5 m</a:t>
            </a:r>
          </a:p>
          <a:p>
            <a:pPr marL="342900" indent="-342900">
              <a:spcBef>
                <a:spcPct val="50000"/>
              </a:spcBef>
            </a:pPr>
            <a:r>
              <a:rPr lang="en-US" sz="2400"/>
              <a:t>B) 1 m </a:t>
            </a:r>
          </a:p>
          <a:p>
            <a:pPr marL="342900" indent="-342900">
              <a:spcBef>
                <a:spcPct val="50000"/>
              </a:spcBef>
            </a:pPr>
            <a:r>
              <a:rPr lang="en-US" sz="2400"/>
              <a:t>C) 2 m </a:t>
            </a:r>
          </a:p>
          <a:p>
            <a:pPr marL="342900" indent="-342900">
              <a:spcBef>
                <a:spcPct val="50000"/>
              </a:spcBef>
            </a:pPr>
            <a:r>
              <a:rPr lang="en-US" sz="2400"/>
              <a:t>D) 3 m</a:t>
            </a:r>
          </a:p>
          <a:p>
            <a:pPr marL="342900" indent="-342900">
              <a:spcBef>
                <a:spcPct val="50000"/>
              </a:spcBef>
            </a:pPr>
            <a:r>
              <a:rPr lang="en-US" sz="2400"/>
              <a:t>E) 6 m </a:t>
            </a:r>
          </a:p>
        </p:txBody>
      </p:sp>
      <p:sp>
        <p:nvSpPr>
          <p:cNvPr id="86019" name="Text Box 3"/>
          <p:cNvSpPr txBox="1">
            <a:spLocks noChangeArrowheads="1"/>
          </p:cNvSpPr>
          <p:nvPr/>
        </p:nvSpPr>
        <p:spPr bwMode="auto">
          <a:xfrm>
            <a:off x="685800" y="4724400"/>
            <a:ext cx="8458200" cy="1828800"/>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D</a:t>
            </a:r>
          </a:p>
          <a:p>
            <a:pPr>
              <a:spcBef>
                <a:spcPct val="50000"/>
              </a:spcBef>
            </a:pPr>
            <a:r>
              <a:rPr lang="en-US" sz="2000" dirty="0">
                <a:solidFill>
                  <a:srgbClr val="993366"/>
                </a:solidFill>
              </a:rPr>
              <a:t>If average distance in 1 s is 6m, that means speed of wave is 6m/s. </a:t>
            </a:r>
          </a:p>
          <a:p>
            <a:pPr>
              <a:spcBef>
                <a:spcPct val="50000"/>
              </a:spcBef>
            </a:pPr>
            <a:r>
              <a:rPr lang="en-US" sz="2000" dirty="0">
                <a:solidFill>
                  <a:srgbClr val="993366"/>
                </a:solidFill>
              </a:rPr>
              <a:t>Frequency = 2 Hz  (= 2 cycles per second)</a:t>
            </a:r>
          </a:p>
          <a:p>
            <a:pPr>
              <a:spcBef>
                <a:spcPct val="50000"/>
              </a:spcBef>
            </a:pPr>
            <a:r>
              <a:rPr lang="en-US" sz="2000" dirty="0">
                <a:solidFill>
                  <a:srgbClr val="993366"/>
                </a:solidFill>
              </a:rPr>
              <a:t>Wave speed = f </a:t>
            </a:r>
            <a:r>
              <a:rPr lang="en-US" sz="2000" dirty="0">
                <a:solidFill>
                  <a:srgbClr val="993366"/>
                </a:solidFill>
                <a:latin typeface="Symbol" pitchFamily="18" charset="2"/>
              </a:rPr>
              <a:t>l</a:t>
            </a:r>
            <a:r>
              <a:rPr lang="en-US" sz="2000" dirty="0">
                <a:solidFill>
                  <a:srgbClr val="993366"/>
                </a:solidFill>
              </a:rPr>
              <a:t>, therefore wavelength</a:t>
            </a:r>
            <a:r>
              <a:rPr lang="en-US" sz="2000" dirty="0">
                <a:solidFill>
                  <a:srgbClr val="993366"/>
                </a:solidFill>
                <a:latin typeface="Symbol" pitchFamily="18" charset="2"/>
              </a:rPr>
              <a:t> l </a:t>
            </a:r>
            <a:r>
              <a:rPr lang="en-US" sz="2000" dirty="0">
                <a:solidFill>
                  <a:srgbClr val="993366"/>
                </a:solidFill>
              </a:rPr>
              <a:t>= (6 m/s)/2Hz = 3m</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ChangeArrowheads="1"/>
          </p:cNvSpPr>
          <p:nvPr/>
        </p:nvSpPr>
        <p:spPr bwMode="auto">
          <a:xfrm>
            <a:off x="685800" y="533400"/>
            <a:ext cx="7151688" cy="2647950"/>
          </a:xfrm>
          <a:prstGeom prst="rect">
            <a:avLst/>
          </a:prstGeom>
          <a:noFill/>
          <a:ln w="9525">
            <a:noFill/>
            <a:miter lim="800000"/>
            <a:headEnd/>
            <a:tailEnd/>
          </a:ln>
          <a:effectLst/>
        </p:spPr>
        <p:txBody>
          <a:bodyPr wrap="none" anchor="ctr">
            <a:spAutoFit/>
          </a:bodyPr>
          <a:lstStyle/>
          <a:p>
            <a:r>
              <a:rPr lang="en-US" sz="2400"/>
              <a:t>Compressions and rarefactions are characteristic of</a:t>
            </a:r>
          </a:p>
          <a:p>
            <a:endParaRPr lang="en-US" sz="2400"/>
          </a:p>
          <a:p>
            <a:r>
              <a:rPr lang="en-US" sz="2400"/>
              <a:t>A) interference</a:t>
            </a:r>
          </a:p>
          <a:p>
            <a:r>
              <a:rPr lang="en-US" sz="2400"/>
              <a:t>B) resonances</a:t>
            </a:r>
          </a:p>
          <a:p>
            <a:r>
              <a:rPr lang="en-US" sz="2400"/>
              <a:t>C) transverse waves</a:t>
            </a:r>
          </a:p>
          <a:p>
            <a:r>
              <a:rPr lang="en-US" sz="2400"/>
              <a:t>D) longitudinal waves </a:t>
            </a:r>
          </a:p>
          <a:p>
            <a:r>
              <a:rPr lang="en-US" sz="2400"/>
              <a:t>E) all types of waves </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ChangeArrowheads="1"/>
          </p:cNvSpPr>
          <p:nvPr/>
        </p:nvSpPr>
        <p:spPr bwMode="auto">
          <a:xfrm>
            <a:off x="685800" y="533400"/>
            <a:ext cx="7151688" cy="2647950"/>
          </a:xfrm>
          <a:prstGeom prst="rect">
            <a:avLst/>
          </a:prstGeom>
          <a:noFill/>
          <a:ln w="9525">
            <a:noFill/>
            <a:miter lim="800000"/>
            <a:headEnd/>
            <a:tailEnd/>
          </a:ln>
          <a:effectLst/>
        </p:spPr>
        <p:txBody>
          <a:bodyPr wrap="none" anchor="ctr">
            <a:spAutoFit/>
          </a:bodyPr>
          <a:lstStyle/>
          <a:p>
            <a:r>
              <a:rPr lang="en-US" sz="2400" dirty="0"/>
              <a:t>Compressions and rarefactions are characteristic of</a:t>
            </a:r>
          </a:p>
          <a:p>
            <a:endParaRPr lang="en-US" sz="2400" dirty="0"/>
          </a:p>
          <a:p>
            <a:r>
              <a:rPr lang="en-US" sz="2400" dirty="0"/>
              <a:t>A) interference</a:t>
            </a:r>
          </a:p>
          <a:p>
            <a:r>
              <a:rPr lang="en-US" sz="2400" dirty="0"/>
              <a:t>B) resonances</a:t>
            </a:r>
          </a:p>
          <a:p>
            <a:r>
              <a:rPr lang="en-US" sz="2400" dirty="0"/>
              <a:t>C) transverse waves</a:t>
            </a:r>
          </a:p>
          <a:p>
            <a:r>
              <a:rPr lang="en-US" sz="2400" dirty="0"/>
              <a:t>D) longitudinal waves </a:t>
            </a:r>
          </a:p>
          <a:p>
            <a:r>
              <a:rPr lang="en-US" sz="2400" dirty="0"/>
              <a:t>E) all types of waves </a:t>
            </a:r>
          </a:p>
        </p:txBody>
      </p:sp>
      <p:sp>
        <p:nvSpPr>
          <p:cNvPr id="150533" name="Text Box 5"/>
          <p:cNvSpPr txBox="1">
            <a:spLocks noChangeArrowheads="1"/>
          </p:cNvSpPr>
          <p:nvPr/>
        </p:nvSpPr>
        <p:spPr bwMode="auto">
          <a:xfrm>
            <a:off x="685800" y="4114800"/>
            <a:ext cx="7924800" cy="1370013"/>
          </a:xfrm>
          <a:prstGeom prst="rect">
            <a:avLst/>
          </a:prstGeom>
          <a:noFill/>
          <a:ln w="9525">
            <a:noFill/>
            <a:miter lim="800000"/>
            <a:headEnd/>
            <a:tailEnd/>
          </a:ln>
          <a:effectLst/>
        </p:spPr>
        <p:txBody>
          <a:bodyPr>
            <a:spAutoFit/>
          </a:bodyPr>
          <a:lstStyle/>
          <a:p>
            <a:pPr>
              <a:spcBef>
                <a:spcPct val="50000"/>
              </a:spcBef>
            </a:pPr>
            <a:r>
              <a:rPr lang="en-US" sz="2400">
                <a:solidFill>
                  <a:srgbClr val="993366"/>
                </a:solidFill>
              </a:rPr>
              <a:t>Answer: D</a:t>
            </a:r>
          </a:p>
          <a:p>
            <a:pPr>
              <a:spcBef>
                <a:spcPct val="50000"/>
              </a:spcBef>
            </a:pPr>
            <a:r>
              <a:rPr lang="en-US" sz="2400">
                <a:solidFill>
                  <a:srgbClr val="993366"/>
                </a:solidFill>
              </a:rPr>
              <a:t>A longitudinal wave is a pattern of compressions and rarefactions travelling in space.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Text Box 6"/>
          <p:cNvSpPr txBox="1">
            <a:spLocks noChangeArrowheads="1"/>
          </p:cNvSpPr>
          <p:nvPr/>
        </p:nvSpPr>
        <p:spPr bwMode="auto">
          <a:xfrm>
            <a:off x="304800" y="457200"/>
            <a:ext cx="8534400" cy="3925888"/>
          </a:xfrm>
          <a:prstGeom prst="rect">
            <a:avLst/>
          </a:prstGeom>
          <a:noFill/>
          <a:ln w="9525">
            <a:noFill/>
            <a:miter lim="800000"/>
            <a:headEnd/>
            <a:tailEnd/>
          </a:ln>
          <a:effectLst/>
        </p:spPr>
        <p:txBody>
          <a:bodyPr>
            <a:spAutoFit/>
          </a:bodyPr>
          <a:lstStyle/>
          <a:p>
            <a:pPr marL="342900" indent="-342900">
              <a:spcBef>
                <a:spcPct val="50000"/>
              </a:spcBef>
            </a:pPr>
            <a:r>
              <a:rPr lang="en-US" sz="2400" dirty="0"/>
              <a:t>A truck is moving at constant velocity. Inside the storage compartment, a rock is dropped from the midpoint of the ceiling and strikes the floor below. The rock hits the floor</a:t>
            </a:r>
          </a:p>
          <a:p>
            <a:pPr marL="342900" indent="-342900">
              <a:spcBef>
                <a:spcPct val="50000"/>
              </a:spcBef>
              <a:buFontTx/>
              <a:buAutoNum type="alphaUcParenR"/>
            </a:pPr>
            <a:r>
              <a:rPr lang="en-US" sz="2400" dirty="0"/>
              <a:t>Behind the midpoint of the ceiling</a:t>
            </a:r>
          </a:p>
          <a:p>
            <a:pPr marL="342900" indent="-342900">
              <a:spcBef>
                <a:spcPct val="50000"/>
              </a:spcBef>
            </a:pPr>
            <a:r>
              <a:rPr lang="en-US" sz="2400" dirty="0"/>
              <a:t>B) Ahead of the midpoint of the ceiling</a:t>
            </a:r>
          </a:p>
          <a:p>
            <a:pPr marL="342900" indent="-342900">
              <a:spcBef>
                <a:spcPct val="50000"/>
              </a:spcBef>
            </a:pPr>
            <a:r>
              <a:rPr lang="en-US" sz="2400" dirty="0"/>
              <a:t>C) Exactly below the midpoint of the ceiling</a:t>
            </a:r>
          </a:p>
          <a:p>
            <a:pPr marL="342900" indent="-342900">
              <a:spcBef>
                <a:spcPct val="50000"/>
              </a:spcBef>
            </a:pPr>
            <a:r>
              <a:rPr lang="en-US" sz="2400" dirty="0"/>
              <a:t>D) Need more information to solve this</a:t>
            </a:r>
          </a:p>
          <a:p>
            <a:pPr marL="342900" indent="-342900">
              <a:spcBef>
                <a:spcPct val="50000"/>
              </a:spcBef>
            </a:pPr>
            <a:r>
              <a:rPr lang="en-US" sz="2400" dirty="0"/>
              <a:t>E) None of the above</a:t>
            </a:r>
          </a:p>
        </p:txBody>
      </p:sp>
      <p:sp>
        <p:nvSpPr>
          <p:cNvPr id="56327" name="Text Box 7"/>
          <p:cNvSpPr txBox="1">
            <a:spLocks noChangeArrowheads="1"/>
          </p:cNvSpPr>
          <p:nvPr/>
        </p:nvSpPr>
        <p:spPr bwMode="auto">
          <a:xfrm>
            <a:off x="762000" y="4784725"/>
            <a:ext cx="7391400" cy="1768475"/>
          </a:xfrm>
          <a:prstGeom prst="rect">
            <a:avLst/>
          </a:prstGeom>
          <a:noFill/>
          <a:ln w="9525">
            <a:noFill/>
            <a:miter lim="800000"/>
            <a:headEnd/>
            <a:tailEnd/>
          </a:ln>
          <a:effectLst/>
        </p:spPr>
        <p:txBody>
          <a:bodyPr>
            <a:spAutoFit/>
          </a:bodyPr>
          <a:lstStyle/>
          <a:p>
            <a:pPr>
              <a:spcBef>
                <a:spcPct val="50000"/>
              </a:spcBef>
            </a:pPr>
            <a:r>
              <a:rPr lang="en-US" sz="2000" b="1" dirty="0">
                <a:solidFill>
                  <a:srgbClr val="993366"/>
                </a:solidFill>
              </a:rPr>
              <a:t>Answer: C </a:t>
            </a:r>
          </a:p>
          <a:p>
            <a:pPr>
              <a:spcBef>
                <a:spcPct val="50000"/>
              </a:spcBef>
            </a:pPr>
            <a:r>
              <a:rPr lang="en-US" sz="2000" dirty="0">
                <a:solidFill>
                  <a:srgbClr val="993366"/>
                </a:solidFill>
              </a:rPr>
              <a:t>From Newton’s 1</a:t>
            </a:r>
            <a:r>
              <a:rPr lang="en-US" sz="2000" baseline="30000" dirty="0">
                <a:solidFill>
                  <a:srgbClr val="993366"/>
                </a:solidFill>
              </a:rPr>
              <a:t>st</a:t>
            </a:r>
            <a:r>
              <a:rPr lang="en-US" sz="2000" dirty="0">
                <a:solidFill>
                  <a:srgbClr val="993366"/>
                </a:solidFill>
              </a:rPr>
              <a:t> law – inertia. When the rock is dropped it, has the same velocity as the truck in the horizontal direction, as well as its downward acceleration. Nothing changes its horizontal motion, so it moves along with the truck as it falls.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838200" y="355600"/>
            <a:ext cx="7848600" cy="3749675"/>
          </a:xfrm>
          <a:prstGeom prst="rect">
            <a:avLst/>
          </a:prstGeom>
          <a:noFill/>
          <a:ln w="9525">
            <a:noFill/>
            <a:miter lim="800000"/>
            <a:headEnd/>
            <a:tailEnd/>
          </a:ln>
          <a:effectLst/>
        </p:spPr>
        <p:txBody>
          <a:bodyPr anchor="ctr">
            <a:spAutoFit/>
          </a:bodyPr>
          <a:lstStyle/>
          <a:p>
            <a:pPr marL="342900" indent="-342900"/>
            <a:r>
              <a:rPr lang="en-US" sz="2000"/>
              <a:t>On a hot day, the speed of sound near the ground is greater than it is at higher altitudes. Then the sound tends to be bent</a:t>
            </a:r>
          </a:p>
          <a:p>
            <a:pPr marL="342900" indent="-342900" algn="ctr"/>
            <a:endParaRPr lang="en-US" sz="2000"/>
          </a:p>
          <a:p>
            <a:pPr marL="342900" indent="-342900" algn="ctr">
              <a:buFontTx/>
              <a:buAutoNum type="alphaUcParenR"/>
            </a:pPr>
            <a:r>
              <a:rPr lang="en-US" sz="2000"/>
              <a:t>downward. </a:t>
            </a:r>
          </a:p>
          <a:p>
            <a:pPr marL="342900" indent="-342900" algn="ctr"/>
            <a:endParaRPr lang="en-US" sz="2000"/>
          </a:p>
          <a:p>
            <a:pPr marL="342900" indent="-342900" algn="ctr"/>
            <a:r>
              <a:rPr lang="en-US" sz="2000"/>
              <a:t>B) upward. </a:t>
            </a:r>
          </a:p>
          <a:p>
            <a:pPr marL="342900" indent="-342900" algn="ctr"/>
            <a:endParaRPr lang="en-US" sz="2000"/>
          </a:p>
          <a:p>
            <a:pPr marL="342900" indent="-342900" algn="ctr"/>
            <a:r>
              <a:rPr lang="en-US" sz="2000"/>
              <a:t>C) to the right. </a:t>
            </a:r>
          </a:p>
          <a:p>
            <a:pPr marL="342900" indent="-342900" algn="ctr"/>
            <a:endParaRPr lang="en-US" sz="2000"/>
          </a:p>
          <a:p>
            <a:pPr marL="342900" indent="-342900" algn="ctr"/>
            <a:r>
              <a:rPr lang="en-US" sz="2000"/>
              <a:t>D) to the left. </a:t>
            </a:r>
          </a:p>
          <a:p>
            <a:pPr marL="342900" indent="-342900" algn="ctr"/>
            <a:endParaRPr lang="en-US" sz="2000"/>
          </a:p>
          <a:p>
            <a:pPr marL="342900" indent="-342900" algn="ctr"/>
            <a:r>
              <a:rPr lang="en-US" sz="2000"/>
              <a:t>E) None of the above choices are correct. </a:t>
            </a:r>
          </a:p>
        </p:txBody>
      </p:sp>
    </p:spTree>
    <p:extLst>
      <p:ext uri="{BB962C8B-B14F-4D97-AF65-F5344CB8AC3E}">
        <p14:creationId xmlns:p14="http://schemas.microsoft.com/office/powerpoint/2010/main" val="171466439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838200" y="355600"/>
            <a:ext cx="7848600" cy="3749675"/>
          </a:xfrm>
          <a:prstGeom prst="rect">
            <a:avLst/>
          </a:prstGeom>
          <a:noFill/>
          <a:ln w="9525">
            <a:noFill/>
            <a:miter lim="800000"/>
            <a:headEnd/>
            <a:tailEnd/>
          </a:ln>
          <a:effectLst/>
        </p:spPr>
        <p:txBody>
          <a:bodyPr anchor="ctr">
            <a:spAutoFit/>
          </a:bodyPr>
          <a:lstStyle/>
          <a:p>
            <a:pPr marL="342900" indent="-342900"/>
            <a:r>
              <a:rPr lang="en-US" sz="2000"/>
              <a:t>On a hot day, the speed of sound near the ground is greater than it is at higher altitudes. Then the sound tends to be bent</a:t>
            </a:r>
          </a:p>
          <a:p>
            <a:pPr marL="342900" indent="-342900" algn="ctr"/>
            <a:endParaRPr lang="en-US" sz="2000"/>
          </a:p>
          <a:p>
            <a:pPr marL="342900" indent="-342900" algn="ctr">
              <a:buFontTx/>
              <a:buAutoNum type="alphaUcParenR"/>
            </a:pPr>
            <a:r>
              <a:rPr lang="en-US" sz="2000"/>
              <a:t>downward. </a:t>
            </a:r>
          </a:p>
          <a:p>
            <a:pPr marL="342900" indent="-342900" algn="ctr"/>
            <a:endParaRPr lang="en-US" sz="2000"/>
          </a:p>
          <a:p>
            <a:pPr marL="342900" indent="-342900" algn="ctr"/>
            <a:r>
              <a:rPr lang="en-US" sz="2000"/>
              <a:t>B) upward. </a:t>
            </a:r>
          </a:p>
          <a:p>
            <a:pPr marL="342900" indent="-342900" algn="ctr"/>
            <a:endParaRPr lang="en-US" sz="2000"/>
          </a:p>
          <a:p>
            <a:pPr marL="342900" indent="-342900" algn="ctr"/>
            <a:r>
              <a:rPr lang="en-US" sz="2000"/>
              <a:t>C) to the right. </a:t>
            </a:r>
          </a:p>
          <a:p>
            <a:pPr marL="342900" indent="-342900" algn="ctr"/>
            <a:endParaRPr lang="en-US" sz="2000"/>
          </a:p>
          <a:p>
            <a:pPr marL="342900" indent="-342900" algn="ctr"/>
            <a:r>
              <a:rPr lang="en-US" sz="2000"/>
              <a:t>D) to the left. </a:t>
            </a:r>
          </a:p>
          <a:p>
            <a:pPr marL="342900" indent="-342900" algn="ctr"/>
            <a:endParaRPr lang="en-US" sz="2000"/>
          </a:p>
          <a:p>
            <a:pPr marL="342900" indent="-342900" algn="ctr"/>
            <a:r>
              <a:rPr lang="en-US" sz="2000"/>
              <a:t>E) None of the above choices are correct. </a:t>
            </a:r>
          </a:p>
        </p:txBody>
      </p:sp>
      <p:sp>
        <p:nvSpPr>
          <p:cNvPr id="31749" name="Text Box 5"/>
          <p:cNvSpPr txBox="1">
            <a:spLocks noChangeArrowheads="1"/>
          </p:cNvSpPr>
          <p:nvPr/>
        </p:nvSpPr>
        <p:spPr bwMode="auto">
          <a:xfrm>
            <a:off x="762000" y="4632325"/>
            <a:ext cx="7239000" cy="2225675"/>
          </a:xfrm>
          <a:prstGeom prst="rect">
            <a:avLst/>
          </a:prstGeom>
          <a:noFill/>
          <a:ln w="9525">
            <a:noFill/>
            <a:miter lim="800000"/>
            <a:headEnd/>
            <a:tailEnd/>
          </a:ln>
          <a:effectLst/>
        </p:spPr>
        <p:txBody>
          <a:bodyPr>
            <a:spAutoFit/>
          </a:bodyPr>
          <a:lstStyle/>
          <a:p>
            <a:pPr>
              <a:spcBef>
                <a:spcPct val="50000"/>
              </a:spcBef>
            </a:pPr>
            <a:r>
              <a:rPr lang="en-US" sz="2000" dirty="0">
                <a:solidFill>
                  <a:srgbClr val="993366"/>
                </a:solidFill>
              </a:rPr>
              <a:t>Answer: B</a:t>
            </a:r>
          </a:p>
          <a:p>
            <a:pPr>
              <a:spcBef>
                <a:spcPct val="50000"/>
              </a:spcBef>
            </a:pPr>
            <a:r>
              <a:rPr lang="en-US" sz="2000" dirty="0">
                <a:solidFill>
                  <a:srgbClr val="993366"/>
                </a:solidFill>
              </a:rPr>
              <a:t>Since sound is traveling faster near the ground, and slower higher up, the bottom of the </a:t>
            </a:r>
            <a:r>
              <a:rPr lang="en-US" sz="2000" dirty="0" err="1">
                <a:solidFill>
                  <a:srgbClr val="993366"/>
                </a:solidFill>
              </a:rPr>
              <a:t>wavefronts</a:t>
            </a:r>
            <a:r>
              <a:rPr lang="en-US" sz="2000" dirty="0">
                <a:solidFill>
                  <a:srgbClr val="993366"/>
                </a:solidFill>
              </a:rPr>
              <a:t> cover more distance in a second than the top of the </a:t>
            </a:r>
            <a:r>
              <a:rPr lang="en-US" sz="2000" dirty="0" err="1">
                <a:solidFill>
                  <a:srgbClr val="993366"/>
                </a:solidFill>
              </a:rPr>
              <a:t>wavefronts</a:t>
            </a:r>
            <a:r>
              <a:rPr lang="en-US" sz="2000" dirty="0">
                <a:solidFill>
                  <a:srgbClr val="993366"/>
                </a:solidFill>
              </a:rPr>
              <a:t>, so the wave bends away from the ground, i.e. upward.</a:t>
            </a:r>
          </a:p>
          <a:p>
            <a:pPr>
              <a:spcBef>
                <a:spcPct val="50000"/>
              </a:spcBef>
            </a:pPr>
            <a:r>
              <a:rPr lang="en-US" sz="2000" dirty="0">
                <a:solidFill>
                  <a:srgbClr val="993366"/>
                </a:solidFill>
              </a:rPr>
              <a:t>(recall figure from the lecture)</a:t>
            </a:r>
          </a:p>
        </p:txBody>
      </p:sp>
    </p:spTree>
    <p:extLst>
      <p:ext uri="{BB962C8B-B14F-4D97-AF65-F5344CB8AC3E}">
        <p14:creationId xmlns:p14="http://schemas.microsoft.com/office/powerpoint/2010/main" val="28100833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533400" y="457200"/>
            <a:ext cx="7848600" cy="4108450"/>
          </a:xfrm>
          <a:prstGeom prst="rect">
            <a:avLst/>
          </a:prstGeom>
          <a:noFill/>
          <a:ln w="9525">
            <a:noFill/>
            <a:miter lim="800000"/>
            <a:headEnd/>
            <a:tailEnd/>
          </a:ln>
          <a:effectLst/>
        </p:spPr>
        <p:txBody>
          <a:bodyPr>
            <a:spAutoFit/>
          </a:bodyPr>
          <a:lstStyle/>
          <a:p>
            <a:pPr marL="342900" indent="-342900">
              <a:spcBef>
                <a:spcPct val="50000"/>
              </a:spcBef>
            </a:pPr>
            <a:r>
              <a:rPr lang="en-US" sz="2400"/>
              <a:t>Why does a foghorn have such a low pitch?</a:t>
            </a:r>
          </a:p>
          <a:p>
            <a:pPr marL="342900" indent="-342900">
              <a:spcBef>
                <a:spcPct val="50000"/>
              </a:spcBef>
            </a:pPr>
            <a:endParaRPr lang="en-US" sz="2400"/>
          </a:p>
          <a:p>
            <a:pPr marL="342900" indent="-342900">
              <a:spcBef>
                <a:spcPct val="50000"/>
              </a:spcBef>
              <a:buFontTx/>
              <a:buAutoNum type="alphaUcParenR"/>
            </a:pPr>
            <a:r>
              <a:rPr lang="en-US" sz="2400"/>
              <a:t>Because low pitches travel faster than high pitches</a:t>
            </a:r>
          </a:p>
          <a:p>
            <a:pPr marL="342900" indent="-342900">
              <a:spcBef>
                <a:spcPct val="50000"/>
              </a:spcBef>
            </a:pPr>
            <a:r>
              <a:rPr lang="en-US" sz="2400"/>
              <a:t>B) Because low pitches do not dissipate as quickly as high pitches</a:t>
            </a:r>
          </a:p>
          <a:p>
            <a:pPr marL="342900" indent="-342900">
              <a:spcBef>
                <a:spcPct val="50000"/>
              </a:spcBef>
            </a:pPr>
            <a:r>
              <a:rPr lang="en-US" sz="2400"/>
              <a:t>C) Because high frequencies carry farther in air</a:t>
            </a:r>
          </a:p>
          <a:p>
            <a:pPr marL="342900" indent="-342900">
              <a:spcBef>
                <a:spcPct val="50000"/>
              </a:spcBef>
            </a:pPr>
            <a:r>
              <a:rPr lang="en-US" sz="2400"/>
              <a:t>D) Because high frequencies travel faster</a:t>
            </a:r>
          </a:p>
          <a:p>
            <a:pPr marL="342900" indent="-342900">
              <a:spcBef>
                <a:spcPct val="50000"/>
              </a:spcBef>
            </a:pPr>
            <a:r>
              <a:rPr lang="en-US" sz="2400"/>
              <a:t>E) None of the above</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533400" y="457200"/>
            <a:ext cx="7848600" cy="4108450"/>
          </a:xfrm>
          <a:prstGeom prst="rect">
            <a:avLst/>
          </a:prstGeom>
          <a:noFill/>
          <a:ln w="9525">
            <a:noFill/>
            <a:miter lim="800000"/>
            <a:headEnd/>
            <a:tailEnd/>
          </a:ln>
          <a:effectLst/>
        </p:spPr>
        <p:txBody>
          <a:bodyPr>
            <a:spAutoFit/>
          </a:bodyPr>
          <a:lstStyle/>
          <a:p>
            <a:pPr marL="342900" indent="-342900">
              <a:spcBef>
                <a:spcPct val="50000"/>
              </a:spcBef>
            </a:pPr>
            <a:r>
              <a:rPr lang="en-US" sz="2400"/>
              <a:t>Why does a foghorn have such a low pitch?</a:t>
            </a:r>
          </a:p>
          <a:p>
            <a:pPr marL="342900" indent="-342900">
              <a:spcBef>
                <a:spcPct val="50000"/>
              </a:spcBef>
            </a:pPr>
            <a:endParaRPr lang="en-US" sz="2400"/>
          </a:p>
          <a:p>
            <a:pPr marL="342900" indent="-342900">
              <a:spcBef>
                <a:spcPct val="50000"/>
              </a:spcBef>
              <a:buFontTx/>
              <a:buAutoNum type="alphaUcParenR"/>
            </a:pPr>
            <a:r>
              <a:rPr lang="en-US" sz="2400"/>
              <a:t>Because low pitches travel faster than high pitches</a:t>
            </a:r>
          </a:p>
          <a:p>
            <a:pPr marL="342900" indent="-342900">
              <a:spcBef>
                <a:spcPct val="50000"/>
              </a:spcBef>
            </a:pPr>
            <a:r>
              <a:rPr lang="en-US" sz="2400"/>
              <a:t>B) Because low pitches do not dissipate as quickly as high pitches</a:t>
            </a:r>
          </a:p>
          <a:p>
            <a:pPr marL="342900" indent="-342900">
              <a:spcBef>
                <a:spcPct val="50000"/>
              </a:spcBef>
            </a:pPr>
            <a:r>
              <a:rPr lang="en-US" sz="2400"/>
              <a:t>C) Because high frequencies carry farther in air</a:t>
            </a:r>
          </a:p>
          <a:p>
            <a:pPr marL="342900" indent="-342900">
              <a:spcBef>
                <a:spcPct val="50000"/>
              </a:spcBef>
            </a:pPr>
            <a:r>
              <a:rPr lang="en-US" sz="2400"/>
              <a:t>D) Because high frequencies travel faster</a:t>
            </a:r>
          </a:p>
          <a:p>
            <a:pPr marL="342900" indent="-342900">
              <a:spcBef>
                <a:spcPct val="50000"/>
              </a:spcBef>
            </a:pPr>
            <a:r>
              <a:rPr lang="en-US" sz="2400"/>
              <a:t>E) None of the above</a:t>
            </a:r>
          </a:p>
        </p:txBody>
      </p:sp>
      <p:sp>
        <p:nvSpPr>
          <p:cNvPr id="87043" name="Text Box 3"/>
          <p:cNvSpPr txBox="1">
            <a:spLocks noChangeArrowheads="1"/>
          </p:cNvSpPr>
          <p:nvPr/>
        </p:nvSpPr>
        <p:spPr bwMode="auto">
          <a:xfrm>
            <a:off x="609600" y="4800600"/>
            <a:ext cx="6934200" cy="1735138"/>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B</a:t>
            </a:r>
          </a:p>
          <a:p>
            <a:pPr>
              <a:spcBef>
                <a:spcPct val="50000"/>
              </a:spcBef>
            </a:pPr>
            <a:r>
              <a:rPr lang="en-US" sz="2400" dirty="0">
                <a:solidFill>
                  <a:srgbClr val="993366"/>
                </a:solidFill>
              </a:rPr>
              <a:t>All sound eventually dissipates (gets transformed into heat etc) but low frequencies (= low pitches) dissipate slower than high frequencies.</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685800" y="685800"/>
            <a:ext cx="8001000" cy="3378200"/>
          </a:xfrm>
          <a:prstGeom prst="rect">
            <a:avLst/>
          </a:prstGeom>
          <a:noFill/>
          <a:ln w="9525">
            <a:noFill/>
            <a:miter lim="800000"/>
            <a:headEnd/>
            <a:tailEnd/>
          </a:ln>
          <a:effectLst/>
        </p:spPr>
        <p:txBody>
          <a:bodyPr>
            <a:spAutoFit/>
          </a:bodyPr>
          <a:lstStyle/>
          <a:p>
            <a:pPr marL="342900" indent="-342900">
              <a:spcBef>
                <a:spcPct val="50000"/>
              </a:spcBef>
            </a:pPr>
            <a:r>
              <a:rPr lang="en-US" sz="2400"/>
              <a:t>If the beat frequency increases as one tightens a violin string played alongside a tuning fork, what should one do to the string in order to tune it to the tuning fork?</a:t>
            </a:r>
          </a:p>
          <a:p>
            <a:pPr marL="342900" indent="-342900">
              <a:spcBef>
                <a:spcPct val="50000"/>
              </a:spcBef>
              <a:buFontTx/>
              <a:buAutoNum type="alphaUcParenR"/>
            </a:pPr>
            <a:r>
              <a:rPr lang="en-US" sz="2400"/>
              <a:t>Loosen it</a:t>
            </a:r>
          </a:p>
          <a:p>
            <a:pPr marL="342900" indent="-342900">
              <a:spcBef>
                <a:spcPct val="50000"/>
              </a:spcBef>
            </a:pPr>
            <a:r>
              <a:rPr lang="en-US" sz="2400"/>
              <a:t>B) Tighten it more</a:t>
            </a:r>
          </a:p>
          <a:p>
            <a:pPr marL="342900" indent="-342900">
              <a:spcBef>
                <a:spcPct val="50000"/>
              </a:spcBef>
            </a:pPr>
            <a:r>
              <a:rPr lang="en-US" sz="2400"/>
              <a:t>C) Do nothing</a:t>
            </a:r>
          </a:p>
          <a:p>
            <a:pPr marL="342900" indent="-342900">
              <a:spcBef>
                <a:spcPct val="50000"/>
              </a:spcBef>
            </a:pPr>
            <a:r>
              <a:rPr lang="en-US" sz="2400"/>
              <a:t>D) Need more information</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685800" y="685800"/>
            <a:ext cx="8001000" cy="3378200"/>
          </a:xfrm>
          <a:prstGeom prst="rect">
            <a:avLst/>
          </a:prstGeom>
          <a:noFill/>
          <a:ln w="9525">
            <a:noFill/>
            <a:miter lim="800000"/>
            <a:headEnd/>
            <a:tailEnd/>
          </a:ln>
          <a:effectLst/>
        </p:spPr>
        <p:txBody>
          <a:bodyPr>
            <a:spAutoFit/>
          </a:bodyPr>
          <a:lstStyle/>
          <a:p>
            <a:pPr marL="342900" indent="-342900">
              <a:spcBef>
                <a:spcPct val="50000"/>
              </a:spcBef>
            </a:pPr>
            <a:r>
              <a:rPr lang="en-US" sz="2400"/>
              <a:t>If the beat frequency increases as one tightens a violin string played alongside a tuning fork, what should one do to the string in order to tune it to the tuning fork?</a:t>
            </a:r>
          </a:p>
          <a:p>
            <a:pPr marL="342900" indent="-342900">
              <a:spcBef>
                <a:spcPct val="50000"/>
              </a:spcBef>
              <a:buFontTx/>
              <a:buAutoNum type="alphaUcParenR"/>
            </a:pPr>
            <a:r>
              <a:rPr lang="en-US" sz="2400"/>
              <a:t>Loosen it</a:t>
            </a:r>
          </a:p>
          <a:p>
            <a:pPr marL="342900" indent="-342900">
              <a:spcBef>
                <a:spcPct val="50000"/>
              </a:spcBef>
            </a:pPr>
            <a:r>
              <a:rPr lang="en-US" sz="2400"/>
              <a:t>B) Tighten it more</a:t>
            </a:r>
          </a:p>
          <a:p>
            <a:pPr marL="342900" indent="-342900">
              <a:spcBef>
                <a:spcPct val="50000"/>
              </a:spcBef>
            </a:pPr>
            <a:r>
              <a:rPr lang="en-US" sz="2400"/>
              <a:t>C) Do nothing</a:t>
            </a:r>
          </a:p>
          <a:p>
            <a:pPr marL="342900" indent="-342900">
              <a:spcBef>
                <a:spcPct val="50000"/>
              </a:spcBef>
            </a:pPr>
            <a:r>
              <a:rPr lang="en-US" sz="2400"/>
              <a:t>D) Need more information</a:t>
            </a:r>
          </a:p>
        </p:txBody>
      </p:sp>
      <p:sp>
        <p:nvSpPr>
          <p:cNvPr id="88067" name="Text Box 3"/>
          <p:cNvSpPr txBox="1">
            <a:spLocks noChangeArrowheads="1"/>
          </p:cNvSpPr>
          <p:nvPr/>
        </p:nvSpPr>
        <p:spPr bwMode="auto">
          <a:xfrm>
            <a:off x="838200" y="4114800"/>
            <a:ext cx="7772400" cy="2282825"/>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A</a:t>
            </a:r>
          </a:p>
          <a:p>
            <a:pPr>
              <a:spcBef>
                <a:spcPct val="50000"/>
              </a:spcBef>
            </a:pPr>
            <a:r>
              <a:rPr lang="en-US" sz="2400" dirty="0">
                <a:solidFill>
                  <a:srgbClr val="993366"/>
                </a:solidFill>
              </a:rPr>
              <a:t>Recall beat frequency = difference in the frequencies. </a:t>
            </a:r>
          </a:p>
          <a:p>
            <a:pPr>
              <a:spcBef>
                <a:spcPct val="50000"/>
              </a:spcBef>
            </a:pPr>
            <a:r>
              <a:rPr lang="en-US" sz="2400" dirty="0">
                <a:solidFill>
                  <a:srgbClr val="993366"/>
                </a:solidFill>
              </a:rPr>
              <a:t>So if upon tightening, the beat freq increases, this means the difference is increasing …so loosen it in order to bring them to the same pitch.  </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533400" y="457200"/>
            <a:ext cx="8305800" cy="3378200"/>
          </a:xfrm>
          <a:prstGeom prst="rect">
            <a:avLst/>
          </a:prstGeom>
          <a:noFill/>
          <a:ln w="9525">
            <a:noFill/>
            <a:miter lim="800000"/>
            <a:headEnd/>
            <a:tailEnd/>
          </a:ln>
          <a:effectLst/>
        </p:spPr>
        <p:txBody>
          <a:bodyPr>
            <a:spAutoFit/>
          </a:bodyPr>
          <a:lstStyle/>
          <a:p>
            <a:pPr marL="342900" indent="-342900">
              <a:spcBef>
                <a:spcPct val="50000"/>
              </a:spcBef>
            </a:pPr>
            <a:r>
              <a:rPr lang="en-US" sz="2400"/>
              <a:t>A mosquito zips by you at top speed. What changes in the buzzing sound that you hear as it approaches you, compared to if it wasn’t moving by?</a:t>
            </a:r>
          </a:p>
          <a:p>
            <a:pPr marL="342900" indent="-342900">
              <a:spcBef>
                <a:spcPct val="50000"/>
              </a:spcBef>
              <a:buFontTx/>
              <a:buAutoNum type="alphaUcParenR"/>
            </a:pPr>
            <a:r>
              <a:rPr lang="en-US" sz="2400"/>
              <a:t>the sound wave’s speed is increased </a:t>
            </a:r>
          </a:p>
          <a:p>
            <a:pPr marL="342900" indent="-342900">
              <a:spcBef>
                <a:spcPct val="50000"/>
              </a:spcBef>
            </a:pPr>
            <a:r>
              <a:rPr lang="en-US" sz="2400"/>
              <a:t>B) the perceived wavelength is increased </a:t>
            </a:r>
          </a:p>
          <a:p>
            <a:pPr marL="342900" indent="-342900">
              <a:spcBef>
                <a:spcPct val="50000"/>
              </a:spcBef>
            </a:pPr>
            <a:r>
              <a:rPr lang="en-US" sz="2400"/>
              <a:t>C) the  perceived frequency is increased </a:t>
            </a:r>
          </a:p>
          <a:p>
            <a:pPr marL="342900" indent="-342900">
              <a:spcBef>
                <a:spcPct val="50000"/>
              </a:spcBef>
            </a:pPr>
            <a:r>
              <a:rPr lang="en-US" sz="2400"/>
              <a:t>D) both the wavelength and frequency are increased</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533400" y="457200"/>
            <a:ext cx="8305800" cy="3378200"/>
          </a:xfrm>
          <a:prstGeom prst="rect">
            <a:avLst/>
          </a:prstGeom>
          <a:noFill/>
          <a:ln w="9525">
            <a:noFill/>
            <a:miter lim="800000"/>
            <a:headEnd/>
            <a:tailEnd/>
          </a:ln>
          <a:effectLst/>
        </p:spPr>
        <p:txBody>
          <a:bodyPr>
            <a:spAutoFit/>
          </a:bodyPr>
          <a:lstStyle/>
          <a:p>
            <a:pPr marL="342900" indent="-342900">
              <a:spcBef>
                <a:spcPct val="50000"/>
              </a:spcBef>
            </a:pPr>
            <a:r>
              <a:rPr lang="en-US" sz="2400"/>
              <a:t>A mosquito zips by you at top speed. What changes in the buzzing sound that you hear as it approaches you, compared to if it wasn’t moving by?</a:t>
            </a:r>
          </a:p>
          <a:p>
            <a:pPr marL="342900" indent="-342900">
              <a:spcBef>
                <a:spcPct val="50000"/>
              </a:spcBef>
              <a:buFontTx/>
              <a:buAutoNum type="alphaUcParenR"/>
            </a:pPr>
            <a:r>
              <a:rPr lang="en-US" sz="2400"/>
              <a:t>the sound wave’s speed is increased </a:t>
            </a:r>
          </a:p>
          <a:p>
            <a:pPr marL="342900" indent="-342900">
              <a:spcBef>
                <a:spcPct val="50000"/>
              </a:spcBef>
            </a:pPr>
            <a:r>
              <a:rPr lang="en-US" sz="2400"/>
              <a:t>B) the perceived wavelength is increased </a:t>
            </a:r>
          </a:p>
          <a:p>
            <a:pPr marL="342900" indent="-342900">
              <a:spcBef>
                <a:spcPct val="50000"/>
              </a:spcBef>
            </a:pPr>
            <a:r>
              <a:rPr lang="en-US" sz="2400"/>
              <a:t>C) the  perceived frequency is increased </a:t>
            </a:r>
          </a:p>
          <a:p>
            <a:pPr marL="342900" indent="-342900">
              <a:spcBef>
                <a:spcPct val="50000"/>
              </a:spcBef>
            </a:pPr>
            <a:r>
              <a:rPr lang="en-US" sz="2400"/>
              <a:t>D) both the wavelength and frequency are increased</a:t>
            </a:r>
          </a:p>
        </p:txBody>
      </p:sp>
      <p:sp>
        <p:nvSpPr>
          <p:cNvPr id="89091" name="Text Box 3"/>
          <p:cNvSpPr txBox="1">
            <a:spLocks noChangeArrowheads="1"/>
          </p:cNvSpPr>
          <p:nvPr/>
        </p:nvSpPr>
        <p:spPr bwMode="auto">
          <a:xfrm>
            <a:off x="457200" y="3962400"/>
            <a:ext cx="8686800" cy="2465388"/>
          </a:xfrm>
          <a:prstGeom prst="rect">
            <a:avLst/>
          </a:prstGeom>
          <a:noFill/>
          <a:ln w="9525">
            <a:noFill/>
            <a:miter lim="800000"/>
            <a:headEnd/>
            <a:tailEnd/>
          </a:ln>
          <a:effectLst/>
        </p:spPr>
        <p:txBody>
          <a:bodyPr>
            <a:spAutoFit/>
          </a:bodyPr>
          <a:lstStyle/>
          <a:p>
            <a:pPr>
              <a:spcBef>
                <a:spcPct val="50000"/>
              </a:spcBef>
            </a:pPr>
            <a:r>
              <a:rPr lang="en-US" sz="2400" b="1">
                <a:solidFill>
                  <a:srgbClr val="993366"/>
                </a:solidFill>
              </a:rPr>
              <a:t>Answer: C</a:t>
            </a:r>
          </a:p>
          <a:p>
            <a:pPr>
              <a:spcBef>
                <a:spcPct val="50000"/>
              </a:spcBef>
            </a:pPr>
            <a:r>
              <a:rPr lang="en-US" sz="2400">
                <a:solidFill>
                  <a:srgbClr val="993366"/>
                </a:solidFill>
              </a:rPr>
              <a:t>The frequency is increased due to the Doppler effect – sources of sound that are moving towards the receiver (you) are perceived with a higher frequency (higher pitch) than otherwise. (Likewise if the receiver is moving towards the source of sound)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533400" y="762000"/>
            <a:ext cx="8077200" cy="3195638"/>
          </a:xfrm>
          <a:prstGeom prst="rect">
            <a:avLst/>
          </a:prstGeom>
          <a:noFill/>
          <a:ln w="9525">
            <a:noFill/>
            <a:miter lim="800000"/>
            <a:headEnd/>
            <a:tailEnd/>
          </a:ln>
          <a:effectLst/>
        </p:spPr>
        <p:txBody>
          <a:bodyPr>
            <a:spAutoFit/>
          </a:bodyPr>
          <a:lstStyle/>
          <a:p>
            <a:pPr marL="342900" indent="-342900">
              <a:spcBef>
                <a:spcPct val="50000"/>
              </a:spcBef>
            </a:pPr>
            <a:r>
              <a:rPr lang="en-US" sz="2400"/>
              <a:t>Interference is a property of</a:t>
            </a:r>
          </a:p>
          <a:p>
            <a:pPr marL="342900" indent="-342900">
              <a:spcBef>
                <a:spcPct val="50000"/>
              </a:spcBef>
              <a:buFontTx/>
              <a:buAutoNum type="alphaUcParenR"/>
            </a:pPr>
            <a:r>
              <a:rPr lang="en-US" sz="2400"/>
              <a:t>Water waves</a:t>
            </a:r>
          </a:p>
          <a:p>
            <a:pPr marL="342900" indent="-342900">
              <a:spcBef>
                <a:spcPct val="50000"/>
              </a:spcBef>
            </a:pPr>
            <a:r>
              <a:rPr lang="en-US" sz="2400"/>
              <a:t>B) Sound waves</a:t>
            </a:r>
          </a:p>
          <a:p>
            <a:pPr marL="342900" indent="-342900">
              <a:spcBef>
                <a:spcPct val="50000"/>
              </a:spcBef>
            </a:pPr>
            <a:r>
              <a:rPr lang="en-US" sz="2400"/>
              <a:t>C) Light waves</a:t>
            </a:r>
          </a:p>
          <a:p>
            <a:pPr marL="342900" indent="-342900">
              <a:spcBef>
                <a:spcPct val="50000"/>
              </a:spcBef>
            </a:pPr>
            <a:r>
              <a:rPr lang="en-US" sz="2400"/>
              <a:t>D) Waves on  a string</a:t>
            </a:r>
          </a:p>
          <a:p>
            <a:pPr marL="342900" indent="-342900">
              <a:spcBef>
                <a:spcPct val="50000"/>
              </a:spcBef>
            </a:pPr>
            <a:r>
              <a:rPr lang="en-US" sz="2400"/>
              <a:t>E) All of the above</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533400" y="762000"/>
            <a:ext cx="8077200" cy="3195638"/>
          </a:xfrm>
          <a:prstGeom prst="rect">
            <a:avLst/>
          </a:prstGeom>
          <a:noFill/>
          <a:ln w="9525">
            <a:noFill/>
            <a:miter lim="800000"/>
            <a:headEnd/>
            <a:tailEnd/>
          </a:ln>
          <a:effectLst/>
        </p:spPr>
        <p:txBody>
          <a:bodyPr>
            <a:spAutoFit/>
          </a:bodyPr>
          <a:lstStyle/>
          <a:p>
            <a:pPr marL="342900" indent="-342900">
              <a:spcBef>
                <a:spcPct val="50000"/>
              </a:spcBef>
            </a:pPr>
            <a:r>
              <a:rPr lang="en-US" sz="2400"/>
              <a:t>Interference is a property of</a:t>
            </a:r>
          </a:p>
          <a:p>
            <a:pPr marL="342900" indent="-342900">
              <a:spcBef>
                <a:spcPct val="50000"/>
              </a:spcBef>
              <a:buFontTx/>
              <a:buAutoNum type="alphaUcParenR"/>
            </a:pPr>
            <a:r>
              <a:rPr lang="en-US" sz="2400"/>
              <a:t>Water waves</a:t>
            </a:r>
          </a:p>
          <a:p>
            <a:pPr marL="342900" indent="-342900">
              <a:spcBef>
                <a:spcPct val="50000"/>
              </a:spcBef>
            </a:pPr>
            <a:r>
              <a:rPr lang="en-US" sz="2400"/>
              <a:t>B) Sound waves</a:t>
            </a:r>
          </a:p>
          <a:p>
            <a:pPr marL="342900" indent="-342900">
              <a:spcBef>
                <a:spcPct val="50000"/>
              </a:spcBef>
            </a:pPr>
            <a:r>
              <a:rPr lang="en-US" sz="2400"/>
              <a:t>C) Light waves</a:t>
            </a:r>
          </a:p>
          <a:p>
            <a:pPr marL="342900" indent="-342900">
              <a:spcBef>
                <a:spcPct val="50000"/>
              </a:spcBef>
            </a:pPr>
            <a:r>
              <a:rPr lang="en-US" sz="2400"/>
              <a:t>D) Waves on  a string</a:t>
            </a:r>
          </a:p>
          <a:p>
            <a:pPr marL="342900" indent="-342900">
              <a:spcBef>
                <a:spcPct val="50000"/>
              </a:spcBef>
            </a:pPr>
            <a:r>
              <a:rPr lang="en-US" sz="2400"/>
              <a:t>E) All of the above</a:t>
            </a:r>
          </a:p>
        </p:txBody>
      </p:sp>
      <p:sp>
        <p:nvSpPr>
          <p:cNvPr id="90115" name="Text Box 3"/>
          <p:cNvSpPr txBox="1">
            <a:spLocks noChangeArrowheads="1"/>
          </p:cNvSpPr>
          <p:nvPr/>
        </p:nvSpPr>
        <p:spPr bwMode="auto">
          <a:xfrm>
            <a:off x="762000" y="4800600"/>
            <a:ext cx="7772400" cy="1370013"/>
          </a:xfrm>
          <a:prstGeom prst="rect">
            <a:avLst/>
          </a:prstGeom>
          <a:noFill/>
          <a:ln w="9525">
            <a:noFill/>
            <a:miter lim="800000"/>
            <a:headEnd/>
            <a:tailEnd/>
          </a:ln>
          <a:effectLst/>
        </p:spPr>
        <p:txBody>
          <a:bodyPr>
            <a:spAutoFit/>
          </a:bodyPr>
          <a:lstStyle/>
          <a:p>
            <a:pPr>
              <a:spcBef>
                <a:spcPct val="50000"/>
              </a:spcBef>
            </a:pPr>
            <a:r>
              <a:rPr lang="en-US" sz="2400" dirty="0">
                <a:solidFill>
                  <a:srgbClr val="993366"/>
                </a:solidFill>
              </a:rPr>
              <a:t>Answer: E, all of the above</a:t>
            </a:r>
          </a:p>
          <a:p>
            <a:pPr>
              <a:spcBef>
                <a:spcPct val="50000"/>
              </a:spcBef>
            </a:pPr>
            <a:r>
              <a:rPr lang="en-US" sz="2400" dirty="0">
                <a:solidFill>
                  <a:srgbClr val="993366"/>
                </a:solidFill>
              </a:rPr>
              <a:t>Interference is a characteristic of waves – </a:t>
            </a:r>
            <a:r>
              <a:rPr lang="en-US" sz="2400" dirty="0" err="1">
                <a:solidFill>
                  <a:srgbClr val="993366"/>
                </a:solidFill>
              </a:rPr>
              <a:t>eg</a:t>
            </a:r>
            <a:r>
              <a:rPr lang="en-US" sz="2400" dirty="0">
                <a:solidFill>
                  <a:srgbClr val="993366"/>
                </a:solidFill>
              </a:rPr>
              <a:t> waves can cancel each other out whereas particles cannot.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6211</TotalTime>
  <Words>12210</Words>
  <Application>Microsoft Office PowerPoint</Application>
  <PresentationFormat>On-screen Show (4:3)</PresentationFormat>
  <Paragraphs>1654</Paragraphs>
  <Slides>211</Slides>
  <Notes>153</Notes>
  <HiddenSlides>0</HiddenSlides>
  <MMClips>0</MMClips>
  <ScaleCrop>false</ScaleCrop>
  <HeadingPairs>
    <vt:vector size="4" baseType="variant">
      <vt:variant>
        <vt:lpstr>Theme</vt:lpstr>
      </vt:variant>
      <vt:variant>
        <vt:i4>1</vt:i4>
      </vt:variant>
      <vt:variant>
        <vt:lpstr>Slide Titles</vt:lpstr>
      </vt:variant>
      <vt:variant>
        <vt:i4>211</vt:i4>
      </vt:variant>
    </vt:vector>
  </HeadingPairs>
  <TitlesOfParts>
    <vt:vector size="212" baseType="lpstr">
      <vt:lpstr>Default Design</vt:lpstr>
      <vt:lpstr>PowerPoint Presentation</vt:lpstr>
      <vt:lpstr>Review Session for Final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Review Session</dc:title>
  <dc:creator>Neepa</dc:creator>
  <cp:lastModifiedBy>Phys100</cp:lastModifiedBy>
  <cp:revision>575</cp:revision>
  <dcterms:created xsi:type="dcterms:W3CDTF">2005-12-11T20:26:53Z</dcterms:created>
  <dcterms:modified xsi:type="dcterms:W3CDTF">2016-12-09T13:52:02Z</dcterms:modified>
</cp:coreProperties>
</file>