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3" r:id="rId2"/>
    <p:sldId id="284" r:id="rId3"/>
    <p:sldId id="263" r:id="rId4"/>
    <p:sldId id="265" r:id="rId5"/>
    <p:sldId id="256" r:id="rId6"/>
    <p:sldId id="285" r:id="rId7"/>
    <p:sldId id="267" r:id="rId8"/>
    <p:sldId id="288" r:id="rId9"/>
    <p:sldId id="289" r:id="rId10"/>
    <p:sldId id="290" r:id="rId11"/>
    <p:sldId id="258" r:id="rId12"/>
    <p:sldId id="287" r:id="rId13"/>
    <p:sldId id="259" r:id="rId14"/>
    <p:sldId id="269" r:id="rId15"/>
    <p:sldId id="271" r:id="rId16"/>
    <p:sldId id="272" r:id="rId17"/>
    <p:sldId id="286" r:id="rId18"/>
    <p:sldId id="277" r:id="rId19"/>
    <p:sldId id="293" r:id="rId20"/>
    <p:sldId id="291" r:id="rId21"/>
    <p:sldId id="292" r:id="rId22"/>
    <p:sldId id="275" r:id="rId23"/>
    <p:sldId id="257" r:id="rId24"/>
    <p:sldId id="278" r:id="rId25"/>
    <p:sldId id="281" r:id="rId26"/>
    <p:sldId id="282" r:id="rId27"/>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18" autoAdjust="0"/>
  </p:normalViewPr>
  <p:slideViewPr>
    <p:cSldViewPr>
      <p:cViewPr varScale="1">
        <p:scale>
          <a:sx n="69" d="100"/>
          <a:sy n="69" d="100"/>
        </p:scale>
        <p:origin x="5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defTabSz="966788">
              <a:defRPr sz="1300"/>
            </a:lvl1pPr>
          </a:lstStyle>
          <a:p>
            <a:pPr>
              <a:defRPr/>
            </a:pPr>
            <a:endParaRPr lang="en-US"/>
          </a:p>
        </p:txBody>
      </p:sp>
      <p:sp>
        <p:nvSpPr>
          <p:cNvPr id="6147" name="Rectangle 3"/>
          <p:cNvSpPr>
            <a:spLocks noGrp="1" noChangeArrowheads="1"/>
          </p:cNvSpPr>
          <p:nvPr>
            <p:ph type="dt" idx="1"/>
          </p:nvPr>
        </p:nvSpPr>
        <p:spPr bwMode="auto">
          <a:xfrm>
            <a:off x="4143375" y="0"/>
            <a:ext cx="3170238" cy="479425"/>
          </a:xfrm>
          <a:prstGeom prst="rect">
            <a:avLst/>
          </a:prstGeom>
          <a:noFill/>
          <a:ln>
            <a:noFill/>
          </a:ln>
          <a:effectLst/>
          <a:extLst/>
        </p:spPr>
        <p:txBody>
          <a:bodyPr vert="horz" wrap="square" lIns="96661" tIns="48331" rIns="96661" bIns="48331" numCol="1" anchor="t" anchorCtr="0" compatLnSpc="1">
            <a:prstTxWarp prst="textNoShape">
              <a:avLst/>
            </a:prstTxWarp>
          </a:bodyPr>
          <a:lstStyle>
            <a:lvl1pPr algn="r" defTabSz="966788">
              <a:defRPr sz="13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1838" y="4560888"/>
            <a:ext cx="5851525" cy="4319587"/>
          </a:xfrm>
          <a:prstGeom prst="rect">
            <a:avLst/>
          </a:prstGeom>
          <a:noFill/>
          <a:ln>
            <a:noFill/>
          </a:ln>
          <a:effectLs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defTabSz="966788">
              <a:defRPr sz="1300"/>
            </a:lvl1pPr>
          </a:lstStyle>
          <a:p>
            <a:pPr>
              <a:defRPr/>
            </a:pPr>
            <a:endParaRPr lang="en-US"/>
          </a:p>
        </p:txBody>
      </p:sp>
      <p:sp>
        <p:nvSpPr>
          <p:cNvPr id="6151" name="Rectangle 7"/>
          <p:cNvSpPr>
            <a:spLocks noGrp="1" noChangeArrowheads="1"/>
          </p:cNvSpPr>
          <p:nvPr>
            <p:ph type="sldNum" sz="quarter" idx="5"/>
          </p:nvPr>
        </p:nvSpPr>
        <p:spPr bwMode="auto">
          <a:xfrm>
            <a:off x="4143375" y="9120188"/>
            <a:ext cx="3170238" cy="479425"/>
          </a:xfrm>
          <a:prstGeom prst="rect">
            <a:avLst/>
          </a:prstGeom>
          <a:noFill/>
          <a:ln>
            <a:noFill/>
          </a:ln>
          <a:effectLst/>
          <a:extLst/>
        </p:spPr>
        <p:txBody>
          <a:bodyPr vert="horz" wrap="square" lIns="96661" tIns="48331" rIns="96661" bIns="48331" numCol="1" anchor="b" anchorCtr="0" compatLnSpc="1">
            <a:prstTxWarp prst="textNoShape">
              <a:avLst/>
            </a:prstTxWarp>
          </a:bodyPr>
          <a:lstStyle>
            <a:lvl1pPr algn="r" defTabSz="966788">
              <a:defRPr sz="1300"/>
            </a:lvl1pPr>
          </a:lstStyle>
          <a:p>
            <a:pPr>
              <a:defRPr/>
            </a:pPr>
            <a:fld id="{00D7CEEE-C9F0-4B5F-B442-5EDFFB467EA8}" type="slidenum">
              <a:rPr lang="en-US"/>
              <a:pPr>
                <a:defRPr/>
              </a:pPr>
              <a:t>‹#›</a:t>
            </a:fld>
            <a:endParaRPr lang="en-US"/>
          </a:p>
        </p:txBody>
      </p:sp>
    </p:spTree>
    <p:extLst>
      <p:ext uri="{BB962C8B-B14F-4D97-AF65-F5344CB8AC3E}">
        <p14:creationId xmlns:p14="http://schemas.microsoft.com/office/powerpoint/2010/main" val="17824630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p:spPr>
        <p:txBody>
          <a:bodyPr/>
          <a:lstStyle/>
          <a:p>
            <a:endParaRPr lang="en-US" smtClean="0"/>
          </a:p>
        </p:txBody>
      </p:sp>
      <p:sp>
        <p:nvSpPr>
          <p:cNvPr id="28676" name="Slide Number Placeholder 3"/>
          <p:cNvSpPr>
            <a:spLocks noGrp="1"/>
          </p:cNvSpPr>
          <p:nvPr>
            <p:ph type="sldNum" sz="quarter" idx="5"/>
          </p:nvPr>
        </p:nvSpPr>
        <p:spPr>
          <a:noFill/>
          <a:ln>
            <a:miter lim="800000"/>
            <a:headEnd/>
            <a:tailEnd/>
          </a:ln>
        </p:spPr>
        <p:txBody>
          <a:bodyPr/>
          <a:lstStyle/>
          <a:p>
            <a:fld id="{37529493-0F68-44B2-B8A8-258089A51F23}" type="slidenum">
              <a:rPr lang="en-US" smtClean="0"/>
              <a:pPr/>
              <a:t>1</a:t>
            </a:fld>
            <a:endParaRPr lang="en-US" smtClean="0"/>
          </a:p>
        </p:txBody>
      </p:sp>
    </p:spTree>
    <p:extLst>
      <p:ext uri="{BB962C8B-B14F-4D97-AF65-F5344CB8AC3E}">
        <p14:creationId xmlns:p14="http://schemas.microsoft.com/office/powerpoint/2010/main" val="2073423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A09CDEE9-BCAC-416B-B6C6-44FE89AA459C}" type="slidenum">
              <a:rPr lang="en-US" smtClean="0"/>
              <a:pPr/>
              <a:t>10</a:t>
            </a:fld>
            <a:endParaRPr lang="en-US" smtClean="0"/>
          </a:p>
        </p:txBody>
      </p:sp>
    </p:spTree>
    <p:extLst>
      <p:ext uri="{BB962C8B-B14F-4D97-AF65-F5344CB8AC3E}">
        <p14:creationId xmlns:p14="http://schemas.microsoft.com/office/powerpoint/2010/main" val="189277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0012D4DA-D669-4707-9F25-B7513ECA1372}" type="slidenum">
              <a:rPr lang="en-US" smtClean="0"/>
              <a:pPr/>
              <a:t>11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r>
              <a:rPr lang="en-US" smtClean="0"/>
              <a:t>Direction of friction is tpo oppose motion eg if up an incline, friction points down etc</a:t>
            </a:r>
          </a:p>
        </p:txBody>
      </p:sp>
    </p:spTree>
    <p:extLst>
      <p:ext uri="{BB962C8B-B14F-4D97-AF65-F5344CB8AC3E}">
        <p14:creationId xmlns:p14="http://schemas.microsoft.com/office/powerpoint/2010/main" val="10107023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817DDD38-60AC-4D68-9F00-4916FE9D8711}" type="slidenum">
              <a:rPr lang="en-US" smtClean="0"/>
              <a:pPr/>
              <a:t>12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r>
              <a:rPr lang="en-US" smtClean="0"/>
              <a:t>Direction of friction is tpo oppose motion eg if up an incline, friction points down etc</a:t>
            </a:r>
          </a:p>
        </p:txBody>
      </p:sp>
    </p:spTree>
    <p:extLst>
      <p:ext uri="{BB962C8B-B14F-4D97-AF65-F5344CB8AC3E}">
        <p14:creationId xmlns:p14="http://schemas.microsoft.com/office/powerpoint/2010/main" val="3623142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p:spPr>
        <p:txBody>
          <a:bodyPr/>
          <a:lstStyle/>
          <a:p>
            <a:endParaRPr lang="en-US" smtClean="0"/>
          </a:p>
        </p:txBody>
      </p:sp>
      <p:sp>
        <p:nvSpPr>
          <p:cNvPr id="40964" name="Slide Number Placeholder 3"/>
          <p:cNvSpPr>
            <a:spLocks noGrp="1"/>
          </p:cNvSpPr>
          <p:nvPr>
            <p:ph type="sldNum" sz="quarter" idx="5"/>
          </p:nvPr>
        </p:nvSpPr>
        <p:spPr>
          <a:noFill/>
          <a:ln>
            <a:miter lim="800000"/>
            <a:headEnd/>
            <a:tailEnd/>
          </a:ln>
        </p:spPr>
        <p:txBody>
          <a:bodyPr/>
          <a:lstStyle/>
          <a:p>
            <a:fld id="{7F59A603-EA4F-4C92-ADAA-0D257A7FBC99}" type="slidenum">
              <a:rPr lang="en-US" smtClean="0"/>
              <a:pPr/>
              <a:t>13</a:t>
            </a:fld>
            <a:endParaRPr lang="en-US" smtClean="0"/>
          </a:p>
        </p:txBody>
      </p:sp>
    </p:spTree>
    <p:extLst>
      <p:ext uri="{BB962C8B-B14F-4D97-AF65-F5344CB8AC3E}">
        <p14:creationId xmlns:p14="http://schemas.microsoft.com/office/powerpoint/2010/main" val="4145828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smtClean="0"/>
          </a:p>
        </p:txBody>
      </p:sp>
      <p:sp>
        <p:nvSpPr>
          <p:cNvPr id="41988" name="Slide Number Placeholder 3"/>
          <p:cNvSpPr>
            <a:spLocks noGrp="1"/>
          </p:cNvSpPr>
          <p:nvPr>
            <p:ph type="sldNum" sz="quarter" idx="5"/>
          </p:nvPr>
        </p:nvSpPr>
        <p:spPr>
          <a:noFill/>
          <a:ln>
            <a:miter lim="800000"/>
            <a:headEnd/>
            <a:tailEnd/>
          </a:ln>
        </p:spPr>
        <p:txBody>
          <a:bodyPr/>
          <a:lstStyle/>
          <a:p>
            <a:fld id="{8FAE3DD7-B146-4C63-87D3-66EE1CE3FEAE}" type="slidenum">
              <a:rPr lang="en-US" smtClean="0"/>
              <a:pPr/>
              <a:t>14</a:t>
            </a:fld>
            <a:endParaRPr lang="en-US" smtClean="0"/>
          </a:p>
        </p:txBody>
      </p:sp>
    </p:spTree>
    <p:extLst>
      <p:ext uri="{BB962C8B-B14F-4D97-AF65-F5344CB8AC3E}">
        <p14:creationId xmlns:p14="http://schemas.microsoft.com/office/powerpoint/2010/main" val="24583143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4AAF0EBE-CF81-4F31-9E9F-07B9715E8B10}" type="slidenum">
              <a:rPr lang="en-US" smtClean="0"/>
              <a:pPr/>
              <a:t>15</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r>
              <a:rPr lang="en-US" smtClean="0"/>
              <a:t>Bring a book to class!</a:t>
            </a:r>
          </a:p>
        </p:txBody>
      </p:sp>
    </p:spTree>
    <p:extLst>
      <p:ext uri="{BB962C8B-B14F-4D97-AF65-F5344CB8AC3E}">
        <p14:creationId xmlns:p14="http://schemas.microsoft.com/office/powerpoint/2010/main" val="16891890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dirty="0" smtClean="0"/>
          </a:p>
        </p:txBody>
      </p:sp>
      <p:sp>
        <p:nvSpPr>
          <p:cNvPr id="44036" name="Slide Number Placeholder 3"/>
          <p:cNvSpPr>
            <a:spLocks noGrp="1"/>
          </p:cNvSpPr>
          <p:nvPr>
            <p:ph type="sldNum" sz="quarter" idx="5"/>
          </p:nvPr>
        </p:nvSpPr>
        <p:spPr>
          <a:noFill/>
          <a:ln>
            <a:miter lim="800000"/>
            <a:headEnd/>
            <a:tailEnd/>
          </a:ln>
        </p:spPr>
        <p:txBody>
          <a:bodyPr/>
          <a:lstStyle/>
          <a:p>
            <a:fld id="{41922708-CE2A-47EA-A84E-304DC9AAE8AA}" type="slidenum">
              <a:rPr lang="en-US" smtClean="0"/>
              <a:pPr/>
              <a:t>16</a:t>
            </a:fld>
            <a:endParaRPr lang="en-US" smtClean="0"/>
          </a:p>
        </p:txBody>
      </p:sp>
    </p:spTree>
    <p:extLst>
      <p:ext uri="{BB962C8B-B14F-4D97-AF65-F5344CB8AC3E}">
        <p14:creationId xmlns:p14="http://schemas.microsoft.com/office/powerpoint/2010/main" val="28807014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p:spPr>
        <p:txBody>
          <a:bodyPr/>
          <a:lstStyle/>
          <a:p>
            <a:endParaRPr lang="en-US" smtClean="0"/>
          </a:p>
        </p:txBody>
      </p:sp>
      <p:sp>
        <p:nvSpPr>
          <p:cNvPr id="45060" name="Slide Number Placeholder 3"/>
          <p:cNvSpPr>
            <a:spLocks noGrp="1"/>
          </p:cNvSpPr>
          <p:nvPr>
            <p:ph type="sldNum" sz="quarter" idx="5"/>
          </p:nvPr>
        </p:nvSpPr>
        <p:spPr>
          <a:noFill/>
          <a:ln>
            <a:miter lim="800000"/>
            <a:headEnd/>
            <a:tailEnd/>
          </a:ln>
        </p:spPr>
        <p:txBody>
          <a:bodyPr/>
          <a:lstStyle/>
          <a:p>
            <a:fld id="{73BBE561-F4AA-4F36-AA79-A6B38E8A8A1C}" type="slidenum">
              <a:rPr lang="en-US" smtClean="0"/>
              <a:pPr/>
              <a:t>17</a:t>
            </a:fld>
            <a:endParaRPr lang="en-US" smtClean="0"/>
          </a:p>
        </p:txBody>
      </p:sp>
    </p:spTree>
    <p:extLst>
      <p:ext uri="{BB962C8B-B14F-4D97-AF65-F5344CB8AC3E}">
        <p14:creationId xmlns:p14="http://schemas.microsoft.com/office/powerpoint/2010/main" val="486097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4C88C3F7-8514-44B2-BFEF-55FFAECB185A}" type="slidenum">
              <a:rPr lang="en-US" smtClean="0"/>
              <a:pPr/>
              <a:t>18</a:t>
            </a:fld>
            <a:endParaRPr lang="en-US" smtClean="0"/>
          </a:p>
        </p:txBody>
      </p:sp>
    </p:spTree>
    <p:extLst>
      <p:ext uri="{BB962C8B-B14F-4D97-AF65-F5344CB8AC3E}">
        <p14:creationId xmlns:p14="http://schemas.microsoft.com/office/powerpoint/2010/main" val="42265371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4C88C3F7-8514-44B2-BFEF-55FFAECB185A}" type="slidenum">
              <a:rPr lang="en-US" smtClean="0"/>
              <a:pPr/>
              <a:t>19</a:t>
            </a:fld>
            <a:endParaRPr lang="en-US" smtClean="0"/>
          </a:p>
        </p:txBody>
      </p:sp>
    </p:spTree>
    <p:extLst>
      <p:ext uri="{BB962C8B-B14F-4D97-AF65-F5344CB8AC3E}">
        <p14:creationId xmlns:p14="http://schemas.microsoft.com/office/powerpoint/2010/main" val="3962324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p:spPr>
        <p:txBody>
          <a:bodyPr/>
          <a:lstStyle/>
          <a:p>
            <a:endParaRPr lang="en-US" smtClean="0"/>
          </a:p>
        </p:txBody>
      </p:sp>
      <p:sp>
        <p:nvSpPr>
          <p:cNvPr id="29700" name="Slide Number Placeholder 3"/>
          <p:cNvSpPr>
            <a:spLocks noGrp="1"/>
          </p:cNvSpPr>
          <p:nvPr>
            <p:ph type="sldNum" sz="quarter" idx="5"/>
          </p:nvPr>
        </p:nvSpPr>
        <p:spPr>
          <a:noFill/>
          <a:ln>
            <a:miter lim="800000"/>
            <a:headEnd/>
            <a:tailEnd/>
          </a:ln>
        </p:spPr>
        <p:txBody>
          <a:bodyPr/>
          <a:lstStyle/>
          <a:p>
            <a:fld id="{0BCE49D7-014A-4F69-A745-291A12ED2C70}" type="slidenum">
              <a:rPr lang="en-US" smtClean="0"/>
              <a:pPr/>
              <a:t>2</a:t>
            </a:fld>
            <a:endParaRPr lang="en-US" smtClean="0"/>
          </a:p>
        </p:txBody>
      </p:sp>
    </p:spTree>
    <p:extLst>
      <p:ext uri="{BB962C8B-B14F-4D97-AF65-F5344CB8AC3E}">
        <p14:creationId xmlns:p14="http://schemas.microsoft.com/office/powerpoint/2010/main" val="908160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p:spPr>
        <p:txBody>
          <a:bodyPr/>
          <a:lstStyle/>
          <a:p>
            <a:endParaRPr lang="en-US" smtClean="0"/>
          </a:p>
        </p:txBody>
      </p:sp>
      <p:sp>
        <p:nvSpPr>
          <p:cNvPr id="47108" name="Slide Number Placeholder 3"/>
          <p:cNvSpPr>
            <a:spLocks noGrp="1"/>
          </p:cNvSpPr>
          <p:nvPr>
            <p:ph type="sldNum" sz="quarter" idx="5"/>
          </p:nvPr>
        </p:nvSpPr>
        <p:spPr>
          <a:noFill/>
          <a:ln>
            <a:miter lim="800000"/>
            <a:headEnd/>
            <a:tailEnd/>
          </a:ln>
        </p:spPr>
        <p:txBody>
          <a:bodyPr/>
          <a:lstStyle/>
          <a:p>
            <a:fld id="{AFB91F53-016D-4002-9608-D7F52357B66C}" type="slidenum">
              <a:rPr lang="en-US" smtClean="0"/>
              <a:pPr/>
              <a:t>20</a:t>
            </a:fld>
            <a:endParaRPr lang="en-US" smtClean="0"/>
          </a:p>
        </p:txBody>
      </p:sp>
    </p:spTree>
    <p:extLst>
      <p:ext uri="{BB962C8B-B14F-4D97-AF65-F5344CB8AC3E}">
        <p14:creationId xmlns:p14="http://schemas.microsoft.com/office/powerpoint/2010/main" val="41267045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p:spPr>
        <p:txBody>
          <a:bodyPr/>
          <a:lstStyle/>
          <a:p>
            <a:endParaRPr lang="en-US" smtClean="0"/>
          </a:p>
        </p:txBody>
      </p:sp>
      <p:sp>
        <p:nvSpPr>
          <p:cNvPr id="48132" name="Slide Number Placeholder 3"/>
          <p:cNvSpPr>
            <a:spLocks noGrp="1"/>
          </p:cNvSpPr>
          <p:nvPr>
            <p:ph type="sldNum" sz="quarter" idx="5"/>
          </p:nvPr>
        </p:nvSpPr>
        <p:spPr>
          <a:noFill/>
          <a:ln>
            <a:miter lim="800000"/>
            <a:headEnd/>
            <a:tailEnd/>
          </a:ln>
        </p:spPr>
        <p:txBody>
          <a:bodyPr/>
          <a:lstStyle/>
          <a:p>
            <a:fld id="{1A060216-DFAD-4A74-92F2-723A89D750F5}" type="slidenum">
              <a:rPr lang="en-US" smtClean="0"/>
              <a:pPr/>
              <a:t>21</a:t>
            </a:fld>
            <a:endParaRPr lang="en-US" smtClean="0"/>
          </a:p>
        </p:txBody>
      </p:sp>
    </p:spTree>
    <p:extLst>
      <p:ext uri="{BB962C8B-B14F-4D97-AF65-F5344CB8AC3E}">
        <p14:creationId xmlns:p14="http://schemas.microsoft.com/office/powerpoint/2010/main" val="36938882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B54CD74F-77D4-437C-BA09-3FD3D022F379}" type="slidenum">
              <a:rPr lang="en-US" smtClean="0"/>
              <a:pPr/>
              <a:t>22</a:t>
            </a:fld>
            <a:endParaRPr lang="en-US" smtClean="0"/>
          </a:p>
        </p:txBody>
      </p:sp>
    </p:spTree>
    <p:extLst>
      <p:ext uri="{BB962C8B-B14F-4D97-AF65-F5344CB8AC3E}">
        <p14:creationId xmlns:p14="http://schemas.microsoft.com/office/powerpoint/2010/main" val="2463004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Slide Number Placeholder 3"/>
          <p:cNvSpPr>
            <a:spLocks noGrp="1"/>
          </p:cNvSpPr>
          <p:nvPr>
            <p:ph type="sldNum" sz="quarter" idx="5"/>
          </p:nvPr>
        </p:nvSpPr>
        <p:spPr>
          <a:noFill/>
          <a:ln>
            <a:miter lim="800000"/>
            <a:headEnd/>
            <a:tailEnd/>
          </a:ln>
        </p:spPr>
        <p:txBody>
          <a:bodyPr/>
          <a:lstStyle/>
          <a:p>
            <a:fld id="{32586293-22FE-4AA5-A817-114074EA66DD}" type="slidenum">
              <a:rPr lang="en-US" smtClean="0"/>
              <a:pPr/>
              <a:t>23</a:t>
            </a:fld>
            <a:endParaRPr lang="en-US" smtClean="0"/>
          </a:p>
        </p:txBody>
      </p:sp>
    </p:spTree>
    <p:extLst>
      <p:ext uri="{BB962C8B-B14F-4D97-AF65-F5344CB8AC3E}">
        <p14:creationId xmlns:p14="http://schemas.microsoft.com/office/powerpoint/2010/main" val="177477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p>
        </p:txBody>
      </p:sp>
      <p:sp>
        <p:nvSpPr>
          <p:cNvPr id="51204" name="Slide Number Placeholder 3"/>
          <p:cNvSpPr>
            <a:spLocks noGrp="1"/>
          </p:cNvSpPr>
          <p:nvPr>
            <p:ph type="sldNum" sz="quarter" idx="5"/>
          </p:nvPr>
        </p:nvSpPr>
        <p:spPr>
          <a:noFill/>
          <a:ln>
            <a:miter lim="800000"/>
            <a:headEnd/>
            <a:tailEnd/>
          </a:ln>
        </p:spPr>
        <p:txBody>
          <a:bodyPr/>
          <a:lstStyle/>
          <a:p>
            <a:fld id="{A8F22C62-35E5-4989-8C03-C802537A0730}" type="slidenum">
              <a:rPr lang="en-US" smtClean="0"/>
              <a:pPr/>
              <a:t>24</a:t>
            </a:fld>
            <a:endParaRPr lang="en-US" smtClean="0"/>
          </a:p>
        </p:txBody>
      </p:sp>
    </p:spTree>
    <p:extLst>
      <p:ext uri="{BB962C8B-B14F-4D97-AF65-F5344CB8AC3E}">
        <p14:creationId xmlns:p14="http://schemas.microsoft.com/office/powerpoint/2010/main" val="18417514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Slide Number Placeholder 3"/>
          <p:cNvSpPr>
            <a:spLocks noGrp="1"/>
          </p:cNvSpPr>
          <p:nvPr>
            <p:ph type="sldNum" sz="quarter" idx="5"/>
          </p:nvPr>
        </p:nvSpPr>
        <p:spPr>
          <a:noFill/>
          <a:ln>
            <a:miter lim="800000"/>
            <a:headEnd/>
            <a:tailEnd/>
          </a:ln>
        </p:spPr>
        <p:txBody>
          <a:bodyPr/>
          <a:lstStyle/>
          <a:p>
            <a:fld id="{5A906260-4C4E-4304-8BC0-687A30304254}" type="slidenum">
              <a:rPr lang="en-US" smtClean="0"/>
              <a:pPr/>
              <a:t>25</a:t>
            </a:fld>
            <a:endParaRPr lang="en-US" smtClean="0"/>
          </a:p>
        </p:txBody>
      </p:sp>
    </p:spTree>
    <p:extLst>
      <p:ext uri="{BB962C8B-B14F-4D97-AF65-F5344CB8AC3E}">
        <p14:creationId xmlns:p14="http://schemas.microsoft.com/office/powerpoint/2010/main" val="20540493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p>
        </p:txBody>
      </p:sp>
      <p:sp>
        <p:nvSpPr>
          <p:cNvPr id="53252" name="Slide Number Placeholder 3"/>
          <p:cNvSpPr>
            <a:spLocks noGrp="1"/>
          </p:cNvSpPr>
          <p:nvPr>
            <p:ph type="sldNum" sz="quarter" idx="5"/>
          </p:nvPr>
        </p:nvSpPr>
        <p:spPr>
          <a:noFill/>
          <a:ln>
            <a:miter lim="800000"/>
            <a:headEnd/>
            <a:tailEnd/>
          </a:ln>
        </p:spPr>
        <p:txBody>
          <a:bodyPr/>
          <a:lstStyle/>
          <a:p>
            <a:fld id="{8C0D5935-967C-4E5A-80D8-243899E5C384}" type="slidenum">
              <a:rPr lang="en-US" smtClean="0"/>
              <a:pPr/>
              <a:t>26</a:t>
            </a:fld>
            <a:endParaRPr lang="en-US" smtClean="0"/>
          </a:p>
        </p:txBody>
      </p:sp>
    </p:spTree>
    <p:extLst>
      <p:ext uri="{BB962C8B-B14F-4D97-AF65-F5344CB8AC3E}">
        <p14:creationId xmlns:p14="http://schemas.microsoft.com/office/powerpoint/2010/main" val="3061184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smtClean="0"/>
          </a:p>
        </p:txBody>
      </p:sp>
      <p:sp>
        <p:nvSpPr>
          <p:cNvPr id="30724" name="Slide Number Placeholder 3"/>
          <p:cNvSpPr>
            <a:spLocks noGrp="1"/>
          </p:cNvSpPr>
          <p:nvPr>
            <p:ph type="sldNum" sz="quarter" idx="5"/>
          </p:nvPr>
        </p:nvSpPr>
        <p:spPr>
          <a:noFill/>
          <a:ln>
            <a:miter lim="800000"/>
            <a:headEnd/>
            <a:tailEnd/>
          </a:ln>
        </p:spPr>
        <p:txBody>
          <a:bodyPr/>
          <a:lstStyle/>
          <a:p>
            <a:fld id="{138FB339-DAD5-4EDD-BB63-BD298EAC6957}" type="slidenum">
              <a:rPr lang="en-US" smtClean="0"/>
              <a:pPr/>
              <a:t>3</a:t>
            </a:fld>
            <a:endParaRPr lang="en-US" smtClean="0"/>
          </a:p>
        </p:txBody>
      </p:sp>
    </p:spTree>
    <p:extLst>
      <p:ext uri="{BB962C8B-B14F-4D97-AF65-F5344CB8AC3E}">
        <p14:creationId xmlns:p14="http://schemas.microsoft.com/office/powerpoint/2010/main" val="79676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p:spPr>
        <p:txBody>
          <a:bodyPr/>
          <a:lstStyle/>
          <a:p>
            <a:endParaRPr lang="en-US" smtClean="0"/>
          </a:p>
        </p:txBody>
      </p:sp>
      <p:sp>
        <p:nvSpPr>
          <p:cNvPr id="31748" name="Slide Number Placeholder 3"/>
          <p:cNvSpPr>
            <a:spLocks noGrp="1"/>
          </p:cNvSpPr>
          <p:nvPr>
            <p:ph type="sldNum" sz="quarter" idx="5"/>
          </p:nvPr>
        </p:nvSpPr>
        <p:spPr>
          <a:noFill/>
          <a:ln>
            <a:miter lim="800000"/>
            <a:headEnd/>
            <a:tailEnd/>
          </a:ln>
        </p:spPr>
        <p:txBody>
          <a:bodyPr/>
          <a:lstStyle/>
          <a:p>
            <a:fld id="{AD0DDA66-C396-4845-AA24-1E35C32D1A5D}" type="slidenum">
              <a:rPr lang="en-US" smtClean="0"/>
              <a:pPr/>
              <a:t>4</a:t>
            </a:fld>
            <a:endParaRPr lang="en-US" smtClean="0"/>
          </a:p>
        </p:txBody>
      </p:sp>
    </p:spTree>
    <p:extLst>
      <p:ext uri="{BB962C8B-B14F-4D97-AF65-F5344CB8AC3E}">
        <p14:creationId xmlns:p14="http://schemas.microsoft.com/office/powerpoint/2010/main" val="1784748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0C5AA459-DD47-4EC5-9A17-1BEA443160BC}" type="slidenum">
              <a:rPr lang="en-US" smtClean="0"/>
              <a:pPr/>
              <a:t>5</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dirty="0" smtClean="0"/>
          </a:p>
        </p:txBody>
      </p:sp>
    </p:spTree>
    <p:extLst>
      <p:ext uri="{BB962C8B-B14F-4D97-AF65-F5344CB8AC3E}">
        <p14:creationId xmlns:p14="http://schemas.microsoft.com/office/powerpoint/2010/main" val="277929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38DDBB61-ABEB-4833-8E0A-0BF526A334B8}" type="slidenum">
              <a:rPr lang="en-US" smtClean="0"/>
              <a:pPr/>
              <a:t>6</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r>
              <a:rPr lang="en-US" smtClean="0"/>
              <a:t>More examples here (eg with elephant?)</a:t>
            </a:r>
          </a:p>
        </p:txBody>
      </p:sp>
    </p:spTree>
    <p:extLst>
      <p:ext uri="{BB962C8B-B14F-4D97-AF65-F5344CB8AC3E}">
        <p14:creationId xmlns:p14="http://schemas.microsoft.com/office/powerpoint/2010/main" val="1534682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endParaRPr lang="en-US" smtClean="0"/>
          </a:p>
        </p:txBody>
      </p:sp>
      <p:sp>
        <p:nvSpPr>
          <p:cNvPr id="34820" name="Slide Number Placeholder 3"/>
          <p:cNvSpPr>
            <a:spLocks noGrp="1"/>
          </p:cNvSpPr>
          <p:nvPr>
            <p:ph type="sldNum" sz="quarter" idx="5"/>
          </p:nvPr>
        </p:nvSpPr>
        <p:spPr>
          <a:noFill/>
          <a:ln>
            <a:miter lim="800000"/>
            <a:headEnd/>
            <a:tailEnd/>
          </a:ln>
        </p:spPr>
        <p:txBody>
          <a:bodyPr/>
          <a:lstStyle/>
          <a:p>
            <a:fld id="{F6D18D63-B8B1-4CD3-9F24-03005BD8D690}" type="slidenum">
              <a:rPr lang="en-US" smtClean="0"/>
              <a:pPr/>
              <a:t>7</a:t>
            </a:fld>
            <a:endParaRPr lang="en-US" smtClean="0"/>
          </a:p>
        </p:txBody>
      </p:sp>
    </p:spTree>
    <p:extLst>
      <p:ext uri="{BB962C8B-B14F-4D97-AF65-F5344CB8AC3E}">
        <p14:creationId xmlns:p14="http://schemas.microsoft.com/office/powerpoint/2010/main" val="3960018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2EE047CD-614E-47B5-812F-2D7C3B2D6FAF}" type="slidenum">
              <a:rPr lang="en-US" smtClean="0"/>
              <a:pPr/>
              <a:t>8</a:t>
            </a:fld>
            <a:endParaRPr lang="en-US" smtClean="0"/>
          </a:p>
        </p:txBody>
      </p:sp>
    </p:spTree>
    <p:extLst>
      <p:ext uri="{BB962C8B-B14F-4D97-AF65-F5344CB8AC3E}">
        <p14:creationId xmlns:p14="http://schemas.microsoft.com/office/powerpoint/2010/main" val="3451877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A48903B4-C91A-4F4F-8688-25A9E9D81EC6}" type="slidenum">
              <a:rPr lang="en-US" smtClean="0"/>
              <a:pPr/>
              <a:t>9</a:t>
            </a:fld>
            <a:endParaRPr lang="en-US" smtClean="0"/>
          </a:p>
        </p:txBody>
      </p:sp>
    </p:spTree>
    <p:extLst>
      <p:ext uri="{BB962C8B-B14F-4D97-AF65-F5344CB8AC3E}">
        <p14:creationId xmlns:p14="http://schemas.microsoft.com/office/powerpoint/2010/main" val="197705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E2E40A-B6B3-4822-AD59-CCBA1B68132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9410CB-4999-4730-9CCB-40D00C2F81C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572EE21-658A-4E67-B6C2-FCE1780DBE7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BC244B-D082-45F4-B3DA-F1830A713365}"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D78F35-D1BB-4997-9579-79DB9FB0A4A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AB0E84-6DB3-4B61-ADC4-FF84B4E8569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588211C-7236-48AB-84A2-0FFF103482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9B35A8-334A-4C13-B1FC-C5AECF5716B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CF6EAC1-9F0F-4CCA-A350-8615B13C4E8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E7A62EA-F05F-414B-9F0A-C6910112F08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0831706-EE10-490D-A410-89245D45085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E9C684F-9ACE-4157-859A-BAD216CC4A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24AA119-585D-4D3B-9A29-932586F03E9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451DB0D0-BDA3-4088-9AA7-0A67E16C9D7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7.wmf"/></Relationships>
</file>

<file path=ppt/slides/_rels/slide2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124690" y="2667000"/>
            <a:ext cx="8915400" cy="2062103"/>
          </a:xfrm>
          <a:prstGeom prst="rect">
            <a:avLst/>
          </a:prstGeom>
          <a:noFill/>
          <a:ln w="9525">
            <a:noFill/>
            <a:miter lim="800000"/>
            <a:headEnd/>
            <a:tailEnd/>
          </a:ln>
        </p:spPr>
        <p:txBody>
          <a:bodyPr>
            <a:spAutoFit/>
          </a:bodyPr>
          <a:lstStyle/>
          <a:p>
            <a:pPr algn="ctr">
              <a:spcBef>
                <a:spcPct val="50000"/>
              </a:spcBef>
            </a:pPr>
            <a:r>
              <a:rPr lang="en-US" sz="3200" b="1" dirty="0"/>
              <a:t>Today: </a:t>
            </a:r>
            <a:endParaRPr lang="en-US" sz="3200" b="1" dirty="0" smtClean="0"/>
          </a:p>
          <a:p>
            <a:pPr algn="ctr">
              <a:spcBef>
                <a:spcPct val="50000"/>
              </a:spcBef>
            </a:pPr>
            <a:r>
              <a:rPr lang="en-US" sz="3200" b="1" dirty="0" smtClean="0"/>
              <a:t>Finish Chapter 3</a:t>
            </a:r>
            <a:endParaRPr lang="en-US" sz="3200" b="1" dirty="0"/>
          </a:p>
          <a:p>
            <a:pPr algn="ctr">
              <a:spcBef>
                <a:spcPct val="50000"/>
              </a:spcBef>
            </a:pPr>
            <a:r>
              <a:rPr lang="en-US" sz="3200" b="1" dirty="0" smtClean="0"/>
              <a:t>Chap </a:t>
            </a:r>
            <a:r>
              <a:rPr lang="en-US" sz="3200" b="1" dirty="0"/>
              <a:t>4 -  Newton’s Second Law</a:t>
            </a:r>
          </a:p>
        </p:txBody>
      </p:sp>
      <p:sp>
        <p:nvSpPr>
          <p:cNvPr id="2051" name="Rectangle 5"/>
          <p:cNvSpPr>
            <a:spLocks noChangeArrowheads="1"/>
          </p:cNvSpPr>
          <p:nvPr/>
        </p:nvSpPr>
        <p:spPr bwMode="auto">
          <a:xfrm>
            <a:off x="408710" y="5310342"/>
            <a:ext cx="7848600" cy="830997"/>
          </a:xfrm>
          <a:prstGeom prst="rect">
            <a:avLst/>
          </a:prstGeom>
          <a:noFill/>
          <a:ln w="9525">
            <a:noFill/>
            <a:miter lim="800000"/>
            <a:headEnd/>
            <a:tailEnd/>
          </a:ln>
        </p:spPr>
        <p:txBody>
          <a:bodyPr>
            <a:spAutoFit/>
          </a:bodyPr>
          <a:lstStyle/>
          <a:p>
            <a:pPr>
              <a:spcBef>
                <a:spcPct val="50000"/>
              </a:spcBef>
            </a:pPr>
            <a:r>
              <a:rPr lang="en-US" sz="2400" dirty="0" smtClean="0"/>
              <a:t>In Chapter 4, we </a:t>
            </a:r>
            <a:r>
              <a:rPr lang="en-US" sz="2400" dirty="0"/>
              <a:t>establish a relationship between </a:t>
            </a:r>
            <a:r>
              <a:rPr lang="en-US" sz="2400" b="1" dirty="0"/>
              <a:t>force</a:t>
            </a:r>
            <a:r>
              <a:rPr lang="en-US" sz="2400" dirty="0"/>
              <a:t> (chap 2) and </a:t>
            </a:r>
            <a:r>
              <a:rPr lang="en-US" sz="2400" b="1" dirty="0"/>
              <a:t>acceleration</a:t>
            </a:r>
            <a:r>
              <a:rPr lang="en-US" sz="2400" dirty="0"/>
              <a:t> (chap. 3). </a:t>
            </a:r>
          </a:p>
        </p:txBody>
      </p:sp>
      <p:sp>
        <p:nvSpPr>
          <p:cNvPr id="2052" name="Rectangle 6"/>
          <p:cNvSpPr>
            <a:spLocks noChangeArrowheads="1"/>
          </p:cNvSpPr>
          <p:nvPr/>
        </p:nvSpPr>
        <p:spPr bwMode="auto">
          <a:xfrm>
            <a:off x="180110" y="356280"/>
            <a:ext cx="8927019" cy="1877437"/>
          </a:xfrm>
          <a:prstGeom prst="rect">
            <a:avLst/>
          </a:prstGeom>
          <a:noFill/>
          <a:ln w="9525">
            <a:noFill/>
            <a:miter lim="800000"/>
            <a:headEnd/>
            <a:tailEnd/>
          </a:ln>
        </p:spPr>
        <p:txBody>
          <a:bodyPr wrap="square">
            <a:spAutoFit/>
          </a:bodyPr>
          <a:lstStyle/>
          <a:p>
            <a:endParaRPr lang="en-US" sz="2400" dirty="0"/>
          </a:p>
          <a:p>
            <a:r>
              <a:rPr lang="en-US" sz="2400" dirty="0"/>
              <a:t>Reminder: </a:t>
            </a:r>
            <a:endParaRPr lang="en-US" sz="2000" dirty="0"/>
          </a:p>
          <a:p>
            <a:r>
              <a:rPr lang="en-US" sz="2000" b="1" dirty="0"/>
              <a:t>http://</a:t>
            </a:r>
            <a:r>
              <a:rPr lang="en-US" sz="2000" b="1" dirty="0" smtClean="0"/>
              <a:t>www.hunter.cuny.edu/physics/courses/physics100/fall-2016</a:t>
            </a:r>
            <a:endParaRPr lang="en-US" sz="2000" b="1" dirty="0"/>
          </a:p>
          <a:p>
            <a:r>
              <a:rPr lang="en-US" sz="2400" dirty="0"/>
              <a:t>for on-line </a:t>
            </a:r>
            <a:r>
              <a:rPr lang="en-US" sz="2400" dirty="0" smtClean="0"/>
              <a:t>lectures</a:t>
            </a:r>
          </a:p>
          <a:p>
            <a:r>
              <a:rPr lang="en-US" sz="2400" b="1" dirty="0">
                <a:solidFill>
                  <a:srgbClr val="00B050"/>
                </a:solidFill>
              </a:rPr>
              <a:t>	</a:t>
            </a:r>
            <a:r>
              <a:rPr lang="en-US" sz="2400" b="1" dirty="0" smtClean="0">
                <a:solidFill>
                  <a:srgbClr val="00B050"/>
                </a:solidFill>
              </a:rPr>
              <a:t>			</a:t>
            </a:r>
            <a:endParaRPr lang="en-US" sz="2400" dirty="0">
              <a:solidFill>
                <a:srgbClr val="0070C0"/>
              </a:solidFill>
            </a:endParaRPr>
          </a:p>
        </p:txBody>
      </p:sp>
      <p:sp>
        <p:nvSpPr>
          <p:cNvPr id="2053" name="Text Box 7"/>
          <p:cNvSpPr txBox="1">
            <a:spLocks noChangeArrowheads="1"/>
          </p:cNvSpPr>
          <p:nvPr/>
        </p:nvSpPr>
        <p:spPr bwMode="auto">
          <a:xfrm>
            <a:off x="2795155" y="245449"/>
            <a:ext cx="3200400" cy="581025"/>
          </a:xfrm>
          <a:prstGeom prst="rect">
            <a:avLst/>
          </a:prstGeom>
          <a:noFill/>
          <a:ln w="9525">
            <a:noFill/>
            <a:miter lim="800000"/>
            <a:headEnd/>
            <a:tailEnd/>
          </a:ln>
        </p:spPr>
        <p:txBody>
          <a:bodyPr>
            <a:spAutoFit/>
          </a:bodyPr>
          <a:lstStyle/>
          <a:p>
            <a:pPr>
              <a:spcBef>
                <a:spcPct val="50000"/>
              </a:spcBef>
            </a:pPr>
            <a:r>
              <a:rPr lang="en-US" sz="3200" b="1" dirty="0">
                <a:solidFill>
                  <a:srgbClr val="800080"/>
                </a:solidFill>
              </a:rPr>
              <a:t>Physics </a:t>
            </a:r>
            <a:r>
              <a:rPr lang="en-US" sz="3200" b="1" dirty="0" smtClean="0">
                <a:solidFill>
                  <a:srgbClr val="800080"/>
                </a:solidFill>
              </a:rPr>
              <a:t>100</a:t>
            </a:r>
            <a:endParaRPr lang="en-US" sz="3200" b="1" dirty="0">
              <a:solidFill>
                <a:srgbClr val="800080"/>
              </a:solidFill>
            </a:endParaRPr>
          </a:p>
        </p:txBody>
      </p:sp>
      <p:sp>
        <p:nvSpPr>
          <p:cNvPr id="2054" name="Rectangle 10"/>
          <p:cNvSpPr>
            <a:spLocks noChangeArrowheads="1"/>
          </p:cNvSpPr>
          <p:nvPr/>
        </p:nvSpPr>
        <p:spPr bwMode="auto">
          <a:xfrm>
            <a:off x="374074" y="2487150"/>
            <a:ext cx="8305800" cy="254205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u="sng" smtClean="0"/>
              <a:t>Clicker Question</a:t>
            </a:r>
          </a:p>
        </p:txBody>
      </p:sp>
      <p:sp>
        <p:nvSpPr>
          <p:cNvPr id="11267" name="Rectangle 3"/>
          <p:cNvSpPr>
            <a:spLocks noGrp="1" noChangeArrowheads="1"/>
          </p:cNvSpPr>
          <p:nvPr>
            <p:ph type="body" sz="half" idx="1"/>
          </p:nvPr>
        </p:nvSpPr>
        <p:spPr>
          <a:xfrm>
            <a:off x="457200" y="1219200"/>
            <a:ext cx="8229600" cy="1219200"/>
          </a:xfrm>
        </p:spPr>
        <p:txBody>
          <a:bodyPr/>
          <a:lstStyle/>
          <a:p>
            <a:pPr eaLnBrk="1" hangingPunct="1">
              <a:buFontTx/>
              <a:buNone/>
            </a:pPr>
            <a:r>
              <a:rPr lang="en-US" sz="2400" smtClean="0"/>
              <a:t>In a vacuum, a coin and feather fall side by side, at the same rate. Is it true to say that, in vacuum, equal forces of gravity act on both the coin and the feather?</a:t>
            </a:r>
          </a:p>
        </p:txBody>
      </p:sp>
      <p:pic>
        <p:nvPicPr>
          <p:cNvPr id="11268" name="Picture 4" descr="03-10Figure_FIG"/>
          <p:cNvPicPr>
            <a:picLocks noGrp="1" noChangeAspect="1" noChangeArrowheads="1"/>
          </p:cNvPicPr>
          <p:nvPr>
            <p:ph sz="half" idx="2"/>
          </p:nvPr>
        </p:nvPicPr>
        <p:blipFill>
          <a:blip r:embed="rId3"/>
          <a:srcRect/>
          <a:stretch>
            <a:fillRect/>
          </a:stretch>
        </p:blipFill>
        <p:spPr>
          <a:xfrm>
            <a:off x="6422014" y="2362200"/>
            <a:ext cx="2728913" cy="3733800"/>
          </a:xfrm>
          <a:noFill/>
        </p:spPr>
      </p:pic>
      <p:sp>
        <p:nvSpPr>
          <p:cNvPr id="11269" name="Text Box 5"/>
          <p:cNvSpPr txBox="1">
            <a:spLocks noChangeArrowheads="1"/>
          </p:cNvSpPr>
          <p:nvPr/>
        </p:nvSpPr>
        <p:spPr bwMode="auto">
          <a:xfrm>
            <a:off x="571500" y="4274993"/>
            <a:ext cx="6667500" cy="2124075"/>
          </a:xfrm>
          <a:prstGeom prst="rect">
            <a:avLst/>
          </a:prstGeom>
          <a:noFill/>
          <a:ln w="9525">
            <a:noFill/>
            <a:miter lim="800000"/>
            <a:headEnd/>
            <a:tailEnd/>
          </a:ln>
        </p:spPr>
        <p:txBody>
          <a:bodyPr wrap="square">
            <a:spAutoFit/>
          </a:bodyPr>
          <a:lstStyle/>
          <a:p>
            <a:pPr>
              <a:spcBef>
                <a:spcPct val="50000"/>
              </a:spcBef>
            </a:pPr>
            <a:r>
              <a:rPr lang="en-US" sz="2400" i="1" dirty="0">
                <a:solidFill>
                  <a:srgbClr val="800080"/>
                </a:solidFill>
              </a:rPr>
              <a:t>Answer: B</a:t>
            </a:r>
          </a:p>
          <a:p>
            <a:pPr>
              <a:spcBef>
                <a:spcPct val="50000"/>
              </a:spcBef>
            </a:pPr>
            <a:r>
              <a:rPr lang="en-US" sz="2400" i="1" dirty="0">
                <a:solidFill>
                  <a:srgbClr val="800080"/>
                </a:solidFill>
              </a:rPr>
              <a:t>NO! They accelerate together because the ratio weight/mass for each are equal (=g). There is a greater force of gravity on the coin, but its mass (inertia) is greater too. </a:t>
            </a:r>
          </a:p>
        </p:txBody>
      </p:sp>
      <p:sp>
        <p:nvSpPr>
          <p:cNvPr id="11270" name="Text Box 6"/>
          <p:cNvSpPr txBox="1">
            <a:spLocks noChangeArrowheads="1"/>
          </p:cNvSpPr>
          <p:nvPr/>
        </p:nvSpPr>
        <p:spPr bwMode="auto">
          <a:xfrm>
            <a:off x="685800" y="2743200"/>
            <a:ext cx="5943600" cy="1552575"/>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Yes</a:t>
            </a:r>
          </a:p>
          <a:p>
            <a:pPr marL="342900" indent="-342900">
              <a:spcBef>
                <a:spcPct val="50000"/>
              </a:spcBef>
              <a:buFontTx/>
              <a:buAutoNum type="alphaUcParenR"/>
            </a:pPr>
            <a:r>
              <a:rPr lang="en-US" sz="2400"/>
              <a:t>No</a:t>
            </a:r>
          </a:p>
          <a:p>
            <a:pPr marL="342900" indent="-342900">
              <a:spcBef>
                <a:spcPct val="50000"/>
              </a:spcBef>
              <a:buFontTx/>
              <a:buAutoNum type="alphaUcParenR"/>
            </a:pPr>
            <a:r>
              <a:rPr lang="en-US" sz="2400"/>
              <a:t>There is no gravity inside vacuum</a:t>
            </a:r>
          </a:p>
        </p:txBody>
      </p:sp>
      <p:sp>
        <p:nvSpPr>
          <p:cNvPr id="11271" name="Oval 7"/>
          <p:cNvSpPr>
            <a:spLocks noChangeArrowheads="1"/>
          </p:cNvSpPr>
          <p:nvPr/>
        </p:nvSpPr>
        <p:spPr bwMode="auto">
          <a:xfrm>
            <a:off x="457200" y="3352800"/>
            <a:ext cx="1371600" cy="381000"/>
          </a:xfrm>
          <a:prstGeom prst="ellipse">
            <a:avLst/>
          </a:prstGeom>
          <a:noFill/>
          <a:ln w="38100">
            <a:solidFill>
              <a:srgbClr val="800080"/>
            </a:solidFill>
            <a:round/>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31186"/>
            <a:ext cx="8001000" cy="762000"/>
          </a:xfrm>
        </p:spPr>
        <p:txBody>
          <a:bodyPr/>
          <a:lstStyle/>
          <a:p>
            <a:pPr eaLnBrk="1" hangingPunct="1"/>
            <a:r>
              <a:rPr lang="en-US" sz="3200" u="sng" dirty="0" smtClean="0"/>
              <a:t>Friction</a:t>
            </a:r>
          </a:p>
        </p:txBody>
      </p:sp>
      <p:sp>
        <p:nvSpPr>
          <p:cNvPr id="4099" name="Rectangle 3"/>
          <p:cNvSpPr>
            <a:spLocks noGrp="1" noChangeArrowheads="1"/>
          </p:cNvSpPr>
          <p:nvPr>
            <p:ph type="body" sz="half" idx="1"/>
          </p:nvPr>
        </p:nvSpPr>
        <p:spPr>
          <a:xfrm>
            <a:off x="0" y="893186"/>
            <a:ext cx="8915400" cy="2819400"/>
          </a:xfrm>
        </p:spPr>
        <p:txBody>
          <a:bodyPr/>
          <a:lstStyle/>
          <a:p>
            <a:pPr eaLnBrk="1" hangingPunct="1"/>
            <a:r>
              <a:rPr lang="en-US" sz="2400" dirty="0" smtClean="0"/>
              <a:t>When surfaces slide or tend to slide over one another, a force of friction resists the motion.  Due to irregularities (microscopic bumps, points etc) in the surfaces. </a:t>
            </a:r>
          </a:p>
          <a:p>
            <a:pPr eaLnBrk="1" hangingPunct="1">
              <a:buFontTx/>
              <a:buNone/>
            </a:pPr>
            <a:r>
              <a:rPr lang="en-US" sz="2400" dirty="0" smtClean="0"/>
              <a:t>     Friction also occurs with liquids and gases – </a:t>
            </a:r>
            <a:r>
              <a:rPr lang="en-US" sz="2400" dirty="0" err="1" smtClean="0"/>
              <a:t>eg</a:t>
            </a:r>
            <a:r>
              <a:rPr lang="en-US" sz="2400" dirty="0" smtClean="0"/>
              <a:t>. air drag </a:t>
            </a:r>
          </a:p>
          <a:p>
            <a:pPr eaLnBrk="1" hangingPunct="1"/>
            <a:endParaRPr lang="en-US" sz="2400" dirty="0" smtClean="0"/>
          </a:p>
          <a:p>
            <a:pPr eaLnBrk="1" hangingPunct="1">
              <a:buFontTx/>
              <a:buNone/>
            </a:pPr>
            <a:r>
              <a:rPr lang="en-US" sz="2400" dirty="0" err="1" smtClean="0"/>
              <a:t>Eg</a:t>
            </a:r>
            <a:r>
              <a:rPr lang="en-US" sz="2400" dirty="0" smtClean="0"/>
              <a:t>. Push a box across a floor, applying  a small steady force. The box may not accelerate because of the force of friction – it may go at constant speed, or slow down, if you get tired and start pushing less. Only if you increase your force so that it is greater than the frictional force, will the box speed up.</a:t>
            </a:r>
          </a:p>
        </p:txBody>
      </p:sp>
      <p:pic>
        <p:nvPicPr>
          <p:cNvPr id="4100" name="Picture 4" descr="04-04Figure_FIG"/>
          <p:cNvPicPr>
            <a:picLocks noGrp="1" noChangeAspect="1" noChangeArrowheads="1"/>
          </p:cNvPicPr>
          <p:nvPr>
            <p:ph sz="half" idx="2"/>
          </p:nvPr>
        </p:nvPicPr>
        <p:blipFill rotWithShape="1">
          <a:blip r:embed="rId3"/>
          <a:srcRect t="18579" r="35849" b="11673"/>
          <a:stretch/>
        </p:blipFill>
        <p:spPr>
          <a:xfrm>
            <a:off x="2286000" y="4876800"/>
            <a:ext cx="2590800" cy="1707356"/>
          </a:xfrm>
          <a:noFill/>
        </p:spPr>
      </p:pic>
      <p:sp>
        <p:nvSpPr>
          <p:cNvPr id="12293" name="Text Box 7"/>
          <p:cNvSpPr txBox="1">
            <a:spLocks noChangeArrowheads="1"/>
          </p:cNvSpPr>
          <p:nvPr/>
        </p:nvSpPr>
        <p:spPr bwMode="auto">
          <a:xfrm>
            <a:off x="381000" y="5486400"/>
            <a:ext cx="8001000"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1500" y="39688"/>
            <a:ext cx="8001000" cy="762000"/>
          </a:xfrm>
        </p:spPr>
        <p:txBody>
          <a:bodyPr/>
          <a:lstStyle/>
          <a:p>
            <a:pPr eaLnBrk="1" hangingPunct="1"/>
            <a:r>
              <a:rPr lang="en-US" sz="3200" u="sng" dirty="0" smtClean="0"/>
              <a:t>Friction…</a:t>
            </a:r>
          </a:p>
        </p:txBody>
      </p:sp>
      <p:sp>
        <p:nvSpPr>
          <p:cNvPr id="49157" name="Text Box 5"/>
          <p:cNvSpPr txBox="1">
            <a:spLocks noChangeArrowheads="1"/>
          </p:cNvSpPr>
          <p:nvPr/>
        </p:nvSpPr>
        <p:spPr bwMode="auto">
          <a:xfrm>
            <a:off x="304800" y="3451646"/>
            <a:ext cx="8839200" cy="3013075"/>
          </a:xfrm>
          <a:prstGeom prst="rect">
            <a:avLst/>
          </a:prstGeom>
          <a:noFill/>
          <a:ln w="9525">
            <a:noFill/>
            <a:miter lim="800000"/>
            <a:headEnd/>
            <a:tailEnd/>
          </a:ln>
        </p:spPr>
        <p:txBody>
          <a:bodyPr>
            <a:spAutoFit/>
          </a:bodyPr>
          <a:lstStyle/>
          <a:p>
            <a:pPr>
              <a:buFontTx/>
              <a:buChar char="•"/>
            </a:pPr>
            <a:r>
              <a:rPr lang="en-US" sz="2400" dirty="0"/>
              <a:t> Consider now the box at rest. </a:t>
            </a:r>
          </a:p>
          <a:p>
            <a:endParaRPr lang="en-US" sz="2400" dirty="0"/>
          </a:p>
          <a:p>
            <a:r>
              <a:rPr lang="en-US" sz="2400" dirty="0"/>
              <a:t>	- Just sitting there, there is no friction. </a:t>
            </a:r>
          </a:p>
          <a:p>
            <a:endParaRPr lang="en-US" sz="2400" dirty="0"/>
          </a:p>
          <a:p>
            <a:r>
              <a:rPr lang="en-US" sz="2400" dirty="0"/>
              <a:t>	- If push it, but not hard enough, so it stays at rest, then the size of the friction force must exactly equal (cancel) the size of the pushing force. Why? </a:t>
            </a:r>
            <a:r>
              <a:rPr lang="en-US" dirty="0"/>
              <a:t>	</a:t>
            </a:r>
          </a:p>
          <a:p>
            <a:r>
              <a:rPr lang="en-US" sz="2000" dirty="0">
                <a:solidFill>
                  <a:srgbClr val="800080"/>
                </a:solidFill>
              </a:rPr>
              <a:t>			</a:t>
            </a:r>
            <a:r>
              <a:rPr lang="en-US" sz="2400" dirty="0">
                <a:solidFill>
                  <a:srgbClr val="800080"/>
                </a:solidFill>
              </a:rPr>
              <a:t>zero acceleration means zero net force</a:t>
            </a:r>
            <a:r>
              <a:rPr lang="en-US" sz="2400" dirty="0"/>
              <a:t> </a:t>
            </a:r>
          </a:p>
        </p:txBody>
      </p:sp>
      <p:sp>
        <p:nvSpPr>
          <p:cNvPr id="49158" name="Text Box 6"/>
          <p:cNvSpPr txBox="1">
            <a:spLocks noChangeArrowheads="1"/>
          </p:cNvSpPr>
          <p:nvPr/>
        </p:nvSpPr>
        <p:spPr bwMode="auto">
          <a:xfrm>
            <a:off x="20638" y="744980"/>
            <a:ext cx="9144000" cy="120015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The size of the friction force between </a:t>
            </a:r>
            <a:r>
              <a:rPr lang="en-US" sz="2400" u="sng" dirty="0"/>
              <a:t>solid</a:t>
            </a:r>
            <a:r>
              <a:rPr lang="en-US" sz="2400" dirty="0"/>
              <a:t> surfaces does not depend on speed; nor, interestingly, on the area of contact. It does depend on the object’s </a:t>
            </a:r>
            <a:r>
              <a:rPr lang="en-US" sz="2400" i="1" dirty="0"/>
              <a:t>weight.</a:t>
            </a:r>
          </a:p>
        </p:txBody>
      </p:sp>
      <p:sp>
        <p:nvSpPr>
          <p:cNvPr id="49159" name="Text Box 7"/>
          <p:cNvSpPr txBox="1">
            <a:spLocks noChangeArrowheads="1"/>
          </p:cNvSpPr>
          <p:nvPr/>
        </p:nvSpPr>
        <p:spPr bwMode="auto">
          <a:xfrm>
            <a:off x="304800" y="2842046"/>
            <a:ext cx="8839200" cy="461665"/>
          </a:xfrm>
          <a:prstGeom prst="rect">
            <a:avLst/>
          </a:prstGeom>
          <a:noFill/>
          <a:ln w="9525">
            <a:noFill/>
            <a:miter lim="800000"/>
            <a:headEnd/>
            <a:tailEnd/>
          </a:ln>
        </p:spPr>
        <p:txBody>
          <a:bodyPr wrap="square">
            <a:spAutoFit/>
          </a:bodyPr>
          <a:lstStyle/>
          <a:p>
            <a:pPr>
              <a:spcBef>
                <a:spcPct val="50000"/>
              </a:spcBef>
            </a:pPr>
            <a:r>
              <a:rPr lang="en-US" sz="2400" i="1" dirty="0">
                <a:solidFill>
                  <a:srgbClr val="0070C0"/>
                </a:solidFill>
              </a:rPr>
              <a:t>Exactly how friction works is still an active research area today!</a:t>
            </a:r>
          </a:p>
        </p:txBody>
      </p:sp>
      <p:sp>
        <p:nvSpPr>
          <p:cNvPr id="49160" name="Text Box 8"/>
          <p:cNvSpPr txBox="1">
            <a:spLocks noChangeArrowheads="1"/>
          </p:cNvSpPr>
          <p:nvPr/>
        </p:nvSpPr>
        <p:spPr bwMode="auto">
          <a:xfrm>
            <a:off x="27565" y="2016653"/>
            <a:ext cx="8915400" cy="830263"/>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u="sng" dirty="0"/>
              <a:t>Air drag </a:t>
            </a:r>
            <a:r>
              <a:rPr lang="en-US" sz="2400" dirty="0"/>
              <a:t>does depend on contact surface area and speed </a:t>
            </a:r>
            <a:r>
              <a:rPr lang="en-US" sz="2400" i="1" dirty="0" smtClean="0"/>
              <a:t>(more </a:t>
            </a:r>
            <a:r>
              <a:rPr lang="en-US" sz="2400" i="1" dirty="0"/>
              <a:t>soon).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9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9160"/>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4915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49157">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9157">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915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915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6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ChangeArrowheads="1"/>
          </p:cNvSpPr>
          <p:nvPr/>
        </p:nvSpPr>
        <p:spPr bwMode="auto">
          <a:xfrm>
            <a:off x="304800" y="914400"/>
            <a:ext cx="8686800" cy="5203825"/>
          </a:xfrm>
          <a:prstGeom prst="rect">
            <a:avLst/>
          </a:prstGeom>
          <a:noFill/>
          <a:ln w="9525">
            <a:noFill/>
            <a:miter lim="800000"/>
            <a:headEnd/>
            <a:tailEnd/>
          </a:ln>
        </p:spPr>
        <p:txBody>
          <a:bodyPr>
            <a:spAutoFit/>
          </a:bodyPr>
          <a:lstStyle/>
          <a:p>
            <a:r>
              <a:rPr lang="en-US" sz="2400" dirty="0"/>
              <a:t>Push a bit harder but it still won’t move, the friction increases to exactly oppose it.  Called “</a:t>
            </a:r>
            <a:r>
              <a:rPr lang="en-US" sz="2400" b="1" dirty="0"/>
              <a:t>static friction</a:t>
            </a:r>
            <a:r>
              <a:rPr lang="en-US" sz="2400" dirty="0"/>
              <a:t>” since nothing moves.</a:t>
            </a:r>
          </a:p>
          <a:p>
            <a:endParaRPr lang="en-US" sz="2400" dirty="0"/>
          </a:p>
          <a:p>
            <a:r>
              <a:rPr lang="en-US" sz="2400" dirty="0"/>
              <a:t>	- There is a max. static friction force between any two objects, such that if your push is just greater than this, it will slide. </a:t>
            </a:r>
          </a:p>
          <a:p>
            <a:endParaRPr lang="en-US" sz="2400" dirty="0"/>
          </a:p>
          <a:p>
            <a:r>
              <a:rPr lang="en-US" sz="2400" dirty="0"/>
              <a:t>	- Then, while it is sliding as you are pushing it, the friction becomes “</a:t>
            </a:r>
            <a:r>
              <a:rPr lang="en-US" sz="2400" b="1" dirty="0"/>
              <a:t>sliding friction</a:t>
            </a:r>
            <a:r>
              <a:rPr lang="en-US" sz="2400" dirty="0"/>
              <a:t>” (which is actually less than the friction that was just built up before it started moving). </a:t>
            </a:r>
          </a:p>
          <a:p>
            <a:endParaRPr lang="en-US" sz="2400" dirty="0"/>
          </a:p>
          <a:p>
            <a:r>
              <a:rPr lang="en-US" sz="2400" dirty="0"/>
              <a:t>	- That static friction &gt; sliding friction is important in anti-lock breaking systems in cars (see your book for more on this)</a:t>
            </a:r>
          </a:p>
        </p:txBody>
      </p:sp>
      <p:sp>
        <p:nvSpPr>
          <p:cNvPr id="2" name="TextBox 1"/>
          <p:cNvSpPr txBox="1"/>
          <p:nvPr/>
        </p:nvSpPr>
        <p:spPr>
          <a:xfrm>
            <a:off x="304800" y="304800"/>
            <a:ext cx="8153400" cy="369332"/>
          </a:xfrm>
          <a:prstGeom prst="rect">
            <a:avLst/>
          </a:prstGeom>
          <a:noFill/>
        </p:spPr>
        <p:txBody>
          <a:bodyPr wrap="square" rtlCol="0">
            <a:spAutoFit/>
          </a:bodyPr>
          <a:lstStyle/>
          <a:p>
            <a:r>
              <a:rPr lang="en-US" i="1" dirty="0" smtClean="0">
                <a:solidFill>
                  <a:srgbClr val="0070C0"/>
                </a:solidFill>
              </a:rPr>
              <a:t>A little more on friction between solid-surfaces (non-examinable)…</a:t>
            </a:r>
            <a:endParaRPr lang="en-US" i="1" dirty="0">
              <a:solidFill>
                <a:srgbClr val="0070C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1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19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19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98764" y="76200"/>
            <a:ext cx="8229600" cy="792163"/>
          </a:xfrm>
        </p:spPr>
        <p:txBody>
          <a:bodyPr/>
          <a:lstStyle/>
          <a:p>
            <a:pPr eaLnBrk="1" hangingPunct="1"/>
            <a:r>
              <a:rPr lang="en-US" sz="3200" u="sng" dirty="0" smtClean="0"/>
              <a:t>Question</a:t>
            </a:r>
          </a:p>
        </p:txBody>
      </p:sp>
      <p:sp>
        <p:nvSpPr>
          <p:cNvPr id="19459" name="Rectangle 3"/>
          <p:cNvSpPr>
            <a:spLocks noGrp="1" noChangeArrowheads="1"/>
          </p:cNvSpPr>
          <p:nvPr>
            <p:ph type="body" idx="1"/>
          </p:nvPr>
        </p:nvSpPr>
        <p:spPr>
          <a:xfrm>
            <a:off x="436419" y="868363"/>
            <a:ext cx="8305800" cy="4754563"/>
          </a:xfrm>
        </p:spPr>
        <p:txBody>
          <a:bodyPr/>
          <a:lstStyle/>
          <a:p>
            <a:pPr marL="609600" indent="-609600" eaLnBrk="1" hangingPunct="1">
              <a:lnSpc>
                <a:spcPct val="80000"/>
              </a:lnSpc>
              <a:buFontTx/>
              <a:buNone/>
            </a:pPr>
            <a:r>
              <a:rPr lang="en-US" sz="1600" dirty="0" smtClean="0"/>
              <a:t> </a:t>
            </a:r>
            <a:r>
              <a:rPr lang="en-US" sz="2000" dirty="0" smtClean="0"/>
              <a:t>The captain of a high-flying airplane announces that the plane is flying at a constant 900 km/h and the thrust of the engines is a constant 80 000 N. </a:t>
            </a:r>
          </a:p>
          <a:p>
            <a:pPr marL="609600" indent="-609600" eaLnBrk="1" hangingPunct="1">
              <a:lnSpc>
                <a:spcPct val="80000"/>
              </a:lnSpc>
              <a:buFontTx/>
              <a:buNone/>
            </a:pPr>
            <a:endParaRPr lang="en-US" sz="2000" dirty="0" smtClean="0"/>
          </a:p>
          <a:p>
            <a:pPr marL="609600" indent="-609600" eaLnBrk="1" hangingPunct="1">
              <a:lnSpc>
                <a:spcPct val="80000"/>
              </a:lnSpc>
              <a:buFontTx/>
              <a:buAutoNum type="alphaLcParenR"/>
            </a:pPr>
            <a:r>
              <a:rPr lang="en-US" sz="2000" dirty="0" smtClean="0"/>
              <a:t>What is the acceleration of the airplane?</a:t>
            </a:r>
          </a:p>
          <a:p>
            <a:pPr marL="609600" indent="-609600" eaLnBrk="1" hangingPunct="1">
              <a:lnSpc>
                <a:spcPct val="80000"/>
              </a:lnSpc>
              <a:buFontTx/>
              <a:buAutoNum type="alphaLcParenR"/>
            </a:pPr>
            <a:endParaRPr lang="en-US" sz="2000" dirty="0" smtClean="0"/>
          </a:p>
          <a:p>
            <a:pPr marL="609600" indent="-609600" eaLnBrk="1" hangingPunct="1">
              <a:lnSpc>
                <a:spcPct val="80000"/>
              </a:lnSpc>
              <a:buFontTx/>
              <a:buNone/>
            </a:pPr>
            <a:r>
              <a:rPr lang="en-US" sz="2000" dirty="0" smtClean="0"/>
              <a:t>			</a:t>
            </a:r>
            <a:r>
              <a:rPr lang="en-US" sz="2000" dirty="0" smtClean="0">
                <a:solidFill>
                  <a:srgbClr val="800080"/>
                </a:solidFill>
              </a:rPr>
              <a:t>Zero, because velocity is constant</a:t>
            </a:r>
          </a:p>
          <a:p>
            <a:pPr marL="609600" indent="-609600" eaLnBrk="1" hangingPunct="1">
              <a:lnSpc>
                <a:spcPct val="80000"/>
              </a:lnSpc>
              <a:buFontTx/>
              <a:buNone/>
            </a:pPr>
            <a:endParaRPr lang="en-US" sz="2000" dirty="0" smtClean="0">
              <a:solidFill>
                <a:srgbClr val="800080"/>
              </a:solidFill>
            </a:endParaRPr>
          </a:p>
          <a:p>
            <a:pPr marL="609600" indent="-609600" eaLnBrk="1" hangingPunct="1">
              <a:lnSpc>
                <a:spcPct val="80000"/>
              </a:lnSpc>
              <a:buFontTx/>
              <a:buAutoNum type="alphaLcParenR" startAt="2"/>
            </a:pPr>
            <a:r>
              <a:rPr lang="en-US" sz="2000" dirty="0" smtClean="0"/>
              <a:t>What is the combined force of air resistance that acts all over the plane’s outside surface?</a:t>
            </a:r>
          </a:p>
          <a:p>
            <a:pPr marL="609600" indent="-609600" eaLnBrk="1" hangingPunct="1">
              <a:lnSpc>
                <a:spcPct val="80000"/>
              </a:lnSpc>
              <a:buFontTx/>
              <a:buAutoNum type="alphaLcParenR" startAt="2"/>
            </a:pPr>
            <a:endParaRPr lang="en-US" sz="2000" dirty="0" smtClean="0"/>
          </a:p>
          <a:p>
            <a:pPr marL="609600" indent="-609600" eaLnBrk="1" hangingPunct="1">
              <a:lnSpc>
                <a:spcPct val="80000"/>
              </a:lnSpc>
              <a:buFontTx/>
              <a:buNone/>
            </a:pPr>
            <a:r>
              <a:rPr lang="en-US" sz="2000" dirty="0" smtClean="0"/>
              <a:t>			</a:t>
            </a:r>
            <a:r>
              <a:rPr lang="en-US" sz="2000" dirty="0" smtClean="0">
                <a:solidFill>
                  <a:srgbClr val="800080"/>
                </a:solidFill>
              </a:rPr>
              <a:t>80 000 N. </a:t>
            </a:r>
          </a:p>
          <a:p>
            <a:pPr marL="609600" indent="-609600" eaLnBrk="1" hangingPunct="1">
              <a:lnSpc>
                <a:spcPct val="80000"/>
              </a:lnSpc>
              <a:buFontTx/>
              <a:buNone/>
            </a:pPr>
            <a:r>
              <a:rPr lang="en-US" sz="2000" dirty="0" smtClean="0">
                <a:solidFill>
                  <a:srgbClr val="800080"/>
                </a:solidFill>
              </a:rPr>
              <a:t>	Since, if it were less, the plane would speed up; if it were more, the plane would slow down. Any net force produces an acceleration. </a:t>
            </a:r>
            <a:endParaRPr lang="en-US" sz="2000" dirty="0" smtClean="0"/>
          </a:p>
        </p:txBody>
      </p:sp>
      <p:sp>
        <p:nvSpPr>
          <p:cNvPr id="19460" name="Text Box 4"/>
          <p:cNvSpPr txBox="1">
            <a:spLocks noChangeArrowheads="1"/>
          </p:cNvSpPr>
          <p:nvPr/>
        </p:nvSpPr>
        <p:spPr bwMode="auto">
          <a:xfrm>
            <a:off x="228600" y="5119688"/>
            <a:ext cx="8153400" cy="1006475"/>
          </a:xfrm>
          <a:prstGeom prst="rect">
            <a:avLst/>
          </a:prstGeom>
          <a:noFill/>
          <a:ln w="9525">
            <a:noFill/>
            <a:miter lim="800000"/>
            <a:headEnd/>
            <a:tailEnd/>
          </a:ln>
        </p:spPr>
        <p:txBody>
          <a:bodyPr>
            <a:spAutoFit/>
          </a:bodyPr>
          <a:lstStyle/>
          <a:p>
            <a:pPr marL="342900" indent="-342900">
              <a:spcBef>
                <a:spcPct val="50000"/>
              </a:spcBef>
              <a:buFontTx/>
              <a:buAutoNum type="alphaLcParenR" startAt="3"/>
            </a:pPr>
            <a:r>
              <a:rPr lang="en-US" sz="2000" dirty="0"/>
              <a:t>Now consider take-off. Neglecting air resistance, calculate the plane’s acceleration if its mass is 30 000 kg, and the thrust at take-off is 120 000 N. </a:t>
            </a:r>
          </a:p>
        </p:txBody>
      </p:sp>
      <p:sp>
        <p:nvSpPr>
          <p:cNvPr id="19461" name="Text Box 5"/>
          <p:cNvSpPr txBox="1">
            <a:spLocks noChangeArrowheads="1"/>
          </p:cNvSpPr>
          <p:nvPr/>
        </p:nvSpPr>
        <p:spPr bwMode="auto">
          <a:xfrm>
            <a:off x="3200400" y="5927725"/>
            <a:ext cx="6781800" cy="3968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a = F/m</a:t>
            </a:r>
            <a:r>
              <a:rPr lang="en-US" sz="2000" dirty="0">
                <a:solidFill>
                  <a:srgbClr val="800080"/>
                </a:solidFill>
              </a:rPr>
              <a:t> = (120 000 N)/(30 000 kg) = 4 m/s</a:t>
            </a:r>
            <a:r>
              <a:rPr lang="en-US" sz="2000" baseline="30000" dirty="0">
                <a:solidFill>
                  <a:srgbClr val="800080"/>
                </a:solidFill>
              </a:rPr>
              <a:t>2</a:t>
            </a:r>
            <a:r>
              <a:rPr lang="en-US" sz="2000" dirty="0">
                <a:solidFill>
                  <a:srgbClr val="800080"/>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459">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459">
                                            <p:txEl>
                                              <p:pRg st="9" end="9"/>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46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855" y="246147"/>
            <a:ext cx="9144000" cy="411162"/>
          </a:xfrm>
        </p:spPr>
        <p:txBody>
          <a:bodyPr/>
          <a:lstStyle/>
          <a:p>
            <a:pPr eaLnBrk="1" hangingPunct="1"/>
            <a:r>
              <a:rPr lang="en-US" sz="2800" u="sng" dirty="0" smtClean="0"/>
              <a:t>“Non-Free” Fall: accounting for air resistance</a:t>
            </a:r>
            <a:br>
              <a:rPr lang="en-US" sz="2800" u="sng" dirty="0" smtClean="0"/>
            </a:br>
            <a:endParaRPr lang="en-US" sz="2800" u="sng" dirty="0" smtClean="0"/>
          </a:p>
        </p:txBody>
      </p:sp>
      <p:sp>
        <p:nvSpPr>
          <p:cNvPr id="21508" name="Rectangle 4"/>
          <p:cNvSpPr>
            <a:spLocks noChangeArrowheads="1"/>
          </p:cNvSpPr>
          <p:nvPr/>
        </p:nvSpPr>
        <p:spPr bwMode="auto">
          <a:xfrm>
            <a:off x="152400" y="1250156"/>
            <a:ext cx="9144000" cy="5293757"/>
          </a:xfrm>
          <a:prstGeom prst="rect">
            <a:avLst/>
          </a:prstGeom>
          <a:noFill/>
          <a:ln w="9525">
            <a:noFill/>
            <a:miter lim="800000"/>
            <a:headEnd/>
            <a:tailEnd/>
          </a:ln>
        </p:spPr>
        <p:txBody>
          <a:bodyPr wrap="square">
            <a:spAutoFit/>
          </a:bodyPr>
          <a:lstStyle/>
          <a:p>
            <a:endParaRPr lang="en-US" dirty="0"/>
          </a:p>
          <a:p>
            <a:r>
              <a:rPr lang="en-US" sz="2000" b="1" dirty="0">
                <a:solidFill>
                  <a:srgbClr val="0070C0"/>
                </a:solidFill>
              </a:rPr>
              <a:t>Let’s begin with a little demo:</a:t>
            </a:r>
          </a:p>
          <a:p>
            <a:endParaRPr lang="en-US" sz="2000" dirty="0"/>
          </a:p>
          <a:p>
            <a:r>
              <a:rPr lang="en-US" sz="2000" dirty="0" smtClean="0"/>
              <a:t>	 </a:t>
            </a:r>
            <a:r>
              <a:rPr lang="en-US" sz="2000" dirty="0"/>
              <a:t>(</a:t>
            </a:r>
            <a:r>
              <a:rPr lang="en-US" sz="2000" dirty="0" err="1"/>
              <a:t>i</a:t>
            </a:r>
            <a:r>
              <a:rPr lang="en-US" sz="2000" dirty="0"/>
              <a:t>) Drop a piece of paper  - as it falls, it flutters, moves sideways due to air resistance. </a:t>
            </a:r>
          </a:p>
          <a:p>
            <a:endParaRPr lang="en-US" sz="2000" dirty="0"/>
          </a:p>
          <a:p>
            <a:r>
              <a:rPr lang="en-US" sz="2000" dirty="0"/>
              <a:t>	(ii) Crumple paper into ball – it falls faster, less air resistance because of less surface area (see more shortly)</a:t>
            </a:r>
          </a:p>
          <a:p>
            <a:r>
              <a:rPr lang="en-US" sz="2000" dirty="0"/>
              <a:t>	</a:t>
            </a:r>
          </a:p>
          <a:p>
            <a:r>
              <a:rPr lang="en-US" sz="2000" dirty="0"/>
              <a:t>	(iii) Drop book and paper side by side – book falls faster, due to greater weight c.f. air drag</a:t>
            </a:r>
          </a:p>
          <a:p>
            <a:r>
              <a:rPr lang="en-US" sz="2000" dirty="0"/>
              <a:t>	</a:t>
            </a:r>
          </a:p>
          <a:p>
            <a:r>
              <a:rPr lang="en-US" sz="2000" dirty="0"/>
              <a:t>	(iv) Place paper on lower surface of book and drop – they fall together.</a:t>
            </a:r>
          </a:p>
          <a:p>
            <a:r>
              <a:rPr lang="en-US" sz="2000" dirty="0"/>
              <a:t>	</a:t>
            </a:r>
          </a:p>
          <a:p>
            <a:r>
              <a:rPr lang="en-US" sz="2000" dirty="0"/>
              <a:t>	(v) Place paper on upper surface of book and drop – what happens?? </a:t>
            </a:r>
          </a:p>
          <a:p>
            <a:r>
              <a:rPr lang="en-US" sz="2000" dirty="0"/>
              <a:t>They fall </a:t>
            </a:r>
            <a:r>
              <a:rPr lang="en-US" sz="2000" i="1" dirty="0"/>
              <a:t>together!!</a:t>
            </a:r>
            <a:r>
              <a:rPr lang="en-US" sz="2000" dirty="0"/>
              <a:t> The book “plows through the air”  leaving an air resistance free path for paper to follow. </a:t>
            </a:r>
          </a:p>
        </p:txBody>
      </p:sp>
      <p:sp>
        <p:nvSpPr>
          <p:cNvPr id="16388" name="Text Box 5"/>
          <p:cNvSpPr txBox="1">
            <a:spLocks noChangeArrowheads="1"/>
          </p:cNvSpPr>
          <p:nvPr/>
        </p:nvSpPr>
        <p:spPr bwMode="auto">
          <a:xfrm>
            <a:off x="0" y="1066800"/>
            <a:ext cx="9144000" cy="366713"/>
          </a:xfrm>
          <a:prstGeom prst="rect">
            <a:avLst/>
          </a:prstGeom>
          <a:noFill/>
          <a:ln w="9525">
            <a:noFill/>
            <a:miter lim="800000"/>
            <a:headEnd/>
            <a:tailEnd/>
          </a:ln>
        </p:spPr>
        <p:txBody>
          <a:bodyPr>
            <a:spAutoFit/>
          </a:bodyPr>
          <a:lstStyle/>
          <a:p>
            <a:pPr>
              <a:spcBef>
                <a:spcPct val="50000"/>
              </a:spcBef>
            </a:pPr>
            <a:endParaRPr lang="en-US"/>
          </a:p>
        </p:txBody>
      </p:sp>
      <p:sp>
        <p:nvSpPr>
          <p:cNvPr id="16389" name="Text Box 6"/>
          <p:cNvSpPr txBox="1">
            <a:spLocks noChangeArrowheads="1"/>
          </p:cNvSpPr>
          <p:nvPr/>
        </p:nvSpPr>
        <p:spPr bwMode="auto">
          <a:xfrm>
            <a:off x="0" y="655637"/>
            <a:ext cx="9144000" cy="822325"/>
          </a:xfrm>
          <a:prstGeom prst="rect">
            <a:avLst/>
          </a:prstGeom>
          <a:noFill/>
          <a:ln w="9525">
            <a:noFill/>
            <a:miter lim="800000"/>
            <a:headEnd/>
            <a:tailEnd/>
          </a:ln>
        </p:spPr>
        <p:txBody>
          <a:bodyPr>
            <a:spAutoFit/>
          </a:bodyPr>
          <a:lstStyle/>
          <a:p>
            <a:pPr>
              <a:spcBef>
                <a:spcPct val="50000"/>
              </a:spcBef>
            </a:pPr>
            <a:r>
              <a:rPr lang="en-US" sz="2400" dirty="0"/>
              <a:t>A feather and a coin do </a:t>
            </a:r>
            <a:r>
              <a:rPr lang="en-US" sz="2400" i="1" dirty="0"/>
              <a:t>not</a:t>
            </a:r>
            <a:r>
              <a:rPr lang="en-US" sz="2400" dirty="0"/>
              <a:t> fall at the same rate in air because of air resistance, (a.k.a. air drag).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8">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1508">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150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8">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8">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8">
                                            <p:txEl>
                                              <p:pRg st="8" end="8"/>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2150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1508">
                                            <p:txEl>
                                              <p:pRg st="10" end="10"/>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508">
                                            <p:txEl>
                                              <p:pRg st="11" end="11"/>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50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7709" y="0"/>
            <a:ext cx="8153400" cy="639763"/>
          </a:xfrm>
        </p:spPr>
        <p:txBody>
          <a:bodyPr/>
          <a:lstStyle/>
          <a:p>
            <a:pPr algn="l" eaLnBrk="1" hangingPunct="1"/>
            <a:r>
              <a:rPr lang="en-US" sz="2800" u="sng" dirty="0" smtClean="0"/>
              <a:t>More details</a:t>
            </a:r>
            <a:r>
              <a:rPr lang="en-US" sz="2800" dirty="0" smtClean="0"/>
              <a:t>…</a:t>
            </a:r>
          </a:p>
        </p:txBody>
      </p:sp>
      <p:sp>
        <p:nvSpPr>
          <p:cNvPr id="17411" name="Rectangle 3"/>
          <p:cNvSpPr>
            <a:spLocks noGrp="1" noChangeArrowheads="1"/>
          </p:cNvSpPr>
          <p:nvPr>
            <p:ph type="body" idx="1"/>
          </p:nvPr>
        </p:nvSpPr>
        <p:spPr>
          <a:xfrm>
            <a:off x="381000" y="609600"/>
            <a:ext cx="8382000" cy="2057400"/>
          </a:xfrm>
        </p:spPr>
        <p:txBody>
          <a:bodyPr/>
          <a:lstStyle/>
          <a:p>
            <a:pPr eaLnBrk="1" hangingPunct="1"/>
            <a:r>
              <a:rPr lang="en-US" sz="2400" dirty="0" smtClean="0"/>
              <a:t>Newton’s Laws still apply: in addition to force of gravity, have force of air drag, </a:t>
            </a:r>
            <a:r>
              <a:rPr lang="en-US" sz="2400" i="1" dirty="0" smtClean="0"/>
              <a:t>R</a:t>
            </a:r>
            <a:r>
              <a:rPr lang="en-US" sz="2400" dirty="0"/>
              <a:t> </a:t>
            </a:r>
            <a:r>
              <a:rPr lang="en-US" sz="2400" dirty="0" smtClean="0"/>
              <a:t>– due to air molecules bouncing off surface of object, slowing it down</a:t>
            </a:r>
          </a:p>
          <a:p>
            <a:pPr eaLnBrk="1" hangingPunct="1"/>
            <a:endParaRPr lang="en-US" sz="2400" dirty="0" smtClean="0"/>
          </a:p>
          <a:p>
            <a:pPr eaLnBrk="1" hangingPunct="1"/>
            <a:r>
              <a:rPr lang="en-US" sz="2400" dirty="0" smtClean="0"/>
              <a:t>So acceleration = Net Force/mass is less than in vacuum, since </a:t>
            </a:r>
          </a:p>
          <a:p>
            <a:pPr lvl="1" eaLnBrk="1" hangingPunct="1">
              <a:buFontTx/>
              <a:buNone/>
            </a:pPr>
            <a:r>
              <a:rPr lang="en-US" sz="2400" dirty="0" smtClean="0"/>
              <a:t>	</a:t>
            </a:r>
            <a:r>
              <a:rPr lang="en-US" sz="2400" i="1" dirty="0" err="1" smtClean="0">
                <a:solidFill>
                  <a:srgbClr val="7030A0"/>
                </a:solidFill>
              </a:rPr>
              <a:t>Fnet</a:t>
            </a:r>
            <a:r>
              <a:rPr lang="en-US" sz="2400" i="1" dirty="0" smtClean="0">
                <a:solidFill>
                  <a:srgbClr val="7030A0"/>
                </a:solidFill>
              </a:rPr>
              <a:t> </a:t>
            </a:r>
            <a:r>
              <a:rPr lang="en-US" sz="2400" dirty="0" smtClean="0">
                <a:solidFill>
                  <a:srgbClr val="7030A0"/>
                </a:solidFill>
              </a:rPr>
              <a:t>= weight (down) – air drag (up) </a:t>
            </a:r>
          </a:p>
          <a:p>
            <a:pPr lvl="1" eaLnBrk="1" hangingPunct="1">
              <a:buFontTx/>
              <a:buNone/>
            </a:pPr>
            <a:r>
              <a:rPr lang="en-US" sz="2400" dirty="0" smtClean="0">
                <a:solidFill>
                  <a:srgbClr val="7030A0"/>
                </a:solidFill>
              </a:rPr>
              <a:t>		       = </a:t>
            </a:r>
            <a:r>
              <a:rPr lang="en-US" sz="2400" i="1" dirty="0" smtClean="0">
                <a:solidFill>
                  <a:srgbClr val="7030A0"/>
                </a:solidFill>
              </a:rPr>
              <a:t>mg – R  </a:t>
            </a:r>
          </a:p>
          <a:p>
            <a:pPr lvl="1" eaLnBrk="1" hangingPunct="1">
              <a:buFontTx/>
              <a:buNone/>
            </a:pPr>
            <a:endParaRPr lang="en-US" sz="2400" i="1" dirty="0">
              <a:solidFill>
                <a:srgbClr val="7030A0"/>
              </a:solidFill>
            </a:endParaRPr>
          </a:p>
          <a:p>
            <a:pPr lvl="1" eaLnBrk="1" hangingPunct="1">
              <a:buFontTx/>
              <a:buNone/>
            </a:pPr>
            <a:endParaRPr lang="en-US" sz="2400" i="1" dirty="0" smtClean="0">
              <a:solidFill>
                <a:srgbClr val="7030A0"/>
              </a:solidFill>
            </a:endParaRPr>
          </a:p>
          <a:p>
            <a:pPr lvl="1" eaLnBrk="1" hangingPunct="1">
              <a:buFontTx/>
              <a:buNone/>
            </a:pPr>
            <a:endParaRPr lang="en-US" sz="2400" i="1" dirty="0" smtClean="0"/>
          </a:p>
        </p:txBody>
      </p:sp>
      <p:sp>
        <p:nvSpPr>
          <p:cNvPr id="24580" name="Text Box 4"/>
          <p:cNvSpPr txBox="1">
            <a:spLocks noChangeArrowheads="1"/>
          </p:cNvSpPr>
          <p:nvPr/>
        </p:nvSpPr>
        <p:spPr bwMode="auto">
          <a:xfrm>
            <a:off x="0" y="4038600"/>
            <a:ext cx="9144000" cy="2492990"/>
          </a:xfrm>
          <a:prstGeom prst="rect">
            <a:avLst/>
          </a:prstGeom>
          <a:noFill/>
          <a:ln w="9525">
            <a:noFill/>
            <a:miter lim="800000"/>
            <a:headEnd/>
            <a:tailEnd/>
          </a:ln>
        </p:spPr>
        <p:txBody>
          <a:bodyPr>
            <a:spAutoFit/>
          </a:bodyPr>
          <a:lstStyle/>
          <a:p>
            <a:pPr marL="828675" lvl="1" indent="-371475">
              <a:spcBef>
                <a:spcPct val="20000"/>
              </a:spcBef>
              <a:buFontTx/>
              <a:buChar char="•"/>
            </a:pPr>
            <a:r>
              <a:rPr lang="en-US" i="1" dirty="0">
                <a:solidFill>
                  <a:srgbClr val="0070C0"/>
                </a:solidFill>
              </a:rPr>
              <a:t>   </a:t>
            </a:r>
            <a:r>
              <a:rPr lang="en-US" sz="2400" i="1" dirty="0">
                <a:solidFill>
                  <a:srgbClr val="0070C0"/>
                </a:solidFill>
              </a:rPr>
              <a:t>R </a:t>
            </a:r>
            <a:r>
              <a:rPr lang="en-US" sz="2400" dirty="0">
                <a:solidFill>
                  <a:srgbClr val="0070C0"/>
                </a:solidFill>
              </a:rPr>
              <a:t>depends on </a:t>
            </a:r>
          </a:p>
          <a:p>
            <a:pPr marL="828675" lvl="1" indent="-371475">
              <a:spcBef>
                <a:spcPct val="20000"/>
              </a:spcBef>
            </a:pPr>
            <a:endParaRPr lang="en-US" sz="1600" dirty="0"/>
          </a:p>
          <a:p>
            <a:pPr marL="828675" lvl="1" indent="-371475">
              <a:spcBef>
                <a:spcPct val="20000"/>
              </a:spcBef>
              <a:buFontTx/>
              <a:buAutoNum type="romanLcParenBoth"/>
            </a:pPr>
            <a:r>
              <a:rPr lang="en-US" sz="2400" dirty="0"/>
              <a:t>the </a:t>
            </a:r>
            <a:r>
              <a:rPr lang="en-US" sz="2400" b="1" dirty="0">
                <a:solidFill>
                  <a:srgbClr val="0070C0"/>
                </a:solidFill>
              </a:rPr>
              <a:t>frontal area</a:t>
            </a:r>
            <a:r>
              <a:rPr lang="en-US" sz="2400" dirty="0">
                <a:solidFill>
                  <a:srgbClr val="0070C0"/>
                </a:solidFill>
              </a:rPr>
              <a:t> </a:t>
            </a:r>
            <a:r>
              <a:rPr lang="en-US" sz="2400" dirty="0"/>
              <a:t>of the falling object</a:t>
            </a:r>
            <a:r>
              <a:rPr lang="en-US" sz="2400" i="1" dirty="0"/>
              <a:t> – </a:t>
            </a:r>
            <a:r>
              <a:rPr lang="en-US" sz="2400" dirty="0"/>
              <a:t>the amount of air the object must “plow</a:t>
            </a:r>
            <a:r>
              <a:rPr lang="en-US" sz="2400" dirty="0" smtClean="0"/>
              <a:t>” at each instant</a:t>
            </a:r>
            <a:endParaRPr lang="en-US" sz="2400" dirty="0"/>
          </a:p>
          <a:p>
            <a:pPr marL="371475" indent="-371475">
              <a:spcBef>
                <a:spcPct val="50000"/>
              </a:spcBef>
            </a:pPr>
            <a:r>
              <a:rPr lang="en-US" sz="2400" dirty="0"/>
              <a:t>	 (ii)  the </a:t>
            </a:r>
            <a:r>
              <a:rPr lang="en-US" sz="2400" b="1" dirty="0">
                <a:solidFill>
                  <a:srgbClr val="0070C0"/>
                </a:solidFill>
              </a:rPr>
              <a:t>speed</a:t>
            </a:r>
            <a:r>
              <a:rPr lang="en-US" sz="2400" dirty="0"/>
              <a:t> of the falling object – the faster, the more air molecules encountered  each second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3" name="Text Box 5"/>
          <p:cNvSpPr txBox="1">
            <a:spLocks noChangeArrowheads="1"/>
          </p:cNvSpPr>
          <p:nvPr/>
        </p:nvSpPr>
        <p:spPr bwMode="auto">
          <a:xfrm>
            <a:off x="228600" y="533400"/>
            <a:ext cx="8915400" cy="590931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solidFill>
                  <a:srgbClr val="0070C0"/>
                </a:solidFill>
              </a:rPr>
              <a:t>So the air drag force on an object dropped from rest starts at zero, and then increases as object accelerates downward </a:t>
            </a:r>
            <a:r>
              <a:rPr lang="en-US" dirty="0">
                <a:solidFill>
                  <a:srgbClr val="0070C0"/>
                </a:solidFill>
              </a:rPr>
              <a:t>-- until terminal speed (see shortly</a:t>
            </a:r>
            <a:r>
              <a:rPr lang="en-US" dirty="0" smtClean="0">
                <a:solidFill>
                  <a:srgbClr val="0070C0"/>
                </a:solidFill>
              </a:rPr>
              <a:t>) </a:t>
            </a:r>
            <a:r>
              <a:rPr lang="en-US" smtClean="0">
                <a:solidFill>
                  <a:srgbClr val="0070C0"/>
                </a:solidFill>
              </a:rPr>
              <a:t>at which R = mg.</a:t>
            </a:r>
            <a:endParaRPr lang="en-US" dirty="0">
              <a:solidFill>
                <a:srgbClr val="0070C0"/>
              </a:solidFill>
            </a:endParaRPr>
          </a:p>
          <a:p>
            <a:pPr>
              <a:spcBef>
                <a:spcPct val="50000"/>
              </a:spcBef>
              <a:buFontTx/>
              <a:buChar char="•"/>
            </a:pPr>
            <a:r>
              <a:rPr lang="en-US" sz="2400" dirty="0"/>
              <a:t> Our paper and book demo – </a:t>
            </a:r>
          </a:p>
          <a:p>
            <a:pPr>
              <a:spcBef>
                <a:spcPct val="50000"/>
              </a:spcBef>
            </a:pPr>
            <a:r>
              <a:rPr lang="en-US" sz="2400" dirty="0"/>
              <a:t>Both had about the same frontal area,  but since the weight of the paper &lt; weight of book, the (increasing) air drag </a:t>
            </a:r>
            <a:r>
              <a:rPr lang="en-US" sz="2400" i="1" dirty="0" smtClean="0"/>
              <a:t>R</a:t>
            </a:r>
            <a:r>
              <a:rPr lang="en-US" sz="2400" dirty="0" smtClean="0"/>
              <a:t> soon </a:t>
            </a:r>
            <a:r>
              <a:rPr lang="en-US" sz="2400" dirty="0"/>
              <a:t>cancels the downward acting weight, sooner for the paper since it weighs less.</a:t>
            </a:r>
          </a:p>
          <a:p>
            <a:pPr>
              <a:spcBef>
                <a:spcPct val="50000"/>
              </a:spcBef>
            </a:pPr>
            <a:r>
              <a:rPr lang="en-US" sz="2400" dirty="0"/>
              <a:t>Then the net force is </a:t>
            </a:r>
            <a:r>
              <a:rPr lang="en-US" sz="2400" dirty="0" smtClean="0"/>
              <a:t>zero, </a:t>
            </a:r>
            <a:r>
              <a:rPr lang="en-US" sz="2400" i="1" dirty="0" smtClean="0">
                <a:solidFill>
                  <a:srgbClr val="0070C0"/>
                </a:solidFill>
              </a:rPr>
              <a:t>R=mg</a:t>
            </a:r>
            <a:r>
              <a:rPr lang="en-US" sz="2400" dirty="0" smtClean="0"/>
              <a:t>, </a:t>
            </a:r>
            <a:r>
              <a:rPr lang="en-US" sz="2400" dirty="0"/>
              <a:t>and it no longer accelerates – it goes at constant </a:t>
            </a:r>
            <a:r>
              <a:rPr lang="en-US" sz="2400" b="1" dirty="0">
                <a:solidFill>
                  <a:srgbClr val="0070C0"/>
                </a:solidFill>
              </a:rPr>
              <a:t>terminal speed</a:t>
            </a:r>
            <a:r>
              <a:rPr lang="en-US" sz="2400" dirty="0">
                <a:solidFill>
                  <a:srgbClr val="0070C0"/>
                </a:solidFill>
              </a:rPr>
              <a:t> (or </a:t>
            </a:r>
            <a:r>
              <a:rPr lang="en-US" sz="2400" b="1" dirty="0">
                <a:solidFill>
                  <a:srgbClr val="0070C0"/>
                </a:solidFill>
              </a:rPr>
              <a:t>terminal velocity</a:t>
            </a:r>
            <a:r>
              <a:rPr lang="en-US" sz="2400" dirty="0">
                <a:solidFill>
                  <a:srgbClr val="0070C0"/>
                </a:solidFill>
              </a:rPr>
              <a:t>)</a:t>
            </a:r>
            <a:r>
              <a:rPr lang="en-US" sz="2400" dirty="0"/>
              <a:t> after this</a:t>
            </a:r>
            <a:r>
              <a:rPr lang="en-US" sz="2400" dirty="0" smtClean="0"/>
              <a:t>.</a:t>
            </a:r>
            <a:endParaRPr lang="en-US" sz="2400" dirty="0"/>
          </a:p>
          <a:p>
            <a:pPr>
              <a:spcBef>
                <a:spcPct val="50000"/>
              </a:spcBef>
            </a:pPr>
            <a:r>
              <a:rPr lang="en-US" sz="2400" dirty="0"/>
              <a:t>On the other hand, the book continues to gain speed, until its larger weight equals R, and then it too will go at its terminal speed, higher since it accelerated for longer.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13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813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93663" y="593725"/>
            <a:ext cx="8915400" cy="5867400"/>
          </a:xfrm>
        </p:spPr>
        <p:txBody>
          <a:bodyPr/>
          <a:lstStyle/>
          <a:p>
            <a:pPr eaLnBrk="1" hangingPunct="1"/>
            <a:r>
              <a:rPr lang="en-US" sz="2400" dirty="0" smtClean="0"/>
              <a:t>The same idea applies to all objects falling in air </a:t>
            </a:r>
          </a:p>
          <a:p>
            <a:pPr eaLnBrk="1" hangingPunct="1">
              <a:buNone/>
            </a:pPr>
            <a:r>
              <a:rPr lang="en-US" sz="2400" dirty="0" smtClean="0"/>
              <a:t>e.g. Skydiver, speeds up initially, and so the air drag force </a:t>
            </a:r>
            <a:r>
              <a:rPr lang="en-US" sz="2400" i="1" dirty="0" smtClean="0"/>
              <a:t>R </a:t>
            </a:r>
            <a:r>
              <a:rPr lang="en-US" sz="2400" dirty="0" smtClean="0"/>
              <a:t>increases, but is still less than the weight. Eventually a speed is reached that </a:t>
            </a:r>
            <a:r>
              <a:rPr lang="en-US" sz="2400" i="1" dirty="0" smtClean="0"/>
              <a:t>R </a:t>
            </a:r>
            <a:r>
              <a:rPr lang="en-US" sz="2400" dirty="0" smtClean="0"/>
              <a:t>equals the weight, after which no more speed gain –i.e. terminal speed.</a:t>
            </a:r>
          </a:p>
          <a:p>
            <a:pPr eaLnBrk="1" hangingPunct="1"/>
            <a:endParaRPr lang="en-US" sz="2400" dirty="0" smtClean="0"/>
          </a:p>
          <a:p>
            <a:pPr eaLnBrk="1" hangingPunct="1">
              <a:buNone/>
            </a:pPr>
            <a:endParaRPr lang="en-US" sz="2400" dirty="0" smtClean="0"/>
          </a:p>
          <a:p>
            <a:pPr eaLnBrk="1" hangingPunct="1"/>
            <a:r>
              <a:rPr lang="en-US" sz="2400" dirty="0" smtClean="0"/>
              <a:t>Note also that effect of air drag may not be noticeable when dropped from shorter heights, since speeds gained are not as much, so air drag force is small c.f. weight.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609600" y="914400"/>
            <a:ext cx="7924800" cy="1949450"/>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Terminal speeds:</a:t>
            </a:r>
          </a:p>
          <a:p>
            <a:pPr>
              <a:spcBef>
                <a:spcPct val="50000"/>
              </a:spcBef>
            </a:pPr>
            <a:r>
              <a:rPr lang="en-US" sz="2000" dirty="0"/>
              <a:t>Skydiver ~ 200 km/h </a:t>
            </a:r>
          </a:p>
          <a:p>
            <a:pPr>
              <a:spcBef>
                <a:spcPct val="20000"/>
              </a:spcBef>
            </a:pPr>
            <a:r>
              <a:rPr lang="en-US" sz="2000" dirty="0"/>
              <a:t>Baseball ~ 150 km/h (or, 95 mi/h)</a:t>
            </a:r>
          </a:p>
          <a:p>
            <a:pPr>
              <a:spcBef>
                <a:spcPct val="20000"/>
              </a:spcBef>
            </a:pPr>
            <a:r>
              <a:rPr lang="en-US" sz="2000" dirty="0"/>
              <a:t>Ping-pong ball ~ 32 km/h (or, 20 mi/h)</a:t>
            </a:r>
          </a:p>
          <a:p>
            <a:pPr>
              <a:spcBef>
                <a:spcPct val="20000"/>
              </a:spcBef>
            </a:pPr>
            <a:r>
              <a:rPr lang="en-US" sz="2000" dirty="0"/>
              <a:t>Feather ~ few cm/s</a:t>
            </a:r>
            <a:r>
              <a:rPr lang="en-US" dirty="0"/>
              <a:t> </a:t>
            </a:r>
          </a:p>
        </p:txBody>
      </p:sp>
      <p:sp>
        <p:nvSpPr>
          <p:cNvPr id="31749" name="Text Box 5"/>
          <p:cNvSpPr txBox="1">
            <a:spLocks noChangeArrowheads="1"/>
          </p:cNvSpPr>
          <p:nvPr/>
        </p:nvSpPr>
        <p:spPr bwMode="auto">
          <a:xfrm>
            <a:off x="304800" y="4038600"/>
            <a:ext cx="8839200" cy="822325"/>
          </a:xfrm>
          <a:prstGeom prst="rect">
            <a:avLst/>
          </a:prstGeom>
          <a:noFill/>
          <a:ln w="9525">
            <a:noFill/>
            <a:miter lim="800000"/>
            <a:headEnd/>
            <a:tailEnd/>
          </a:ln>
        </p:spPr>
        <p:txBody>
          <a:bodyPr>
            <a:spAutoFit/>
          </a:bodyPr>
          <a:lstStyle/>
          <a:p>
            <a:pPr>
              <a:spcBef>
                <a:spcPct val="50000"/>
              </a:spcBef>
            </a:pPr>
            <a:r>
              <a:rPr lang="en-US" sz="2400" b="1"/>
              <a:t>Question</a:t>
            </a:r>
            <a:r>
              <a:rPr lang="en-US" sz="2400"/>
              <a:t>: How can a skydiver decrease his terminal speed during fall?</a:t>
            </a:r>
          </a:p>
        </p:txBody>
      </p:sp>
      <p:sp>
        <p:nvSpPr>
          <p:cNvPr id="31750" name="Text Box 6"/>
          <p:cNvSpPr txBox="1">
            <a:spLocks noChangeArrowheads="1"/>
          </p:cNvSpPr>
          <p:nvPr/>
        </p:nvSpPr>
        <p:spPr bwMode="auto">
          <a:xfrm>
            <a:off x="2209800" y="4435475"/>
            <a:ext cx="6781800" cy="1384995"/>
          </a:xfrm>
          <a:prstGeom prst="rect">
            <a:avLst/>
          </a:prstGeom>
          <a:noFill/>
          <a:ln w="9525">
            <a:noFill/>
            <a:miter lim="800000"/>
            <a:headEnd/>
            <a:tailEnd/>
          </a:ln>
        </p:spPr>
        <p:txBody>
          <a:bodyPr wrap="square">
            <a:spAutoFit/>
          </a:bodyPr>
          <a:lstStyle/>
          <a:p>
            <a:pPr>
              <a:spcBef>
                <a:spcPct val="50000"/>
              </a:spcBef>
            </a:pPr>
            <a:r>
              <a:rPr lang="en-US" sz="2400" dirty="0">
                <a:solidFill>
                  <a:srgbClr val="800080"/>
                </a:solidFill>
              </a:rPr>
              <a:t>Answer: By </a:t>
            </a:r>
            <a:r>
              <a:rPr lang="en-US" sz="2400" dirty="0" smtClean="0">
                <a:solidFill>
                  <a:srgbClr val="800080"/>
                </a:solidFill>
              </a:rPr>
              <a:t>spreading </a:t>
            </a:r>
            <a:r>
              <a:rPr lang="en-US" sz="2400" dirty="0">
                <a:solidFill>
                  <a:srgbClr val="800080"/>
                </a:solidFill>
              </a:rPr>
              <a:t>out (increase frontal area</a:t>
            </a:r>
            <a:r>
              <a:rPr lang="en-US" sz="2400" dirty="0" smtClean="0">
                <a:solidFill>
                  <a:srgbClr val="800080"/>
                </a:solidFill>
              </a:rPr>
              <a:t>)</a:t>
            </a:r>
          </a:p>
          <a:p>
            <a:pPr>
              <a:spcBef>
                <a:spcPct val="50000"/>
              </a:spcBef>
            </a:pPr>
            <a:r>
              <a:rPr lang="en-US" sz="2400" dirty="0" smtClean="0">
                <a:solidFill>
                  <a:srgbClr val="800080"/>
                </a:solidFill>
              </a:rPr>
              <a:t>i.e. make body horizontal with arms and legs </a:t>
            </a:r>
            <a:r>
              <a:rPr lang="en-US" sz="2400" smtClean="0">
                <a:solidFill>
                  <a:srgbClr val="800080"/>
                </a:solidFill>
              </a:rPr>
              <a:t>spread out</a:t>
            </a:r>
            <a:endParaRPr lang="en-US" sz="2400" dirty="0">
              <a:solidFill>
                <a:srgbClr val="80008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174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174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174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1748">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9"/>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7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9" grpId="0"/>
      <p:bldP spid="317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7924800" cy="639763"/>
          </a:xfrm>
        </p:spPr>
        <p:txBody>
          <a:bodyPr/>
          <a:lstStyle/>
          <a:p>
            <a:pPr eaLnBrk="1" hangingPunct="1"/>
            <a:r>
              <a:rPr lang="en-US" sz="3200" u="sng" smtClean="0"/>
              <a:t>Mass and Weight</a:t>
            </a:r>
          </a:p>
        </p:txBody>
      </p:sp>
      <p:sp>
        <p:nvSpPr>
          <p:cNvPr id="45059" name="Rectangle 3"/>
          <p:cNvSpPr>
            <a:spLocks noGrp="1" noChangeArrowheads="1"/>
          </p:cNvSpPr>
          <p:nvPr>
            <p:ph type="body" idx="1"/>
          </p:nvPr>
        </p:nvSpPr>
        <p:spPr>
          <a:xfrm>
            <a:off x="304800" y="1111250"/>
            <a:ext cx="8839200" cy="838200"/>
          </a:xfrm>
        </p:spPr>
        <p:txBody>
          <a:bodyPr/>
          <a:lstStyle/>
          <a:p>
            <a:pPr eaLnBrk="1" hangingPunct="1"/>
            <a:r>
              <a:rPr lang="en-US" sz="2400" b="1" dirty="0" smtClean="0"/>
              <a:t>Mass </a:t>
            </a:r>
            <a:r>
              <a:rPr lang="en-US" sz="2400" dirty="0" smtClean="0"/>
              <a:t>= measure of inertia of object. Quantity of matter in the object. Denote </a:t>
            </a:r>
            <a:r>
              <a:rPr lang="en-US" sz="2400" i="1" dirty="0" smtClean="0"/>
              <a:t>m</a:t>
            </a:r>
            <a:r>
              <a:rPr lang="en-US" sz="2400" dirty="0" smtClean="0"/>
              <a:t>.</a:t>
            </a:r>
          </a:p>
          <a:p>
            <a:pPr eaLnBrk="1" hangingPunct="1"/>
            <a:endParaRPr lang="en-US" sz="2400" dirty="0" smtClean="0"/>
          </a:p>
          <a:p>
            <a:pPr eaLnBrk="1" hangingPunct="1">
              <a:buFontTx/>
              <a:buNone/>
            </a:pPr>
            <a:endParaRPr lang="en-US" sz="2400" dirty="0" smtClean="0"/>
          </a:p>
        </p:txBody>
      </p:sp>
      <p:sp>
        <p:nvSpPr>
          <p:cNvPr id="45060" name="Rectangle 4"/>
          <p:cNvSpPr>
            <a:spLocks noChangeArrowheads="1"/>
          </p:cNvSpPr>
          <p:nvPr/>
        </p:nvSpPr>
        <p:spPr bwMode="auto">
          <a:xfrm>
            <a:off x="304800" y="2743200"/>
            <a:ext cx="8382000" cy="461665"/>
          </a:xfrm>
          <a:prstGeom prst="rect">
            <a:avLst/>
          </a:prstGeom>
          <a:noFill/>
          <a:ln w="9525">
            <a:noFill/>
            <a:miter lim="800000"/>
            <a:headEnd/>
            <a:tailEnd/>
          </a:ln>
        </p:spPr>
        <p:txBody>
          <a:bodyPr wrap="square">
            <a:spAutoFit/>
          </a:bodyPr>
          <a:lstStyle/>
          <a:p>
            <a:pPr>
              <a:spcBef>
                <a:spcPct val="20000"/>
              </a:spcBef>
              <a:buFontTx/>
              <a:buChar char="•"/>
            </a:pPr>
            <a:r>
              <a:rPr lang="en-US" dirty="0"/>
              <a:t>   </a:t>
            </a:r>
            <a:r>
              <a:rPr lang="en-US" sz="2400" b="1" dirty="0"/>
              <a:t>Weight</a:t>
            </a:r>
            <a:r>
              <a:rPr lang="en-US" sz="2400" dirty="0"/>
              <a:t> = force upon an object due to </a:t>
            </a:r>
            <a:r>
              <a:rPr lang="en-US" sz="2400" dirty="0" smtClean="0"/>
              <a:t>gravity: weight = </a:t>
            </a:r>
            <a:r>
              <a:rPr lang="en-US" sz="2400" i="1" dirty="0" smtClean="0"/>
              <a:t>mg</a:t>
            </a:r>
            <a:endParaRPr lang="en-US" sz="2400" i="1" dirty="0"/>
          </a:p>
        </p:txBody>
      </p:sp>
      <p:sp>
        <p:nvSpPr>
          <p:cNvPr id="45061" name="Text Box 5"/>
          <p:cNvSpPr txBox="1">
            <a:spLocks noChangeArrowheads="1"/>
          </p:cNvSpPr>
          <p:nvPr/>
        </p:nvSpPr>
        <p:spPr bwMode="auto">
          <a:xfrm>
            <a:off x="304800" y="2025650"/>
            <a:ext cx="8839200" cy="400110"/>
          </a:xfrm>
          <a:prstGeom prst="rect">
            <a:avLst/>
          </a:prstGeom>
          <a:noFill/>
          <a:ln w="9525">
            <a:noFill/>
            <a:miter lim="800000"/>
            <a:headEnd/>
            <a:tailEnd/>
          </a:ln>
        </p:spPr>
        <p:txBody>
          <a:bodyPr wrap="square">
            <a:spAutoFit/>
          </a:bodyPr>
          <a:lstStyle/>
          <a:p>
            <a:pPr>
              <a:spcBef>
                <a:spcPct val="50000"/>
              </a:spcBef>
            </a:pPr>
            <a:r>
              <a:rPr lang="en-US" sz="2000" dirty="0">
                <a:solidFill>
                  <a:srgbClr val="800080"/>
                </a:solidFill>
              </a:rPr>
              <a:t>Recall: inertia measures resistance to any effort made to change its motion</a:t>
            </a:r>
          </a:p>
        </p:txBody>
      </p:sp>
      <p:sp>
        <p:nvSpPr>
          <p:cNvPr id="45062" name="Text Box 6"/>
          <p:cNvSpPr txBox="1">
            <a:spLocks noChangeArrowheads="1"/>
          </p:cNvSpPr>
          <p:nvPr/>
        </p:nvSpPr>
        <p:spPr bwMode="auto">
          <a:xfrm>
            <a:off x="228600" y="3429000"/>
            <a:ext cx="8610600" cy="2862322"/>
          </a:xfrm>
          <a:prstGeom prst="rect">
            <a:avLst/>
          </a:prstGeom>
          <a:noFill/>
          <a:ln w="9525">
            <a:noFill/>
            <a:miter lim="800000"/>
            <a:headEnd/>
            <a:tailEnd/>
          </a:ln>
        </p:spPr>
        <p:txBody>
          <a:bodyPr>
            <a:spAutoFit/>
          </a:bodyPr>
          <a:lstStyle/>
          <a:p>
            <a:pPr>
              <a:spcBef>
                <a:spcPct val="50000"/>
              </a:spcBef>
            </a:pPr>
            <a:r>
              <a:rPr lang="en-US" sz="2400" dirty="0" smtClean="0"/>
              <a:t>Often </a:t>
            </a:r>
            <a:r>
              <a:rPr lang="en-US" sz="2400" dirty="0"/>
              <a:t>weight and mass are used interchangeably in every-day life, but in physics, there is a fundamental difference. </a:t>
            </a:r>
          </a:p>
          <a:p>
            <a:pPr>
              <a:spcBef>
                <a:spcPct val="50000"/>
              </a:spcBef>
              <a:buFontTx/>
              <a:buChar char="•"/>
            </a:pPr>
            <a:r>
              <a:rPr lang="en-US" sz="2400" dirty="0"/>
              <a:t>  </a:t>
            </a:r>
            <a:r>
              <a:rPr lang="en-US" sz="2400" dirty="0" smtClean="0"/>
              <a:t>E.g</a:t>
            </a:r>
            <a:r>
              <a:rPr lang="en-US" sz="2400" dirty="0"/>
              <a:t>. </a:t>
            </a:r>
            <a:r>
              <a:rPr lang="en-US" sz="2400" dirty="0">
                <a:solidFill>
                  <a:srgbClr val="0070C0"/>
                </a:solidFill>
              </a:rPr>
              <a:t>In outer space, there is no gravity so everything has zero weight. But, things still have mass</a:t>
            </a:r>
            <a:r>
              <a:rPr lang="en-US" sz="2400" dirty="0"/>
              <a:t>. Shaking an object back and forth gives sense of how </a:t>
            </a:r>
            <a:r>
              <a:rPr lang="en-US" sz="2400" i="1" dirty="0"/>
              <a:t>massive</a:t>
            </a:r>
            <a:r>
              <a:rPr lang="en-US" sz="2400" dirty="0"/>
              <a:t> it is because you sense the inertia of </a:t>
            </a:r>
            <a:r>
              <a:rPr lang="en-US" sz="2400" dirty="0" smtClean="0"/>
              <a:t>it without working against gravity </a:t>
            </a:r>
            <a:r>
              <a:rPr lang="en-US" sz="2400" dirty="0" smtClean="0">
                <a:solidFill>
                  <a:srgbClr val="0070C0"/>
                </a:solidFill>
              </a:rPr>
              <a:t>– horizontal changes in motion sense mass, not weight.</a:t>
            </a:r>
            <a:endParaRPr lang="en-US" sz="2400" dirty="0">
              <a:solidFill>
                <a:srgbClr val="0070C0"/>
              </a:solidFill>
            </a:endParaRPr>
          </a:p>
        </p:txBody>
      </p:sp>
      <p:sp>
        <p:nvSpPr>
          <p:cNvPr id="45064" name="Text Box 8"/>
          <p:cNvSpPr txBox="1">
            <a:spLocks noChangeArrowheads="1"/>
          </p:cNvSpPr>
          <p:nvPr/>
        </p:nvSpPr>
        <p:spPr bwMode="auto">
          <a:xfrm>
            <a:off x="228600" y="4949783"/>
            <a:ext cx="8839200" cy="366713"/>
          </a:xfrm>
          <a:prstGeom prst="rect">
            <a:avLst/>
          </a:prstGeom>
          <a:noFill/>
          <a:ln w="9525">
            <a:noFill/>
            <a:miter lim="800000"/>
            <a:headEnd/>
            <a:tailEnd/>
          </a:ln>
        </p:spPr>
        <p:txBody>
          <a:bodyPr>
            <a:spAutoFit/>
          </a:bodyPr>
          <a:lstStyle/>
          <a:p>
            <a:pPr>
              <a:spcBef>
                <a:spcPct val="50000"/>
              </a:spcBef>
            </a:pP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5061">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5062">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62">
                                            <p:txEl>
                                              <p:pRg st="1" end="1"/>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506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Grp="1" noChangeAspect="1" noChangeArrowheads="1"/>
          </p:cNvPicPr>
          <p:nvPr>
            <p:ph idx="1"/>
          </p:nvPr>
        </p:nvPicPr>
        <p:blipFill>
          <a:blip r:embed="rId3"/>
          <a:srcRect/>
          <a:stretch>
            <a:fillRect/>
          </a:stretch>
        </p:blipFill>
        <p:spPr>
          <a:xfrm>
            <a:off x="457200" y="1166813"/>
            <a:ext cx="7588250" cy="5691187"/>
          </a:xfrm>
          <a:ln>
            <a:solidFill>
              <a:schemeClr val="tx1"/>
            </a:solidFill>
          </a:ln>
        </p:spPr>
      </p:pic>
      <p:sp>
        <p:nvSpPr>
          <p:cNvPr id="20483" name="Text Box 3"/>
          <p:cNvSpPr txBox="1">
            <a:spLocks noChangeArrowheads="1"/>
          </p:cNvSpPr>
          <p:nvPr/>
        </p:nvSpPr>
        <p:spPr bwMode="auto">
          <a:xfrm>
            <a:off x="1143000" y="538163"/>
            <a:ext cx="6400800" cy="457200"/>
          </a:xfrm>
          <a:prstGeom prst="rect">
            <a:avLst/>
          </a:prstGeom>
          <a:noFill/>
          <a:ln w="9525">
            <a:noFill/>
            <a:miter lim="800000"/>
            <a:headEnd/>
            <a:tailEnd/>
          </a:ln>
        </p:spPr>
        <p:txBody>
          <a:bodyPr>
            <a:spAutoFit/>
          </a:bodyPr>
          <a:lstStyle/>
          <a:p>
            <a:pPr algn="ctr">
              <a:spcBef>
                <a:spcPct val="50000"/>
              </a:spcBef>
            </a:pPr>
            <a:r>
              <a:rPr lang="en-US" sz="2400" b="1" u="sng"/>
              <a:t>Clicker Question</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sz="half" idx="1"/>
          </p:nvPr>
        </p:nvPicPr>
        <p:blipFill>
          <a:blip r:embed="rId3"/>
          <a:srcRect/>
          <a:stretch>
            <a:fillRect/>
          </a:stretch>
        </p:blipFill>
        <p:spPr>
          <a:xfrm>
            <a:off x="4648200" y="0"/>
            <a:ext cx="4038600" cy="3028950"/>
          </a:xfrm>
          <a:noFill/>
          <a:ln>
            <a:solidFill>
              <a:srgbClr val="000000"/>
            </a:solidFill>
          </a:ln>
        </p:spPr>
      </p:pic>
      <p:sp>
        <p:nvSpPr>
          <p:cNvPr id="21507" name="Rectangle 3"/>
          <p:cNvSpPr>
            <a:spLocks noChangeArrowheads="1"/>
          </p:cNvSpPr>
          <p:nvPr/>
        </p:nvSpPr>
        <p:spPr bwMode="auto">
          <a:xfrm>
            <a:off x="304800" y="3352800"/>
            <a:ext cx="8382000" cy="3597275"/>
          </a:xfrm>
          <a:prstGeom prst="rect">
            <a:avLst/>
          </a:prstGeom>
          <a:noFill/>
          <a:ln w="9525">
            <a:noFill/>
            <a:miter lim="800000"/>
            <a:headEnd/>
            <a:tailEnd/>
          </a:ln>
        </p:spPr>
        <p:txBody>
          <a:bodyPr>
            <a:spAutoFit/>
          </a:bodyPr>
          <a:lstStyle/>
          <a:p>
            <a:r>
              <a:rPr lang="en-US" sz="2000" b="1">
                <a:solidFill>
                  <a:srgbClr val="800080"/>
                </a:solidFill>
              </a:rPr>
              <a:t>Answer:</a:t>
            </a:r>
            <a:r>
              <a:rPr lang="en-US" sz="2000">
                <a:solidFill>
                  <a:srgbClr val="800080"/>
                </a:solidFill>
              </a:rPr>
              <a:t> Acceleration decreases because the net force on her decreases. Net force is equal to her weight minus her air resistance, and since air resistance increases with increasing speed, net force and hence acceleration decreases. By Newton’s 2nd law, </a:t>
            </a:r>
          </a:p>
          <a:p>
            <a:r>
              <a:rPr lang="en-US" sz="2000">
                <a:solidFill>
                  <a:srgbClr val="800080"/>
                </a:solidFill>
              </a:rPr>
              <a:t>	,</a:t>
            </a:r>
          </a:p>
          <a:p>
            <a:endParaRPr lang="en-US" sz="2000">
              <a:solidFill>
                <a:srgbClr val="800080"/>
              </a:solidFill>
            </a:endParaRPr>
          </a:p>
          <a:p>
            <a:endParaRPr lang="en-US" sz="2000">
              <a:solidFill>
                <a:srgbClr val="800080"/>
              </a:solidFill>
            </a:endParaRPr>
          </a:p>
          <a:p>
            <a:r>
              <a:rPr lang="en-US" sz="2000">
                <a:solidFill>
                  <a:srgbClr val="800080"/>
                </a:solidFill>
              </a:rPr>
              <a:t>where </a:t>
            </a:r>
            <a:r>
              <a:rPr lang="en-US" sz="2000" i="1">
                <a:solidFill>
                  <a:srgbClr val="800080"/>
                </a:solidFill>
              </a:rPr>
              <a:t>mg</a:t>
            </a:r>
            <a:r>
              <a:rPr lang="en-US" sz="2000">
                <a:solidFill>
                  <a:srgbClr val="800080"/>
                </a:solidFill>
              </a:rPr>
              <a:t> is her weight and </a:t>
            </a:r>
            <a:r>
              <a:rPr lang="en-US" sz="2000" i="1">
                <a:solidFill>
                  <a:srgbClr val="800080"/>
                </a:solidFill>
              </a:rPr>
              <a:t>R</a:t>
            </a:r>
            <a:r>
              <a:rPr lang="en-US" sz="2000">
                <a:solidFill>
                  <a:srgbClr val="800080"/>
                </a:solidFill>
              </a:rPr>
              <a:t> is the air resistance she encounters. As </a:t>
            </a:r>
            <a:r>
              <a:rPr lang="en-US" sz="2000" i="1">
                <a:solidFill>
                  <a:srgbClr val="800080"/>
                </a:solidFill>
              </a:rPr>
              <a:t>R</a:t>
            </a:r>
            <a:r>
              <a:rPr lang="en-US" sz="2000">
                <a:solidFill>
                  <a:srgbClr val="800080"/>
                </a:solidFill>
              </a:rPr>
              <a:t> increases, </a:t>
            </a:r>
            <a:r>
              <a:rPr lang="en-US" sz="2000" i="1">
                <a:solidFill>
                  <a:srgbClr val="800080"/>
                </a:solidFill>
              </a:rPr>
              <a:t>a</a:t>
            </a:r>
            <a:r>
              <a:rPr lang="en-US" sz="2000">
                <a:solidFill>
                  <a:srgbClr val="800080"/>
                </a:solidFill>
              </a:rPr>
              <a:t> decreases. Note that if she falls fast enough so that </a:t>
            </a:r>
            <a:r>
              <a:rPr lang="en-US" sz="2000" i="1">
                <a:solidFill>
                  <a:srgbClr val="800080"/>
                </a:solidFill>
              </a:rPr>
              <a:t>R = mg</a:t>
            </a:r>
            <a:r>
              <a:rPr lang="en-US" sz="2000">
                <a:solidFill>
                  <a:srgbClr val="800080"/>
                </a:solidFill>
              </a:rPr>
              <a:t>, </a:t>
            </a:r>
            <a:r>
              <a:rPr lang="en-US" sz="2000" i="1">
                <a:solidFill>
                  <a:srgbClr val="800080"/>
                </a:solidFill>
              </a:rPr>
              <a:t>a </a:t>
            </a:r>
            <a:r>
              <a:rPr lang="en-US" sz="2000">
                <a:solidFill>
                  <a:srgbClr val="800080"/>
                </a:solidFill>
              </a:rPr>
              <a:t>= 0, then with no acceleration she falls at constant velocity.</a:t>
            </a:r>
          </a:p>
          <a:p>
            <a:pPr>
              <a:spcBef>
                <a:spcPct val="50000"/>
              </a:spcBef>
            </a:pPr>
            <a:endParaRPr lang="en-US" sz="2000">
              <a:solidFill>
                <a:srgbClr val="800080"/>
              </a:solidFill>
              <a:latin typeface="Times New Roman" pitchFamily="18" charset="0"/>
            </a:endParaRPr>
          </a:p>
        </p:txBody>
      </p:sp>
      <p:pic>
        <p:nvPicPr>
          <p:cNvPr id="21508" name="Picture 4"/>
          <p:cNvPicPr>
            <a:picLocks noGrp="1" noChangeAspect="1" noChangeArrowheads="1"/>
          </p:cNvPicPr>
          <p:nvPr>
            <p:ph sz="half" idx="2"/>
          </p:nvPr>
        </p:nvPicPr>
        <p:blipFill>
          <a:blip r:embed="rId4"/>
          <a:srcRect/>
          <a:stretch>
            <a:fillRect/>
          </a:stretch>
        </p:blipFill>
        <p:spPr>
          <a:xfrm>
            <a:off x="2895600" y="4646613"/>
            <a:ext cx="2362200" cy="809625"/>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04-15Figure_FIG"/>
          <p:cNvPicPr>
            <a:picLocks noGrp="1" noChangeAspect="1" noChangeArrowheads="1"/>
          </p:cNvPicPr>
          <p:nvPr>
            <p:ph idx="1"/>
          </p:nvPr>
        </p:nvPicPr>
        <p:blipFill>
          <a:blip r:embed="rId3"/>
          <a:srcRect b="2272"/>
          <a:stretch>
            <a:fillRect/>
          </a:stretch>
        </p:blipFill>
        <p:spPr>
          <a:xfrm>
            <a:off x="0" y="1143000"/>
            <a:ext cx="2581275" cy="3429000"/>
          </a:xfrm>
          <a:noFill/>
        </p:spPr>
      </p:pic>
      <p:sp>
        <p:nvSpPr>
          <p:cNvPr id="22531" name="Text Box 7"/>
          <p:cNvSpPr txBox="1">
            <a:spLocks noChangeArrowheads="1"/>
          </p:cNvSpPr>
          <p:nvPr/>
        </p:nvSpPr>
        <p:spPr bwMode="auto">
          <a:xfrm>
            <a:off x="20782" y="174193"/>
            <a:ext cx="9144000" cy="7016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Two </a:t>
            </a:r>
            <a:r>
              <a:rPr lang="en-US" sz="2000" dirty="0" err="1"/>
              <a:t>parachuters</a:t>
            </a:r>
            <a:r>
              <a:rPr lang="en-US" sz="2000" dirty="0"/>
              <a:t>, green man heavier than blue man, each with the same size of chute. Let’s ask a series of questions:</a:t>
            </a:r>
          </a:p>
        </p:txBody>
      </p:sp>
      <p:sp>
        <p:nvSpPr>
          <p:cNvPr id="22532" name="Text Box 8"/>
          <p:cNvSpPr txBox="1">
            <a:spLocks noChangeArrowheads="1"/>
          </p:cNvSpPr>
          <p:nvPr/>
        </p:nvSpPr>
        <p:spPr bwMode="auto">
          <a:xfrm>
            <a:off x="4038600" y="2590800"/>
            <a:ext cx="4800600" cy="366713"/>
          </a:xfrm>
          <a:prstGeom prst="rect">
            <a:avLst/>
          </a:prstGeom>
          <a:noFill/>
          <a:ln w="9525">
            <a:noFill/>
            <a:miter lim="800000"/>
            <a:headEnd/>
            <a:tailEnd/>
          </a:ln>
        </p:spPr>
        <p:txBody>
          <a:bodyPr>
            <a:spAutoFit/>
          </a:bodyPr>
          <a:lstStyle/>
          <a:p>
            <a:pPr>
              <a:spcBef>
                <a:spcPct val="50000"/>
              </a:spcBef>
            </a:pPr>
            <a:endParaRPr lang="en-US"/>
          </a:p>
        </p:txBody>
      </p:sp>
      <p:sp>
        <p:nvSpPr>
          <p:cNvPr id="28681" name="Text Box 9"/>
          <p:cNvSpPr txBox="1">
            <a:spLocks noChangeArrowheads="1"/>
          </p:cNvSpPr>
          <p:nvPr/>
        </p:nvSpPr>
        <p:spPr bwMode="auto">
          <a:xfrm>
            <a:off x="3525982" y="906030"/>
            <a:ext cx="5257800" cy="701675"/>
          </a:xfrm>
          <a:prstGeom prst="rect">
            <a:avLst/>
          </a:prstGeom>
          <a:noFill/>
          <a:ln w="9525">
            <a:noFill/>
            <a:miter lim="800000"/>
            <a:headEnd/>
            <a:tailEnd/>
          </a:ln>
        </p:spPr>
        <p:txBody>
          <a:bodyPr>
            <a:spAutoFit/>
          </a:bodyPr>
          <a:lstStyle/>
          <a:p>
            <a:pPr>
              <a:spcBef>
                <a:spcPct val="50000"/>
              </a:spcBef>
            </a:pPr>
            <a:r>
              <a:rPr lang="en-US" sz="2000" dirty="0"/>
              <a:t>(1)First ask, if there was no air resistance, who would get to ground first? </a:t>
            </a:r>
          </a:p>
        </p:txBody>
      </p:sp>
      <p:sp>
        <p:nvSpPr>
          <p:cNvPr id="28682" name="Text Box 10"/>
          <p:cNvSpPr txBox="1">
            <a:spLocks noChangeArrowheads="1"/>
          </p:cNvSpPr>
          <p:nvPr/>
        </p:nvSpPr>
        <p:spPr bwMode="auto">
          <a:xfrm>
            <a:off x="5964382" y="1515630"/>
            <a:ext cx="3200400" cy="396875"/>
          </a:xfrm>
          <a:prstGeom prst="rect">
            <a:avLst/>
          </a:prstGeom>
          <a:noFill/>
          <a:ln w="9525">
            <a:noFill/>
            <a:miter lim="800000"/>
            <a:headEnd/>
            <a:tailEnd/>
          </a:ln>
        </p:spPr>
        <p:txBody>
          <a:bodyPr>
            <a:spAutoFit/>
          </a:bodyPr>
          <a:lstStyle/>
          <a:p>
            <a:pPr>
              <a:spcBef>
                <a:spcPct val="50000"/>
              </a:spcBef>
            </a:pPr>
            <a:r>
              <a:rPr lang="en-US" sz="2000" dirty="0">
                <a:solidFill>
                  <a:srgbClr val="800080"/>
                </a:solidFill>
              </a:rPr>
              <a:t>Both at the same time.</a:t>
            </a:r>
          </a:p>
        </p:txBody>
      </p:sp>
      <p:sp>
        <p:nvSpPr>
          <p:cNvPr id="28685" name="Text Box 13"/>
          <p:cNvSpPr txBox="1">
            <a:spLocks noChangeArrowheads="1"/>
          </p:cNvSpPr>
          <p:nvPr/>
        </p:nvSpPr>
        <p:spPr bwMode="auto">
          <a:xfrm>
            <a:off x="3373582" y="1943823"/>
            <a:ext cx="5791200" cy="701675"/>
          </a:xfrm>
          <a:prstGeom prst="rect">
            <a:avLst/>
          </a:prstGeom>
          <a:noFill/>
          <a:ln w="9525">
            <a:noFill/>
            <a:miter lim="800000"/>
            <a:headEnd/>
            <a:tailEnd/>
          </a:ln>
        </p:spPr>
        <p:txBody>
          <a:bodyPr>
            <a:spAutoFit/>
          </a:bodyPr>
          <a:lstStyle/>
          <a:p>
            <a:pPr>
              <a:spcBef>
                <a:spcPct val="50000"/>
              </a:spcBef>
            </a:pPr>
            <a:r>
              <a:rPr lang="en-US" sz="2000" dirty="0"/>
              <a:t>(2) They both begin to fall together in the first few moments. For which is the air drag force greater?</a:t>
            </a:r>
          </a:p>
        </p:txBody>
      </p:sp>
      <p:sp>
        <p:nvSpPr>
          <p:cNvPr id="28686" name="Text Box 14"/>
          <p:cNvSpPr txBox="1">
            <a:spLocks noChangeArrowheads="1"/>
          </p:cNvSpPr>
          <p:nvPr/>
        </p:nvSpPr>
        <p:spPr bwMode="auto">
          <a:xfrm>
            <a:off x="4038600" y="2590800"/>
            <a:ext cx="5105400" cy="1006475"/>
          </a:xfrm>
          <a:prstGeom prst="rect">
            <a:avLst/>
          </a:prstGeom>
          <a:noFill/>
          <a:ln w="9525">
            <a:noFill/>
            <a:miter lim="800000"/>
            <a:headEnd/>
            <a:tailEnd/>
          </a:ln>
        </p:spPr>
        <p:txBody>
          <a:bodyPr>
            <a:spAutoFit/>
          </a:bodyPr>
          <a:lstStyle/>
          <a:p>
            <a:pPr>
              <a:spcBef>
                <a:spcPct val="50000"/>
              </a:spcBef>
            </a:pPr>
            <a:r>
              <a:rPr lang="en-US" sz="2000" i="1" dirty="0">
                <a:solidFill>
                  <a:srgbClr val="800080"/>
                </a:solidFill>
              </a:rPr>
              <a:t>R</a:t>
            </a:r>
            <a:r>
              <a:rPr lang="en-US" sz="2000" dirty="0">
                <a:solidFill>
                  <a:srgbClr val="800080"/>
                </a:solidFill>
              </a:rPr>
              <a:t> depends on area – same for each, and speed – same for each. So </a:t>
            </a:r>
            <a:r>
              <a:rPr lang="en-US" sz="2000" i="1" dirty="0">
                <a:solidFill>
                  <a:srgbClr val="800080"/>
                </a:solidFill>
              </a:rPr>
              <a:t>initially</a:t>
            </a:r>
            <a:r>
              <a:rPr lang="en-US" sz="2000" dirty="0">
                <a:solidFill>
                  <a:srgbClr val="800080"/>
                </a:solidFill>
              </a:rPr>
              <a:t> both experience the </a:t>
            </a:r>
            <a:r>
              <a:rPr lang="en-US" sz="2000" i="1" dirty="0">
                <a:solidFill>
                  <a:srgbClr val="800080"/>
                </a:solidFill>
              </a:rPr>
              <a:t>same drag force R</a:t>
            </a:r>
          </a:p>
        </p:txBody>
      </p:sp>
      <p:sp>
        <p:nvSpPr>
          <p:cNvPr id="22537" name="Text Box 16"/>
          <p:cNvSpPr txBox="1">
            <a:spLocks noChangeArrowheads="1"/>
          </p:cNvSpPr>
          <p:nvPr/>
        </p:nvSpPr>
        <p:spPr bwMode="auto">
          <a:xfrm>
            <a:off x="3657600" y="4724400"/>
            <a:ext cx="5029200" cy="366713"/>
          </a:xfrm>
          <a:prstGeom prst="rect">
            <a:avLst/>
          </a:prstGeom>
          <a:noFill/>
          <a:ln w="9525">
            <a:noFill/>
            <a:miter lim="800000"/>
            <a:headEnd/>
            <a:tailEnd/>
          </a:ln>
        </p:spPr>
        <p:txBody>
          <a:bodyPr>
            <a:spAutoFit/>
          </a:bodyPr>
          <a:lstStyle/>
          <a:p>
            <a:pPr>
              <a:spcBef>
                <a:spcPct val="50000"/>
              </a:spcBef>
            </a:pPr>
            <a:endParaRPr lang="en-US"/>
          </a:p>
        </p:txBody>
      </p:sp>
      <p:sp>
        <p:nvSpPr>
          <p:cNvPr id="28689" name="Text Box 17"/>
          <p:cNvSpPr txBox="1">
            <a:spLocks noChangeArrowheads="1"/>
          </p:cNvSpPr>
          <p:nvPr/>
        </p:nvSpPr>
        <p:spPr bwMode="auto">
          <a:xfrm>
            <a:off x="3338946" y="3686607"/>
            <a:ext cx="5562600" cy="701675"/>
          </a:xfrm>
          <a:prstGeom prst="rect">
            <a:avLst/>
          </a:prstGeom>
          <a:noFill/>
          <a:ln w="9525">
            <a:noFill/>
            <a:miter lim="800000"/>
            <a:headEnd/>
            <a:tailEnd/>
          </a:ln>
        </p:spPr>
        <p:txBody>
          <a:bodyPr>
            <a:spAutoFit/>
          </a:bodyPr>
          <a:lstStyle/>
          <a:p>
            <a:pPr>
              <a:spcBef>
                <a:spcPct val="50000"/>
              </a:spcBef>
            </a:pPr>
            <a:r>
              <a:rPr lang="en-US" sz="2000" dirty="0"/>
              <a:t>(3) Who attains terminal velocity first? i.e. who stops accelerating first?</a:t>
            </a:r>
          </a:p>
        </p:txBody>
      </p:sp>
      <p:sp>
        <p:nvSpPr>
          <p:cNvPr id="28690" name="Text Box 18"/>
          <p:cNvSpPr txBox="1">
            <a:spLocks noChangeArrowheads="1"/>
          </p:cNvSpPr>
          <p:nvPr/>
        </p:nvSpPr>
        <p:spPr bwMode="auto">
          <a:xfrm>
            <a:off x="3657600" y="4419599"/>
            <a:ext cx="5638800" cy="2073275"/>
          </a:xfrm>
          <a:prstGeom prst="rect">
            <a:avLst/>
          </a:prstGeom>
          <a:noFill/>
          <a:ln w="9525">
            <a:noFill/>
            <a:miter lim="800000"/>
            <a:headEnd/>
            <a:tailEnd/>
          </a:ln>
        </p:spPr>
        <p:txBody>
          <a:bodyPr>
            <a:spAutoFit/>
          </a:bodyPr>
          <a:lstStyle/>
          <a:p>
            <a:pPr>
              <a:spcBef>
                <a:spcPct val="50000"/>
              </a:spcBef>
            </a:pPr>
            <a:r>
              <a:rPr lang="en-US" sz="2000" dirty="0">
                <a:solidFill>
                  <a:srgbClr val="800080"/>
                </a:solidFill>
              </a:rPr>
              <a:t>When </a:t>
            </a:r>
            <a:r>
              <a:rPr lang="en-US" sz="2000" i="1" dirty="0">
                <a:solidFill>
                  <a:srgbClr val="800080"/>
                </a:solidFill>
              </a:rPr>
              <a:t>R</a:t>
            </a:r>
            <a:r>
              <a:rPr lang="en-US" sz="2000" dirty="0">
                <a:solidFill>
                  <a:srgbClr val="800080"/>
                </a:solidFill>
              </a:rPr>
              <a:t> becomes equal to the weight, then there is zero net force. Since blue’s weight is less, blue attains terminal velocity first.</a:t>
            </a:r>
          </a:p>
          <a:p>
            <a:pPr>
              <a:spcBef>
                <a:spcPct val="50000"/>
              </a:spcBef>
            </a:pPr>
            <a:r>
              <a:rPr lang="en-US" sz="2000" dirty="0">
                <a:solidFill>
                  <a:srgbClr val="800080"/>
                </a:solidFill>
              </a:rPr>
              <a:t>(Note that as they accelerate, </a:t>
            </a:r>
            <a:r>
              <a:rPr lang="en-US" sz="2000" i="1" dirty="0">
                <a:solidFill>
                  <a:srgbClr val="800080"/>
                </a:solidFill>
              </a:rPr>
              <a:t>R</a:t>
            </a:r>
            <a:r>
              <a:rPr lang="en-US" sz="2000" dirty="0">
                <a:solidFill>
                  <a:srgbClr val="800080"/>
                </a:solidFill>
              </a:rPr>
              <a:t> increases, because speed increases but after terminal speed reached, </a:t>
            </a:r>
            <a:r>
              <a:rPr lang="en-US" sz="2000" i="1" dirty="0">
                <a:solidFill>
                  <a:srgbClr val="800080"/>
                </a:solidFill>
              </a:rPr>
              <a:t>R </a:t>
            </a:r>
            <a:r>
              <a:rPr lang="en-US" sz="2000" dirty="0">
                <a:solidFill>
                  <a:srgbClr val="800080"/>
                </a:solidFill>
              </a:rPr>
              <a:t>is const.)</a:t>
            </a:r>
          </a:p>
        </p:txBody>
      </p:sp>
      <p:sp>
        <p:nvSpPr>
          <p:cNvPr id="28691" name="Text Box 19"/>
          <p:cNvSpPr txBox="1">
            <a:spLocks noChangeArrowheads="1"/>
          </p:cNvSpPr>
          <p:nvPr/>
        </p:nvSpPr>
        <p:spPr bwMode="auto">
          <a:xfrm>
            <a:off x="0" y="4458709"/>
            <a:ext cx="2743200" cy="1006475"/>
          </a:xfrm>
          <a:prstGeom prst="rect">
            <a:avLst/>
          </a:prstGeom>
          <a:noFill/>
          <a:ln w="9525">
            <a:noFill/>
            <a:miter lim="800000"/>
            <a:headEnd/>
            <a:tailEnd/>
          </a:ln>
        </p:spPr>
        <p:txBody>
          <a:bodyPr>
            <a:spAutoFit/>
          </a:bodyPr>
          <a:lstStyle/>
          <a:p>
            <a:pPr>
              <a:spcBef>
                <a:spcPct val="50000"/>
              </a:spcBef>
            </a:pPr>
            <a:r>
              <a:rPr lang="en-US" sz="2000" dirty="0"/>
              <a:t>(4) Who has larger terminal </a:t>
            </a:r>
            <a:r>
              <a:rPr lang="en-US" sz="2000" dirty="0" err="1"/>
              <a:t>veloc</a:t>
            </a:r>
            <a:r>
              <a:rPr lang="en-US" sz="2000" dirty="0"/>
              <a:t> so who reaches ground first? </a:t>
            </a:r>
          </a:p>
        </p:txBody>
      </p:sp>
      <p:sp>
        <p:nvSpPr>
          <p:cNvPr id="22541" name="Text Box 20"/>
          <p:cNvSpPr txBox="1">
            <a:spLocks noChangeArrowheads="1"/>
          </p:cNvSpPr>
          <p:nvPr/>
        </p:nvSpPr>
        <p:spPr bwMode="auto">
          <a:xfrm>
            <a:off x="304800" y="5867400"/>
            <a:ext cx="2514600" cy="366713"/>
          </a:xfrm>
          <a:prstGeom prst="rect">
            <a:avLst/>
          </a:prstGeom>
          <a:noFill/>
          <a:ln w="9525">
            <a:noFill/>
            <a:miter lim="800000"/>
            <a:headEnd/>
            <a:tailEnd/>
          </a:ln>
        </p:spPr>
        <p:txBody>
          <a:bodyPr>
            <a:spAutoFit/>
          </a:bodyPr>
          <a:lstStyle/>
          <a:p>
            <a:pPr>
              <a:spcBef>
                <a:spcPct val="50000"/>
              </a:spcBef>
            </a:pPr>
            <a:endParaRPr lang="en-US"/>
          </a:p>
        </p:txBody>
      </p:sp>
      <p:sp>
        <p:nvSpPr>
          <p:cNvPr id="28693" name="Text Box 21"/>
          <p:cNvSpPr txBox="1">
            <a:spLocks noChangeArrowheads="1"/>
          </p:cNvSpPr>
          <p:nvPr/>
        </p:nvSpPr>
        <p:spPr bwMode="auto">
          <a:xfrm>
            <a:off x="20782" y="5456236"/>
            <a:ext cx="3429000" cy="1006475"/>
          </a:xfrm>
          <a:prstGeom prst="rect">
            <a:avLst/>
          </a:prstGeom>
          <a:noFill/>
          <a:ln w="9525">
            <a:noFill/>
            <a:miter lim="800000"/>
            <a:headEnd/>
            <a:tailEnd/>
          </a:ln>
        </p:spPr>
        <p:txBody>
          <a:bodyPr>
            <a:spAutoFit/>
          </a:bodyPr>
          <a:lstStyle/>
          <a:p>
            <a:pPr>
              <a:spcBef>
                <a:spcPct val="50000"/>
              </a:spcBef>
            </a:pPr>
            <a:r>
              <a:rPr lang="en-US" sz="2000" dirty="0">
                <a:solidFill>
                  <a:srgbClr val="800080"/>
                </a:solidFill>
              </a:rPr>
              <a:t>Green, he reaches his terminal velocity later, after acc. longer, so is faster…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868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85">
                                            <p:txEl>
                                              <p:pRg st="0" end="0"/>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8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89"/>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8690"/>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8691"/>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869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p:bldP spid="28682" grpId="0"/>
      <p:bldP spid="28686" grpId="0"/>
      <p:bldP spid="28689" grpId="0"/>
      <p:bldP spid="28690" grpId="0"/>
      <p:bldP spid="28691"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381000"/>
            <a:ext cx="8229600" cy="533400"/>
          </a:xfrm>
        </p:spPr>
        <p:txBody>
          <a:bodyPr/>
          <a:lstStyle/>
          <a:p>
            <a:pPr algn="ctr" eaLnBrk="1" hangingPunct="1">
              <a:lnSpc>
                <a:spcPct val="90000"/>
              </a:lnSpc>
              <a:buFontTx/>
              <a:buNone/>
            </a:pPr>
            <a:r>
              <a:rPr lang="en-US" sz="2800" b="1" u="sng" smtClean="0"/>
              <a:t>Clicker Question</a:t>
            </a:r>
          </a:p>
        </p:txBody>
      </p:sp>
      <p:pic>
        <p:nvPicPr>
          <p:cNvPr id="23555" name="Picture 4"/>
          <p:cNvPicPr>
            <a:picLocks noGrp="1" noChangeAspect="1" noChangeArrowheads="1"/>
          </p:cNvPicPr>
          <p:nvPr>
            <p:ph type="title"/>
          </p:nvPr>
        </p:nvPicPr>
        <p:blipFill>
          <a:blip r:embed="rId3"/>
          <a:srcRect/>
          <a:stretch>
            <a:fillRect/>
          </a:stretch>
        </p:blipFill>
        <p:spPr>
          <a:xfrm>
            <a:off x="457200" y="977900"/>
            <a:ext cx="7848600" cy="5886450"/>
          </a:xfrm>
          <a:ln>
            <a:solidFill>
              <a:srgbClr val="000000"/>
            </a:solid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7"/>
          <p:cNvPicPr>
            <a:picLocks noGrp="1" noChangeAspect="1" noChangeArrowheads="1"/>
          </p:cNvPicPr>
          <p:nvPr>
            <p:ph/>
          </p:nvPr>
        </p:nvPicPr>
        <p:blipFill>
          <a:blip r:embed="rId3"/>
          <a:srcRect/>
          <a:stretch>
            <a:fillRect/>
          </a:stretch>
        </p:blipFill>
        <p:spPr>
          <a:xfrm>
            <a:off x="4572000" y="304800"/>
            <a:ext cx="4359275" cy="3268663"/>
          </a:xfrm>
          <a:noFill/>
          <a:ln>
            <a:solidFill>
              <a:srgbClr val="000000"/>
            </a:solidFill>
          </a:ln>
        </p:spPr>
      </p:pic>
      <p:sp>
        <p:nvSpPr>
          <p:cNvPr id="24579" name="Rectangle 9"/>
          <p:cNvSpPr>
            <a:spLocks noChangeArrowheads="1"/>
          </p:cNvSpPr>
          <p:nvPr/>
        </p:nvSpPr>
        <p:spPr bwMode="auto">
          <a:xfrm>
            <a:off x="0" y="3962400"/>
            <a:ext cx="9144000" cy="2590800"/>
          </a:xfrm>
          <a:prstGeom prst="rect">
            <a:avLst/>
          </a:prstGeom>
          <a:noFill/>
          <a:ln w="9525">
            <a:noFill/>
            <a:miter lim="800000"/>
            <a:headEnd/>
            <a:tailEnd/>
          </a:ln>
        </p:spPr>
        <p:txBody>
          <a:bodyPr>
            <a:spAutoFit/>
          </a:bodyPr>
          <a:lstStyle/>
          <a:p>
            <a:r>
              <a:rPr lang="en-US" sz="2400" b="1" dirty="0">
                <a:solidFill>
                  <a:srgbClr val="800080"/>
                </a:solidFill>
              </a:rPr>
              <a:t>Answer: the elephant</a:t>
            </a:r>
          </a:p>
          <a:p>
            <a:r>
              <a:rPr lang="en-US" sz="2000" dirty="0">
                <a:solidFill>
                  <a:srgbClr val="800080"/>
                </a:solidFill>
              </a:rPr>
              <a:t>There is a greater force of air resistance on the falling elephant, which “plows through” more air than the feather in getting to the ground. The elephant encounters several </a:t>
            </a:r>
            <a:r>
              <a:rPr lang="en-US" sz="2000" dirty="0" err="1">
                <a:solidFill>
                  <a:srgbClr val="800080"/>
                </a:solidFill>
              </a:rPr>
              <a:t>newtons</a:t>
            </a:r>
            <a:r>
              <a:rPr lang="en-US" sz="2000" dirty="0">
                <a:solidFill>
                  <a:srgbClr val="800080"/>
                </a:solidFill>
              </a:rPr>
              <a:t> of air resistance, which compared to its huge weight has practically no effect on its rate of fall. Only a small fraction of a </a:t>
            </a:r>
            <a:r>
              <a:rPr lang="en-US" sz="2000" dirty="0" err="1">
                <a:solidFill>
                  <a:srgbClr val="800080"/>
                </a:solidFill>
              </a:rPr>
              <a:t>newton</a:t>
            </a:r>
            <a:r>
              <a:rPr lang="en-US" sz="2000" dirty="0">
                <a:solidFill>
                  <a:srgbClr val="800080"/>
                </a:solidFill>
              </a:rPr>
              <a:t> acts on the feather, but the effect is significant because the feather weighs only a fraction of a </a:t>
            </a:r>
            <a:r>
              <a:rPr lang="en-US" sz="2000" dirty="0" err="1">
                <a:solidFill>
                  <a:srgbClr val="800080"/>
                </a:solidFill>
              </a:rPr>
              <a:t>newton</a:t>
            </a:r>
            <a:r>
              <a:rPr lang="en-US" sz="2000" dirty="0">
                <a:solidFill>
                  <a:srgbClr val="800080"/>
                </a:solidFill>
              </a:rPr>
              <a:t>. The elephant has larger acceleration.</a:t>
            </a:r>
          </a:p>
          <a:p>
            <a:r>
              <a:rPr lang="en-US" sz="2000" b="1" i="1" dirty="0">
                <a:solidFill>
                  <a:srgbClr val="800080"/>
                </a:solidFill>
              </a:rPr>
              <a:t>Remember to distinguish between a force itself and the effect it produces!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p:cNvPicPr>
            <a:picLocks noGrp="1" noChangeAspect="1" noChangeArrowheads="1"/>
          </p:cNvPicPr>
          <p:nvPr>
            <p:ph idx="1"/>
          </p:nvPr>
        </p:nvPicPr>
        <p:blipFill>
          <a:blip r:embed="rId3"/>
          <a:srcRect/>
          <a:stretch>
            <a:fillRect/>
          </a:stretch>
        </p:blipFill>
        <p:spPr>
          <a:xfrm>
            <a:off x="304800" y="663575"/>
            <a:ext cx="8839200" cy="6629400"/>
          </a:xfrm>
          <a:ln>
            <a:solidFill>
              <a:srgbClr val="000000"/>
            </a:solidFill>
          </a:ln>
        </p:spPr>
      </p:pic>
      <p:sp>
        <p:nvSpPr>
          <p:cNvPr id="3" name="TextBox 2"/>
          <p:cNvSpPr txBox="1"/>
          <p:nvPr/>
        </p:nvSpPr>
        <p:spPr>
          <a:xfrm>
            <a:off x="2819400" y="457200"/>
            <a:ext cx="3733800" cy="461665"/>
          </a:xfrm>
          <a:prstGeom prst="rect">
            <a:avLst/>
          </a:prstGeom>
          <a:solidFill>
            <a:schemeClr val="bg1"/>
          </a:solidFill>
        </p:spPr>
        <p:txBody>
          <a:bodyPr wrap="square" rtlCol="0">
            <a:spAutoFit/>
          </a:bodyPr>
          <a:lstStyle/>
          <a:p>
            <a:pPr algn="ctr"/>
            <a:r>
              <a:rPr lang="en-US" sz="2400" b="1" dirty="0" smtClean="0"/>
              <a:t>Clicker Question</a:t>
            </a:r>
            <a:endParaRPr lang="en-US" sz="24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p:cNvPicPr>
            <a:picLocks noGrp="1" noChangeAspect="1" noChangeArrowheads="1"/>
          </p:cNvPicPr>
          <p:nvPr>
            <p:ph/>
          </p:nvPr>
        </p:nvPicPr>
        <p:blipFill>
          <a:blip r:embed="rId3"/>
          <a:srcRect/>
          <a:stretch>
            <a:fillRect/>
          </a:stretch>
        </p:blipFill>
        <p:spPr>
          <a:xfrm>
            <a:off x="4191000" y="274638"/>
            <a:ext cx="4281488" cy="3211512"/>
          </a:xfrm>
          <a:noFill/>
          <a:ln>
            <a:solidFill>
              <a:srgbClr val="000000"/>
            </a:solidFill>
          </a:ln>
        </p:spPr>
      </p:pic>
      <p:sp>
        <p:nvSpPr>
          <p:cNvPr id="26627" name="Rectangle 6"/>
          <p:cNvSpPr>
            <a:spLocks noChangeArrowheads="1"/>
          </p:cNvSpPr>
          <p:nvPr/>
        </p:nvSpPr>
        <p:spPr bwMode="auto">
          <a:xfrm>
            <a:off x="381000" y="3744913"/>
            <a:ext cx="8305800" cy="2835275"/>
          </a:xfrm>
          <a:prstGeom prst="rect">
            <a:avLst/>
          </a:prstGeom>
          <a:noFill/>
          <a:ln w="9525">
            <a:noFill/>
            <a:miter lim="800000"/>
            <a:headEnd/>
            <a:tailEnd/>
          </a:ln>
        </p:spPr>
        <p:txBody>
          <a:bodyPr>
            <a:spAutoFit/>
          </a:bodyPr>
          <a:lstStyle/>
          <a:p>
            <a:r>
              <a:rPr lang="en-US" sz="2000" b="1" dirty="0">
                <a:solidFill>
                  <a:srgbClr val="800080"/>
                </a:solidFill>
              </a:rPr>
              <a:t>Answer:</a:t>
            </a:r>
            <a:r>
              <a:rPr lang="en-US" sz="2000" dirty="0">
                <a:solidFill>
                  <a:srgbClr val="800080"/>
                </a:solidFill>
              </a:rPr>
              <a:t>  </a:t>
            </a:r>
            <a:r>
              <a:rPr lang="en-US" sz="2000" b="1" dirty="0">
                <a:solidFill>
                  <a:srgbClr val="800080"/>
                </a:solidFill>
              </a:rPr>
              <a:t>the iron ball</a:t>
            </a:r>
          </a:p>
          <a:p>
            <a:r>
              <a:rPr lang="en-US" sz="2000" dirty="0">
                <a:solidFill>
                  <a:srgbClr val="800080"/>
                </a:solidFill>
              </a:rPr>
              <a:t>Air resistance depends on both the size and </a:t>
            </a:r>
            <a:r>
              <a:rPr lang="en-US" sz="2000" i="1" dirty="0">
                <a:solidFill>
                  <a:srgbClr val="800080"/>
                </a:solidFill>
              </a:rPr>
              <a:t>speed</a:t>
            </a:r>
            <a:r>
              <a:rPr lang="en-US" sz="2000" dirty="0">
                <a:solidFill>
                  <a:srgbClr val="800080"/>
                </a:solidFill>
              </a:rPr>
              <a:t> of a falling object. Both balls have the same size, but the heavier iron ball </a:t>
            </a:r>
            <a:r>
              <a:rPr lang="en-US" sz="2000" i="1" dirty="0">
                <a:solidFill>
                  <a:srgbClr val="800080"/>
                </a:solidFill>
              </a:rPr>
              <a:t>falls faster</a:t>
            </a:r>
            <a:r>
              <a:rPr lang="en-US" sz="2000" dirty="0">
                <a:solidFill>
                  <a:srgbClr val="800080"/>
                </a:solidFill>
              </a:rPr>
              <a:t> through the air and encounters </a:t>
            </a:r>
            <a:r>
              <a:rPr lang="en-US" sz="2000" i="1" dirty="0">
                <a:solidFill>
                  <a:srgbClr val="800080"/>
                </a:solidFill>
              </a:rPr>
              <a:t>greater air resistance</a:t>
            </a:r>
            <a:r>
              <a:rPr lang="en-US" sz="2000" dirty="0">
                <a:solidFill>
                  <a:srgbClr val="800080"/>
                </a:solidFill>
              </a:rPr>
              <a:t> in its fall. </a:t>
            </a:r>
          </a:p>
          <a:p>
            <a:r>
              <a:rPr lang="en-US" sz="2000" b="1" dirty="0">
                <a:solidFill>
                  <a:srgbClr val="800080"/>
                </a:solidFill>
              </a:rPr>
              <a:t>Be careful to distinguish between the </a:t>
            </a:r>
            <a:r>
              <a:rPr lang="en-US" sz="2000" b="1" i="1" dirty="0">
                <a:solidFill>
                  <a:srgbClr val="800080"/>
                </a:solidFill>
              </a:rPr>
              <a:t>amount</a:t>
            </a:r>
            <a:r>
              <a:rPr lang="en-US" sz="2000" b="1" dirty="0">
                <a:solidFill>
                  <a:srgbClr val="800080"/>
                </a:solidFill>
              </a:rPr>
              <a:t> of air drag and the </a:t>
            </a:r>
            <a:r>
              <a:rPr lang="en-US" sz="2000" b="1" i="1" dirty="0">
                <a:solidFill>
                  <a:srgbClr val="800080"/>
                </a:solidFill>
              </a:rPr>
              <a:t>effect </a:t>
            </a:r>
            <a:r>
              <a:rPr lang="en-US" sz="2000" b="1" dirty="0">
                <a:solidFill>
                  <a:srgbClr val="800080"/>
                </a:solidFill>
              </a:rPr>
              <a:t>of that air drag. </a:t>
            </a:r>
            <a:r>
              <a:rPr lang="en-US" sz="2000" dirty="0">
                <a:solidFill>
                  <a:srgbClr val="800080"/>
                </a:solidFill>
              </a:rPr>
              <a:t>If the greater air drag on the faster ball is small compared to the weight of the ball, it won’t be very effective in reducing acceleration. For example,  2 </a:t>
            </a:r>
            <a:r>
              <a:rPr lang="en-US" sz="2000" dirty="0" err="1">
                <a:solidFill>
                  <a:srgbClr val="800080"/>
                </a:solidFill>
              </a:rPr>
              <a:t>newtons</a:t>
            </a:r>
            <a:r>
              <a:rPr lang="en-US" sz="2000" dirty="0">
                <a:solidFill>
                  <a:srgbClr val="800080"/>
                </a:solidFill>
              </a:rPr>
              <a:t> of air drag on a 20-newton ball has less effect on fall than 1 </a:t>
            </a:r>
            <a:r>
              <a:rPr lang="en-US" sz="2000" dirty="0" err="1">
                <a:solidFill>
                  <a:srgbClr val="800080"/>
                </a:solidFill>
              </a:rPr>
              <a:t>newton</a:t>
            </a:r>
            <a:r>
              <a:rPr lang="en-US" sz="2000" dirty="0">
                <a:solidFill>
                  <a:srgbClr val="800080"/>
                </a:solidFill>
              </a:rPr>
              <a:t> of air drag on a 2-newton ball.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85800"/>
            <a:ext cx="7924800" cy="639763"/>
          </a:xfrm>
        </p:spPr>
        <p:txBody>
          <a:bodyPr/>
          <a:lstStyle/>
          <a:p>
            <a:pPr eaLnBrk="1" hangingPunct="1"/>
            <a:r>
              <a:rPr lang="en-US" sz="3200" u="sng" smtClean="0"/>
              <a:t>Mass and Weight continued</a:t>
            </a:r>
          </a:p>
        </p:txBody>
      </p:sp>
      <p:sp>
        <p:nvSpPr>
          <p:cNvPr id="12295" name="Text Box 7"/>
          <p:cNvSpPr txBox="1">
            <a:spLocks noChangeArrowheads="1"/>
          </p:cNvSpPr>
          <p:nvPr/>
        </p:nvSpPr>
        <p:spPr bwMode="auto">
          <a:xfrm>
            <a:off x="457200" y="3657600"/>
            <a:ext cx="8686800" cy="1917700"/>
          </a:xfrm>
          <a:prstGeom prst="rect">
            <a:avLst/>
          </a:prstGeom>
          <a:noFill/>
          <a:ln w="9525">
            <a:noFill/>
            <a:miter lim="800000"/>
            <a:headEnd/>
            <a:tailEnd/>
          </a:ln>
        </p:spPr>
        <p:txBody>
          <a:bodyPr>
            <a:spAutoFit/>
          </a:bodyPr>
          <a:lstStyle/>
          <a:p>
            <a:pPr>
              <a:spcBef>
                <a:spcPct val="50000"/>
              </a:spcBef>
              <a:buFontTx/>
              <a:buChar char="•"/>
            </a:pPr>
            <a:r>
              <a:rPr lang="en-US" sz="2400"/>
              <a:t> Units:</a:t>
            </a:r>
          </a:p>
          <a:p>
            <a:pPr>
              <a:spcBef>
                <a:spcPct val="50000"/>
              </a:spcBef>
            </a:pPr>
            <a:r>
              <a:rPr lang="en-US" sz="2400"/>
              <a:t>Standard unit for mass is kilogram, kg. </a:t>
            </a:r>
          </a:p>
          <a:p>
            <a:pPr>
              <a:spcBef>
                <a:spcPct val="50000"/>
              </a:spcBef>
            </a:pPr>
            <a:r>
              <a:rPr lang="en-US" sz="2400"/>
              <a:t>Standard unit for weight is Newton (since it’s a force) (commonly, pound) </a:t>
            </a:r>
          </a:p>
        </p:txBody>
      </p:sp>
      <p:sp>
        <p:nvSpPr>
          <p:cNvPr id="12296" name="Text Box 8"/>
          <p:cNvSpPr txBox="1">
            <a:spLocks noChangeArrowheads="1"/>
          </p:cNvSpPr>
          <p:nvPr/>
        </p:nvSpPr>
        <p:spPr bwMode="auto">
          <a:xfrm>
            <a:off x="304800" y="1828800"/>
            <a:ext cx="8839200" cy="1200150"/>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t>Note mass is an </a:t>
            </a:r>
            <a:r>
              <a:rPr lang="en-US" sz="2400" i="1" dirty="0"/>
              <a:t>intrinsic property </a:t>
            </a:r>
            <a:r>
              <a:rPr lang="en-US" sz="2400" dirty="0"/>
              <a:t>of an object  - e.g. it doesn’t depend on where it is, whereas weight does depend on location (</a:t>
            </a:r>
            <a:r>
              <a:rPr lang="en-US" sz="2400" dirty="0" smtClean="0"/>
              <a:t>e.g. weight is less </a:t>
            </a:r>
            <a:r>
              <a:rPr lang="en-US" sz="2400" dirty="0"/>
              <a:t>on moon than on earth…)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2296">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92162"/>
          </a:xfrm>
        </p:spPr>
        <p:txBody>
          <a:bodyPr/>
          <a:lstStyle/>
          <a:p>
            <a:pPr eaLnBrk="1" hangingPunct="1"/>
            <a:r>
              <a:rPr lang="en-US" sz="3200" u="sng" smtClean="0"/>
              <a:t>Clicker Question</a:t>
            </a:r>
          </a:p>
        </p:txBody>
      </p:sp>
      <p:sp>
        <p:nvSpPr>
          <p:cNvPr id="14339" name="Rectangle 3"/>
          <p:cNvSpPr>
            <a:spLocks noGrp="1" noChangeArrowheads="1"/>
          </p:cNvSpPr>
          <p:nvPr>
            <p:ph type="body" idx="1"/>
          </p:nvPr>
        </p:nvSpPr>
        <p:spPr>
          <a:xfrm>
            <a:off x="242455" y="1046018"/>
            <a:ext cx="8458200" cy="2667000"/>
          </a:xfrm>
        </p:spPr>
        <p:txBody>
          <a:bodyPr/>
          <a:lstStyle/>
          <a:p>
            <a:pPr marL="609600" indent="-609600" eaLnBrk="1" hangingPunct="1">
              <a:buFontTx/>
              <a:buNone/>
            </a:pPr>
            <a:r>
              <a:rPr lang="en-US" sz="2400" dirty="0" smtClean="0"/>
              <a:t>A 10 kg bag of rice weighs one-sixth as much on the moon than on earth because the moon’s gravity is one-sixth as much as  the earth’s. </a:t>
            </a:r>
          </a:p>
          <a:p>
            <a:pPr marL="609600" indent="-609600" eaLnBrk="1" hangingPunct="1">
              <a:buFontTx/>
              <a:buNone/>
            </a:pPr>
            <a:endParaRPr lang="en-US" sz="2400" dirty="0" smtClean="0"/>
          </a:p>
          <a:p>
            <a:pPr marL="609600" indent="-609600" eaLnBrk="1" hangingPunct="1">
              <a:buFontTx/>
              <a:buNone/>
            </a:pPr>
            <a:r>
              <a:rPr lang="en-US" sz="2400" dirty="0" smtClean="0"/>
              <a:t>If you tried to slide the bag horizontally across a smooth table to a friend, is it one-sixth as easier on the moon than on earth? (ignore friction</a:t>
            </a:r>
            <a:r>
              <a:rPr lang="en-US" sz="2400" dirty="0" smtClean="0"/>
              <a:t>)</a:t>
            </a:r>
          </a:p>
          <a:p>
            <a:pPr marL="609600" indent="-609600" eaLnBrk="1" hangingPunct="1">
              <a:buFontTx/>
              <a:buNone/>
            </a:pPr>
            <a:endParaRPr lang="en-US" sz="2400" dirty="0" smtClean="0"/>
          </a:p>
          <a:p>
            <a:pPr marL="609600" indent="-609600" eaLnBrk="1" hangingPunct="1">
              <a:buFontTx/>
              <a:buAutoNum type="alphaUcParenR"/>
            </a:pPr>
            <a:r>
              <a:rPr lang="en-US" sz="2400" dirty="0" smtClean="0"/>
              <a:t>Yes</a:t>
            </a:r>
            <a:endParaRPr lang="en-US" sz="2400" dirty="0" smtClean="0"/>
          </a:p>
          <a:p>
            <a:pPr marL="609600" indent="-609600" eaLnBrk="1" hangingPunct="1">
              <a:buFontTx/>
              <a:buAutoNum type="alphaUcParenR"/>
            </a:pPr>
            <a:r>
              <a:rPr lang="en-US" sz="2400" dirty="0" smtClean="0"/>
              <a:t>No</a:t>
            </a:r>
          </a:p>
          <a:p>
            <a:pPr marL="609600" indent="-609600" eaLnBrk="1" hangingPunct="1">
              <a:buFontTx/>
              <a:buNone/>
            </a:pPr>
            <a:r>
              <a:rPr lang="en-US" sz="2400" dirty="0" smtClean="0">
                <a:solidFill>
                  <a:srgbClr val="800080"/>
                </a:solidFill>
              </a:rPr>
              <a:t>Answer: B</a:t>
            </a:r>
          </a:p>
          <a:p>
            <a:pPr marL="609600" indent="-609600" eaLnBrk="1" hangingPunct="1">
              <a:buFontTx/>
              <a:buNone/>
            </a:pPr>
            <a:r>
              <a:rPr lang="en-US" sz="2400" dirty="0" smtClean="0">
                <a:solidFill>
                  <a:srgbClr val="800080"/>
                </a:solidFill>
              </a:rPr>
              <a:t>No!  The same horizontal force is needed, since the mass (inertia) of the bag is the same. </a:t>
            </a:r>
          </a:p>
        </p:txBody>
      </p:sp>
      <p:sp>
        <p:nvSpPr>
          <p:cNvPr id="14340" name="Oval 4"/>
          <p:cNvSpPr>
            <a:spLocks noChangeArrowheads="1"/>
          </p:cNvSpPr>
          <p:nvPr/>
        </p:nvSpPr>
        <p:spPr bwMode="auto">
          <a:xfrm>
            <a:off x="242455" y="4724400"/>
            <a:ext cx="1752600" cy="457200"/>
          </a:xfrm>
          <a:prstGeom prst="ellipse">
            <a:avLst/>
          </a:prstGeom>
          <a:noFill/>
          <a:ln w="28575">
            <a:solidFill>
              <a:srgbClr val="800080"/>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xEl>
                                              <p:pRg st="7" end="7"/>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28600" y="177800"/>
            <a:ext cx="8534400" cy="914400"/>
          </a:xfrm>
        </p:spPr>
        <p:txBody>
          <a:bodyPr/>
          <a:lstStyle/>
          <a:p>
            <a:pPr eaLnBrk="1" hangingPunct="1"/>
            <a:r>
              <a:rPr lang="en-US" sz="3200" u="sng" smtClean="0"/>
              <a:t>Towards Newton’s Second Law of Motion…</a:t>
            </a:r>
          </a:p>
        </p:txBody>
      </p:sp>
      <p:sp>
        <p:nvSpPr>
          <p:cNvPr id="2054" name="Text Box 6"/>
          <p:cNvSpPr txBox="1">
            <a:spLocks noChangeArrowheads="1"/>
          </p:cNvSpPr>
          <p:nvPr/>
        </p:nvSpPr>
        <p:spPr bwMode="auto">
          <a:xfrm>
            <a:off x="0" y="1066800"/>
            <a:ext cx="6324600" cy="457200"/>
          </a:xfrm>
          <a:prstGeom prst="rect">
            <a:avLst/>
          </a:prstGeom>
          <a:noFill/>
          <a:ln w="9525">
            <a:noFill/>
            <a:miter lim="800000"/>
            <a:headEnd/>
            <a:tailEnd/>
          </a:ln>
        </p:spPr>
        <p:txBody>
          <a:bodyPr>
            <a:spAutoFit/>
          </a:bodyPr>
          <a:lstStyle/>
          <a:p>
            <a:pPr>
              <a:spcBef>
                <a:spcPct val="50000"/>
              </a:spcBef>
            </a:pPr>
            <a:r>
              <a:rPr lang="en-US" sz="2400" b="1" u="sng"/>
              <a:t>(i) Acceleration is created by a net force</a:t>
            </a:r>
          </a:p>
        </p:txBody>
      </p:sp>
      <p:grpSp>
        <p:nvGrpSpPr>
          <p:cNvPr id="2" name="Group 26"/>
          <p:cNvGrpSpPr>
            <a:grpSpLocks/>
          </p:cNvGrpSpPr>
          <p:nvPr/>
        </p:nvGrpSpPr>
        <p:grpSpPr bwMode="auto">
          <a:xfrm>
            <a:off x="3219306" y="2811463"/>
            <a:ext cx="7467600" cy="1006475"/>
            <a:chOff x="2016" y="2688"/>
            <a:chExt cx="4704" cy="634"/>
          </a:xfrm>
        </p:grpSpPr>
        <p:sp>
          <p:nvSpPr>
            <p:cNvPr id="6154" name="Text Box 8"/>
            <p:cNvSpPr txBox="1">
              <a:spLocks noChangeArrowheads="1"/>
            </p:cNvSpPr>
            <p:nvPr/>
          </p:nvSpPr>
          <p:spPr bwMode="auto">
            <a:xfrm>
              <a:off x="2016" y="2688"/>
              <a:ext cx="4704" cy="250"/>
            </a:xfrm>
            <a:prstGeom prst="rect">
              <a:avLst/>
            </a:prstGeom>
            <a:noFill/>
            <a:ln w="9525">
              <a:noFill/>
              <a:miter lim="800000"/>
              <a:headEnd/>
              <a:tailEnd/>
            </a:ln>
          </p:spPr>
          <p:txBody>
            <a:bodyPr>
              <a:spAutoFit/>
            </a:bodyPr>
            <a:lstStyle/>
            <a:p>
              <a:pPr>
                <a:spcBef>
                  <a:spcPct val="50000"/>
                </a:spcBef>
              </a:pPr>
              <a:r>
                <a:rPr lang="en-US" sz="2000" b="1" dirty="0"/>
                <a:t>Acceleration ~ net force </a:t>
              </a:r>
            </a:p>
          </p:txBody>
        </p:sp>
        <p:sp>
          <p:nvSpPr>
            <p:cNvPr id="6155" name="Line 9"/>
            <p:cNvSpPr>
              <a:spLocks noChangeShapeType="1"/>
            </p:cNvSpPr>
            <p:nvPr/>
          </p:nvSpPr>
          <p:spPr bwMode="auto">
            <a:xfrm>
              <a:off x="3120" y="2880"/>
              <a:ext cx="240" cy="240"/>
            </a:xfrm>
            <a:prstGeom prst="line">
              <a:avLst/>
            </a:prstGeom>
            <a:noFill/>
            <a:ln w="9525">
              <a:solidFill>
                <a:schemeClr val="tx1"/>
              </a:solidFill>
              <a:round/>
              <a:headEnd type="triangle" w="med" len="med"/>
              <a:tailEnd/>
            </a:ln>
          </p:spPr>
          <p:txBody>
            <a:bodyPr/>
            <a:lstStyle/>
            <a:p>
              <a:endParaRPr lang="en-US"/>
            </a:p>
          </p:txBody>
        </p:sp>
        <p:sp>
          <p:nvSpPr>
            <p:cNvPr id="6156" name="Text Box 10"/>
            <p:cNvSpPr txBox="1">
              <a:spLocks noChangeArrowheads="1"/>
            </p:cNvSpPr>
            <p:nvPr/>
          </p:nvSpPr>
          <p:spPr bwMode="auto">
            <a:xfrm>
              <a:off x="3168" y="3072"/>
              <a:ext cx="2592" cy="250"/>
            </a:xfrm>
            <a:prstGeom prst="rect">
              <a:avLst/>
            </a:prstGeom>
            <a:noFill/>
            <a:ln w="9525">
              <a:noFill/>
              <a:miter lim="800000"/>
              <a:headEnd/>
              <a:tailEnd/>
            </a:ln>
          </p:spPr>
          <p:txBody>
            <a:bodyPr>
              <a:spAutoFit/>
            </a:bodyPr>
            <a:lstStyle/>
            <a:p>
              <a:pPr>
                <a:spcBef>
                  <a:spcPct val="50000"/>
                </a:spcBef>
              </a:pPr>
              <a:r>
                <a:rPr lang="en-US" sz="2000"/>
                <a:t>~ means, “directly proportional to”</a:t>
              </a:r>
            </a:p>
          </p:txBody>
        </p:sp>
      </p:grpSp>
      <p:pic>
        <p:nvPicPr>
          <p:cNvPr id="2060" name="Picture 12" descr="04-02Figure_FIG"/>
          <p:cNvPicPr>
            <a:picLocks noChangeAspect="1" noChangeArrowheads="1"/>
          </p:cNvPicPr>
          <p:nvPr/>
        </p:nvPicPr>
        <p:blipFill>
          <a:blip r:embed="rId3"/>
          <a:srcRect b="5128"/>
          <a:stretch>
            <a:fillRect/>
          </a:stretch>
        </p:blipFill>
        <p:spPr bwMode="auto">
          <a:xfrm>
            <a:off x="-195002" y="1872672"/>
            <a:ext cx="3376208" cy="3493655"/>
          </a:xfrm>
          <a:prstGeom prst="rect">
            <a:avLst/>
          </a:prstGeom>
          <a:noFill/>
          <a:ln w="9525">
            <a:noFill/>
            <a:miter lim="800000"/>
            <a:headEnd/>
            <a:tailEnd/>
          </a:ln>
        </p:spPr>
      </p:pic>
      <p:sp>
        <p:nvSpPr>
          <p:cNvPr id="6151" name="Text Box 13"/>
          <p:cNvSpPr txBox="1">
            <a:spLocks noChangeArrowheads="1"/>
          </p:cNvSpPr>
          <p:nvPr/>
        </p:nvSpPr>
        <p:spPr bwMode="auto">
          <a:xfrm>
            <a:off x="228600" y="6019800"/>
            <a:ext cx="3124200" cy="366713"/>
          </a:xfrm>
          <a:prstGeom prst="rect">
            <a:avLst/>
          </a:prstGeom>
          <a:noFill/>
          <a:ln w="9525">
            <a:noFill/>
            <a:miter lim="800000"/>
            <a:headEnd/>
            <a:tailEnd/>
          </a:ln>
        </p:spPr>
        <p:txBody>
          <a:bodyPr>
            <a:spAutoFit/>
          </a:bodyPr>
          <a:lstStyle/>
          <a:p>
            <a:pPr>
              <a:spcBef>
                <a:spcPct val="50000"/>
              </a:spcBef>
            </a:pPr>
            <a:endParaRPr lang="en-US" b="1" u="sng"/>
          </a:p>
        </p:txBody>
      </p:sp>
      <p:sp>
        <p:nvSpPr>
          <p:cNvPr id="6152" name="Text Box 18"/>
          <p:cNvSpPr txBox="1">
            <a:spLocks noChangeArrowheads="1"/>
          </p:cNvSpPr>
          <p:nvPr/>
        </p:nvSpPr>
        <p:spPr bwMode="auto">
          <a:xfrm>
            <a:off x="4495800" y="5943600"/>
            <a:ext cx="4876800" cy="366713"/>
          </a:xfrm>
          <a:prstGeom prst="rect">
            <a:avLst/>
          </a:prstGeom>
          <a:noFill/>
          <a:ln w="9525">
            <a:noFill/>
            <a:miter lim="800000"/>
            <a:headEnd/>
            <a:tailEnd/>
          </a:ln>
        </p:spPr>
        <p:txBody>
          <a:bodyPr>
            <a:spAutoFit/>
          </a:bodyPr>
          <a:lstStyle/>
          <a:p>
            <a:pPr>
              <a:spcBef>
                <a:spcPct val="50000"/>
              </a:spcBef>
            </a:pPr>
            <a:endParaRPr lang="en-US"/>
          </a:p>
        </p:txBody>
      </p:sp>
      <p:sp>
        <p:nvSpPr>
          <p:cNvPr id="2073" name="Text Box 25"/>
          <p:cNvSpPr txBox="1">
            <a:spLocks noChangeArrowheads="1"/>
          </p:cNvSpPr>
          <p:nvPr/>
        </p:nvSpPr>
        <p:spPr bwMode="auto">
          <a:xfrm>
            <a:off x="3524106" y="3878263"/>
            <a:ext cx="4648200" cy="701675"/>
          </a:xfrm>
          <a:prstGeom prst="rect">
            <a:avLst/>
          </a:prstGeom>
          <a:noFill/>
          <a:ln w="9525">
            <a:noFill/>
            <a:miter lim="800000"/>
            <a:headEnd/>
            <a:tailEnd/>
          </a:ln>
        </p:spPr>
        <p:txBody>
          <a:bodyPr>
            <a:spAutoFit/>
          </a:bodyPr>
          <a:lstStyle/>
          <a:p>
            <a:pPr>
              <a:spcBef>
                <a:spcPct val="50000"/>
              </a:spcBef>
            </a:pPr>
            <a:r>
              <a:rPr lang="en-US" sz="2000"/>
              <a:t>Twice the force on same object, gives twice acceleration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06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247650" y="304800"/>
            <a:ext cx="8534400" cy="914400"/>
          </a:xfrm>
        </p:spPr>
        <p:txBody>
          <a:bodyPr/>
          <a:lstStyle/>
          <a:p>
            <a:pPr eaLnBrk="1" hangingPunct="1"/>
            <a:r>
              <a:rPr lang="en-US" sz="3200" u="sng" smtClean="0"/>
              <a:t>Towards Newton’s Second Law of Motion…</a:t>
            </a:r>
          </a:p>
        </p:txBody>
      </p:sp>
      <p:sp>
        <p:nvSpPr>
          <p:cNvPr id="7171" name="Text Box 10"/>
          <p:cNvSpPr txBox="1">
            <a:spLocks noChangeArrowheads="1"/>
          </p:cNvSpPr>
          <p:nvPr/>
        </p:nvSpPr>
        <p:spPr bwMode="auto">
          <a:xfrm>
            <a:off x="228600" y="6019800"/>
            <a:ext cx="3124200" cy="366713"/>
          </a:xfrm>
          <a:prstGeom prst="rect">
            <a:avLst/>
          </a:prstGeom>
          <a:noFill/>
          <a:ln w="9525">
            <a:noFill/>
            <a:miter lim="800000"/>
            <a:headEnd/>
            <a:tailEnd/>
          </a:ln>
        </p:spPr>
        <p:txBody>
          <a:bodyPr>
            <a:spAutoFit/>
          </a:bodyPr>
          <a:lstStyle/>
          <a:p>
            <a:pPr>
              <a:spcBef>
                <a:spcPct val="50000"/>
              </a:spcBef>
            </a:pPr>
            <a:endParaRPr lang="en-US" b="1" u="sng"/>
          </a:p>
        </p:txBody>
      </p:sp>
      <p:sp>
        <p:nvSpPr>
          <p:cNvPr id="7172" name="Text Box 11"/>
          <p:cNvSpPr txBox="1">
            <a:spLocks noChangeArrowheads="1"/>
          </p:cNvSpPr>
          <p:nvPr/>
        </p:nvSpPr>
        <p:spPr bwMode="auto">
          <a:xfrm>
            <a:off x="4495800" y="5943600"/>
            <a:ext cx="4876800" cy="366713"/>
          </a:xfrm>
          <a:prstGeom prst="rect">
            <a:avLst/>
          </a:prstGeom>
          <a:noFill/>
          <a:ln w="9525">
            <a:noFill/>
            <a:miter lim="800000"/>
            <a:headEnd/>
            <a:tailEnd/>
          </a:ln>
        </p:spPr>
        <p:txBody>
          <a:bodyPr>
            <a:spAutoFit/>
          </a:bodyPr>
          <a:lstStyle/>
          <a:p>
            <a:pPr>
              <a:spcBef>
                <a:spcPct val="50000"/>
              </a:spcBef>
            </a:pPr>
            <a:endParaRPr lang="en-US"/>
          </a:p>
        </p:txBody>
      </p:sp>
      <p:sp>
        <p:nvSpPr>
          <p:cNvPr id="46092" name="Rectangle 12"/>
          <p:cNvSpPr>
            <a:spLocks noChangeArrowheads="1"/>
          </p:cNvSpPr>
          <p:nvPr/>
        </p:nvSpPr>
        <p:spPr bwMode="auto">
          <a:xfrm>
            <a:off x="247650" y="1219200"/>
            <a:ext cx="4335463" cy="457200"/>
          </a:xfrm>
          <a:prstGeom prst="rect">
            <a:avLst/>
          </a:prstGeom>
          <a:noFill/>
          <a:ln w="9525">
            <a:noFill/>
            <a:miter lim="800000"/>
            <a:headEnd/>
            <a:tailEnd/>
          </a:ln>
        </p:spPr>
        <p:txBody>
          <a:bodyPr wrap="none">
            <a:spAutoFit/>
          </a:bodyPr>
          <a:lstStyle/>
          <a:p>
            <a:pPr>
              <a:spcBef>
                <a:spcPct val="50000"/>
              </a:spcBef>
            </a:pPr>
            <a:r>
              <a:rPr lang="en-US" sz="2400" b="1" u="sng"/>
              <a:t>(ii) Mass resists acceleration</a:t>
            </a:r>
          </a:p>
        </p:txBody>
      </p:sp>
      <p:grpSp>
        <p:nvGrpSpPr>
          <p:cNvPr id="2" name="Group 31"/>
          <p:cNvGrpSpPr>
            <a:grpSpLocks/>
          </p:cNvGrpSpPr>
          <p:nvPr/>
        </p:nvGrpSpPr>
        <p:grpSpPr bwMode="auto">
          <a:xfrm>
            <a:off x="304800" y="1676400"/>
            <a:ext cx="4114800" cy="838200"/>
            <a:chOff x="192" y="1056"/>
            <a:chExt cx="2592" cy="528"/>
          </a:xfrm>
        </p:grpSpPr>
        <p:sp>
          <p:nvSpPr>
            <p:cNvPr id="7186" name="Text Box 14"/>
            <p:cNvSpPr txBox="1">
              <a:spLocks noChangeArrowheads="1"/>
            </p:cNvSpPr>
            <p:nvPr/>
          </p:nvSpPr>
          <p:spPr bwMode="auto">
            <a:xfrm>
              <a:off x="192" y="1152"/>
              <a:ext cx="1474" cy="288"/>
            </a:xfrm>
            <a:prstGeom prst="rect">
              <a:avLst/>
            </a:prstGeom>
            <a:noFill/>
            <a:ln w="9525">
              <a:noFill/>
              <a:miter lim="800000"/>
              <a:headEnd/>
              <a:tailEnd/>
            </a:ln>
          </p:spPr>
          <p:txBody>
            <a:bodyPr wrap="none">
              <a:spAutoFit/>
            </a:bodyPr>
            <a:lstStyle/>
            <a:p>
              <a:r>
                <a:rPr lang="en-US" sz="2400" b="1"/>
                <a:t>Acceleration ~</a:t>
              </a:r>
              <a:r>
                <a:rPr lang="en-US" b="1"/>
                <a:t> </a:t>
              </a:r>
            </a:p>
          </p:txBody>
        </p:sp>
        <p:sp>
          <p:nvSpPr>
            <p:cNvPr id="7187" name="Text Box 15"/>
            <p:cNvSpPr txBox="1">
              <a:spLocks noChangeArrowheads="1"/>
            </p:cNvSpPr>
            <p:nvPr/>
          </p:nvSpPr>
          <p:spPr bwMode="auto">
            <a:xfrm>
              <a:off x="1738" y="1056"/>
              <a:ext cx="624" cy="288"/>
            </a:xfrm>
            <a:prstGeom prst="rect">
              <a:avLst/>
            </a:prstGeom>
            <a:noFill/>
            <a:ln w="9525">
              <a:noFill/>
              <a:miter lim="800000"/>
              <a:headEnd/>
              <a:tailEnd/>
            </a:ln>
          </p:spPr>
          <p:txBody>
            <a:bodyPr>
              <a:spAutoFit/>
            </a:bodyPr>
            <a:lstStyle/>
            <a:p>
              <a:pPr>
                <a:spcBef>
                  <a:spcPct val="50000"/>
                </a:spcBef>
              </a:pPr>
              <a:r>
                <a:rPr lang="en-US" sz="2400" u="sng"/>
                <a:t>__</a:t>
              </a:r>
              <a:r>
                <a:rPr lang="en-US" sz="2400" b="1" u="sng"/>
                <a:t>1</a:t>
              </a:r>
              <a:r>
                <a:rPr lang="en-US" sz="2400" u="sng"/>
                <a:t>_</a:t>
              </a:r>
              <a:endParaRPr lang="en-US" sz="2400" b="1"/>
            </a:p>
          </p:txBody>
        </p:sp>
        <p:sp>
          <p:nvSpPr>
            <p:cNvPr id="7188" name="Text Box 16"/>
            <p:cNvSpPr txBox="1">
              <a:spLocks noChangeArrowheads="1"/>
            </p:cNvSpPr>
            <p:nvPr/>
          </p:nvSpPr>
          <p:spPr bwMode="auto">
            <a:xfrm>
              <a:off x="1728" y="1296"/>
              <a:ext cx="1056" cy="288"/>
            </a:xfrm>
            <a:prstGeom prst="rect">
              <a:avLst/>
            </a:prstGeom>
            <a:noFill/>
            <a:ln w="9525">
              <a:noFill/>
              <a:miter lim="800000"/>
              <a:headEnd/>
              <a:tailEnd/>
            </a:ln>
          </p:spPr>
          <p:txBody>
            <a:bodyPr>
              <a:spAutoFit/>
            </a:bodyPr>
            <a:lstStyle/>
            <a:p>
              <a:pPr>
                <a:spcBef>
                  <a:spcPct val="50000"/>
                </a:spcBef>
              </a:pPr>
              <a:r>
                <a:rPr lang="en-US" sz="2400" b="1"/>
                <a:t>mass</a:t>
              </a:r>
            </a:p>
          </p:txBody>
        </p:sp>
      </p:grpSp>
      <p:sp>
        <p:nvSpPr>
          <p:cNvPr id="46097" name="Text Box 17"/>
          <p:cNvSpPr txBox="1">
            <a:spLocks noChangeArrowheads="1"/>
          </p:cNvSpPr>
          <p:nvPr/>
        </p:nvSpPr>
        <p:spPr bwMode="auto">
          <a:xfrm>
            <a:off x="4191000" y="1752600"/>
            <a:ext cx="4953000" cy="7016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The same force applied to twice the mass gives half the acceleration</a:t>
            </a:r>
          </a:p>
        </p:txBody>
      </p:sp>
      <p:sp>
        <p:nvSpPr>
          <p:cNvPr id="46099" name="Rectangle 19"/>
          <p:cNvSpPr>
            <a:spLocks noChangeArrowheads="1"/>
          </p:cNvSpPr>
          <p:nvPr/>
        </p:nvSpPr>
        <p:spPr bwMode="auto">
          <a:xfrm>
            <a:off x="476250" y="3047137"/>
            <a:ext cx="8077200" cy="685800"/>
          </a:xfrm>
          <a:prstGeom prst="rect">
            <a:avLst/>
          </a:prstGeom>
          <a:noFill/>
          <a:ln w="9525">
            <a:noFill/>
            <a:miter lim="800000"/>
            <a:headEnd/>
            <a:tailEnd/>
          </a:ln>
        </p:spPr>
        <p:txBody>
          <a:bodyPr/>
          <a:lstStyle/>
          <a:p>
            <a:pPr algn="ctr">
              <a:spcBef>
                <a:spcPct val="20000"/>
              </a:spcBef>
            </a:pPr>
            <a:r>
              <a:rPr lang="en-US" sz="3200" b="1" u="sng" dirty="0"/>
              <a:t>Newton’s Second Law</a:t>
            </a:r>
            <a:r>
              <a:rPr lang="en-US" sz="3200" b="1" dirty="0"/>
              <a:t> </a:t>
            </a:r>
          </a:p>
        </p:txBody>
      </p:sp>
      <p:sp>
        <p:nvSpPr>
          <p:cNvPr id="46100" name="Text Box 20"/>
          <p:cNvSpPr txBox="1">
            <a:spLocks noChangeArrowheads="1"/>
          </p:cNvSpPr>
          <p:nvPr/>
        </p:nvSpPr>
        <p:spPr bwMode="auto">
          <a:xfrm>
            <a:off x="0" y="3771037"/>
            <a:ext cx="9144000" cy="1754326"/>
          </a:xfrm>
          <a:prstGeom prst="rect">
            <a:avLst/>
          </a:prstGeom>
          <a:noFill/>
          <a:ln w="9525">
            <a:noFill/>
            <a:miter lim="800000"/>
            <a:headEnd/>
            <a:tailEnd/>
          </a:ln>
        </p:spPr>
        <p:txBody>
          <a:bodyPr>
            <a:spAutoFit/>
          </a:bodyPr>
          <a:lstStyle/>
          <a:p>
            <a:pPr>
              <a:spcBef>
                <a:spcPct val="50000"/>
              </a:spcBef>
            </a:pPr>
            <a:r>
              <a:rPr lang="en-US" sz="2400" dirty="0"/>
              <a:t>Puts (</a:t>
            </a:r>
            <a:r>
              <a:rPr lang="en-US" sz="2400" dirty="0" err="1"/>
              <a:t>i</a:t>
            </a:r>
            <a:r>
              <a:rPr lang="en-US" sz="2400" dirty="0"/>
              <a:t>) and (ii) together:</a:t>
            </a:r>
          </a:p>
          <a:p>
            <a:pPr>
              <a:spcBef>
                <a:spcPct val="50000"/>
              </a:spcBef>
            </a:pPr>
            <a:r>
              <a:rPr lang="en-US" sz="2400" dirty="0">
                <a:solidFill>
                  <a:srgbClr val="0070C0"/>
                </a:solidFill>
              </a:rPr>
              <a:t>The acceleration of an object is directly proportional to the net force acting on the object, is in the direction of the net force, and is inversely proportional to the mass of the object.</a:t>
            </a:r>
          </a:p>
        </p:txBody>
      </p:sp>
      <p:grpSp>
        <p:nvGrpSpPr>
          <p:cNvPr id="3" name="Group 30"/>
          <p:cNvGrpSpPr>
            <a:grpSpLocks/>
          </p:cNvGrpSpPr>
          <p:nvPr/>
        </p:nvGrpSpPr>
        <p:grpSpPr bwMode="auto">
          <a:xfrm>
            <a:off x="2476500" y="5638800"/>
            <a:ext cx="2286000" cy="762000"/>
            <a:chOff x="1584" y="3696"/>
            <a:chExt cx="1440" cy="480"/>
          </a:xfrm>
        </p:grpSpPr>
        <p:sp>
          <p:nvSpPr>
            <p:cNvPr id="7181" name="Text Box 24"/>
            <p:cNvSpPr txBox="1">
              <a:spLocks noChangeArrowheads="1"/>
            </p:cNvSpPr>
            <p:nvPr/>
          </p:nvSpPr>
          <p:spPr bwMode="auto">
            <a:xfrm>
              <a:off x="2064" y="3696"/>
              <a:ext cx="960" cy="288"/>
            </a:xfrm>
            <a:prstGeom prst="rect">
              <a:avLst/>
            </a:prstGeom>
            <a:noFill/>
            <a:ln w="9525">
              <a:noFill/>
              <a:miter lim="800000"/>
              <a:headEnd/>
              <a:tailEnd/>
            </a:ln>
          </p:spPr>
          <p:txBody>
            <a:bodyPr>
              <a:spAutoFit/>
            </a:bodyPr>
            <a:lstStyle/>
            <a:p>
              <a:pPr>
                <a:spcBef>
                  <a:spcPct val="50000"/>
                </a:spcBef>
              </a:pPr>
              <a:r>
                <a:rPr lang="en-US" sz="2400" i="1" u="sng"/>
                <a:t>F</a:t>
              </a:r>
              <a:r>
                <a:rPr lang="en-US" sz="2000" i="1" u="sng"/>
                <a:t>net</a:t>
              </a:r>
            </a:p>
          </p:txBody>
        </p:sp>
        <p:grpSp>
          <p:nvGrpSpPr>
            <p:cNvPr id="7182" name="Group 29"/>
            <p:cNvGrpSpPr>
              <a:grpSpLocks/>
            </p:cNvGrpSpPr>
            <p:nvPr/>
          </p:nvGrpSpPr>
          <p:grpSpPr bwMode="auto">
            <a:xfrm>
              <a:off x="1584" y="3696"/>
              <a:ext cx="1200" cy="480"/>
              <a:chOff x="1584" y="3696"/>
              <a:chExt cx="1200" cy="480"/>
            </a:xfrm>
          </p:grpSpPr>
          <p:sp>
            <p:nvSpPr>
              <p:cNvPr id="7183" name="Text Box 23"/>
              <p:cNvSpPr txBox="1">
                <a:spLocks noChangeArrowheads="1"/>
              </p:cNvSpPr>
              <p:nvPr/>
            </p:nvSpPr>
            <p:spPr bwMode="auto">
              <a:xfrm>
                <a:off x="1776" y="3769"/>
                <a:ext cx="388" cy="288"/>
              </a:xfrm>
              <a:prstGeom prst="rect">
                <a:avLst/>
              </a:prstGeom>
              <a:noFill/>
              <a:ln w="9525">
                <a:noFill/>
                <a:miter lim="800000"/>
                <a:headEnd/>
                <a:tailEnd/>
              </a:ln>
            </p:spPr>
            <p:txBody>
              <a:bodyPr wrap="none">
                <a:spAutoFit/>
              </a:bodyPr>
              <a:lstStyle/>
              <a:p>
                <a:r>
                  <a:rPr lang="en-US" sz="2400" i="1" dirty="0"/>
                  <a:t>a =</a:t>
                </a:r>
              </a:p>
            </p:txBody>
          </p:sp>
          <p:sp>
            <p:nvSpPr>
              <p:cNvPr id="7184" name="Text Box 25"/>
              <p:cNvSpPr txBox="1">
                <a:spLocks noChangeArrowheads="1"/>
              </p:cNvSpPr>
              <p:nvPr/>
            </p:nvSpPr>
            <p:spPr bwMode="auto">
              <a:xfrm>
                <a:off x="2160" y="3888"/>
                <a:ext cx="422" cy="288"/>
              </a:xfrm>
              <a:prstGeom prst="rect">
                <a:avLst/>
              </a:prstGeom>
              <a:noFill/>
              <a:ln w="9525">
                <a:noFill/>
                <a:miter lim="800000"/>
                <a:headEnd/>
                <a:tailEnd/>
              </a:ln>
            </p:spPr>
            <p:txBody>
              <a:bodyPr>
                <a:spAutoFit/>
              </a:bodyPr>
              <a:lstStyle/>
              <a:p>
                <a:pPr>
                  <a:spcBef>
                    <a:spcPct val="50000"/>
                  </a:spcBef>
                </a:pPr>
                <a:r>
                  <a:rPr lang="en-US" sz="2400" i="1"/>
                  <a:t>m</a:t>
                </a:r>
              </a:p>
            </p:txBody>
          </p:sp>
          <p:sp>
            <p:nvSpPr>
              <p:cNvPr id="7185" name="Rectangle 26"/>
              <p:cNvSpPr>
                <a:spLocks noChangeArrowheads="1"/>
              </p:cNvSpPr>
              <p:nvPr/>
            </p:nvSpPr>
            <p:spPr bwMode="auto">
              <a:xfrm>
                <a:off x="1584" y="3696"/>
                <a:ext cx="1200" cy="432"/>
              </a:xfrm>
              <a:prstGeom prst="rect">
                <a:avLst/>
              </a:prstGeom>
              <a:noFill/>
              <a:ln w="9525">
                <a:solidFill>
                  <a:schemeClr val="tx1"/>
                </a:solidFill>
                <a:miter lim="800000"/>
                <a:headEnd/>
                <a:tailEnd/>
              </a:ln>
            </p:spPr>
            <p:txBody>
              <a:bodyPr wrap="none" anchor="ctr"/>
              <a:lstStyle/>
              <a:p>
                <a:endParaRPr lang="en-US"/>
              </a:p>
            </p:txBody>
          </p:sp>
        </p:grpSp>
      </p:grpSp>
      <p:sp>
        <p:nvSpPr>
          <p:cNvPr id="46107" name="Text Box 27"/>
          <p:cNvSpPr txBox="1">
            <a:spLocks noChangeArrowheads="1"/>
          </p:cNvSpPr>
          <p:nvPr/>
        </p:nvSpPr>
        <p:spPr bwMode="auto">
          <a:xfrm>
            <a:off x="5410200" y="5631873"/>
            <a:ext cx="3581400" cy="457200"/>
          </a:xfrm>
          <a:prstGeom prst="rect">
            <a:avLst/>
          </a:prstGeom>
          <a:noFill/>
          <a:ln w="9525">
            <a:noFill/>
            <a:miter lim="800000"/>
            <a:headEnd/>
            <a:tailEnd/>
          </a:ln>
        </p:spPr>
        <p:txBody>
          <a:bodyPr>
            <a:spAutoFit/>
          </a:bodyPr>
          <a:lstStyle/>
          <a:p>
            <a:pPr>
              <a:spcBef>
                <a:spcPct val="50000"/>
              </a:spcBef>
            </a:pPr>
            <a:r>
              <a:rPr lang="en-US" sz="2400" dirty="0"/>
              <a:t>Often stated as </a:t>
            </a:r>
            <a:r>
              <a:rPr lang="en-US" sz="2400" i="1" dirty="0" err="1"/>
              <a:t>F</a:t>
            </a:r>
            <a:r>
              <a:rPr lang="en-US" sz="2400" i="1" baseline="-25000" dirty="0" err="1"/>
              <a:t>net</a:t>
            </a:r>
            <a:r>
              <a:rPr lang="en-US" sz="2400" i="1" dirty="0"/>
              <a:t> = ma</a:t>
            </a:r>
          </a:p>
        </p:txBody>
      </p:sp>
      <p:sp>
        <p:nvSpPr>
          <p:cNvPr id="46108" name="Line 28"/>
          <p:cNvSpPr>
            <a:spLocks noChangeShapeType="1"/>
          </p:cNvSpPr>
          <p:nvPr/>
        </p:nvSpPr>
        <p:spPr bwMode="auto">
          <a:xfrm>
            <a:off x="7620000" y="6165273"/>
            <a:ext cx="1219200"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09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09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100">
                                            <p:txEl>
                                              <p:pRg st="0" end="0"/>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6100">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610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61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92" grpId="0"/>
      <p:bldP spid="46097" grpId="0"/>
      <p:bldP spid="46099" grpId="0"/>
      <p:bldP spid="46107" grpId="0"/>
      <p:bldP spid="4610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00" name="Text Box 16"/>
          <p:cNvSpPr txBox="1">
            <a:spLocks noChangeArrowheads="1"/>
          </p:cNvSpPr>
          <p:nvPr/>
        </p:nvSpPr>
        <p:spPr bwMode="auto">
          <a:xfrm>
            <a:off x="266700" y="414338"/>
            <a:ext cx="8534400" cy="2431435"/>
          </a:xfrm>
          <a:prstGeom prst="rect">
            <a:avLst/>
          </a:prstGeom>
          <a:noFill/>
          <a:ln w="9525">
            <a:noFill/>
            <a:miter lim="800000"/>
            <a:headEnd/>
            <a:tailEnd/>
          </a:ln>
        </p:spPr>
        <p:txBody>
          <a:bodyPr>
            <a:spAutoFit/>
          </a:bodyPr>
          <a:lstStyle/>
          <a:p>
            <a:pPr algn="ctr">
              <a:spcBef>
                <a:spcPct val="50000"/>
              </a:spcBef>
            </a:pPr>
            <a:r>
              <a:rPr lang="en-US" sz="3200" u="sng" dirty="0"/>
              <a:t>Newton’s Second Law: Note about direction</a:t>
            </a:r>
          </a:p>
          <a:p>
            <a:pPr>
              <a:spcBef>
                <a:spcPct val="50000"/>
              </a:spcBef>
            </a:pPr>
            <a:r>
              <a:rPr lang="en-US" sz="2400" dirty="0">
                <a:solidFill>
                  <a:srgbClr val="7030A0"/>
                </a:solidFill>
              </a:rPr>
              <a:t>An object accelerates in the direction of the net force acting on it. </a:t>
            </a:r>
          </a:p>
          <a:p>
            <a:pPr>
              <a:spcBef>
                <a:spcPct val="50000"/>
              </a:spcBef>
              <a:buFontTx/>
              <a:buChar char="•"/>
            </a:pPr>
            <a:r>
              <a:rPr lang="en-US" sz="2400" dirty="0"/>
              <a:t> </a:t>
            </a:r>
            <a:r>
              <a:rPr lang="en-US" sz="2400" dirty="0" err="1"/>
              <a:t>Eg</a:t>
            </a:r>
            <a:r>
              <a:rPr lang="en-US" sz="2400" dirty="0"/>
              <a:t>. Drop a ball – it accelerates downward, as force of gravity pulls it down </a:t>
            </a:r>
          </a:p>
        </p:txBody>
      </p:sp>
      <p:sp>
        <p:nvSpPr>
          <p:cNvPr id="16401" name="Text Box 17"/>
          <p:cNvSpPr txBox="1">
            <a:spLocks noChangeArrowheads="1"/>
          </p:cNvSpPr>
          <p:nvPr/>
        </p:nvSpPr>
        <p:spPr bwMode="auto">
          <a:xfrm>
            <a:off x="228600" y="2971800"/>
            <a:ext cx="8915400" cy="1187450"/>
          </a:xfrm>
          <a:prstGeom prst="rect">
            <a:avLst/>
          </a:prstGeom>
          <a:noFill/>
          <a:ln w="9525">
            <a:noFill/>
            <a:miter lim="800000"/>
            <a:headEnd/>
            <a:tailEnd/>
          </a:ln>
        </p:spPr>
        <p:txBody>
          <a:bodyPr>
            <a:spAutoFit/>
          </a:bodyPr>
          <a:lstStyle/>
          <a:p>
            <a:pPr>
              <a:spcBef>
                <a:spcPct val="50000"/>
              </a:spcBef>
              <a:buFontTx/>
              <a:buChar char="•"/>
            </a:pPr>
            <a:r>
              <a:rPr lang="en-US" sz="2400"/>
              <a:t> Eg. We considered last time throwing a ball upward. When the ball is thrown upward, what is the direction of its acceleration (after leaving your hand)?</a:t>
            </a:r>
          </a:p>
        </p:txBody>
      </p:sp>
      <p:sp>
        <p:nvSpPr>
          <p:cNvPr id="16402" name="Text Box 18"/>
          <p:cNvSpPr txBox="1">
            <a:spLocks noChangeArrowheads="1"/>
          </p:cNvSpPr>
          <p:nvPr/>
        </p:nvSpPr>
        <p:spPr bwMode="auto">
          <a:xfrm>
            <a:off x="245918" y="4209291"/>
            <a:ext cx="8610600" cy="1200150"/>
          </a:xfrm>
          <a:prstGeom prst="rect">
            <a:avLst/>
          </a:prstGeom>
          <a:noFill/>
          <a:ln w="9525">
            <a:noFill/>
            <a:miter lim="800000"/>
            <a:headEnd/>
            <a:tailEnd/>
          </a:ln>
        </p:spPr>
        <p:txBody>
          <a:bodyPr>
            <a:spAutoFit/>
          </a:bodyPr>
          <a:lstStyle/>
          <a:p>
            <a:pPr>
              <a:spcBef>
                <a:spcPct val="50000"/>
              </a:spcBef>
            </a:pPr>
            <a:r>
              <a:rPr lang="en-US" sz="2400" dirty="0" smtClean="0">
                <a:solidFill>
                  <a:srgbClr val="800080"/>
                </a:solidFill>
              </a:rPr>
              <a:t>Acceleration </a:t>
            </a:r>
            <a:r>
              <a:rPr lang="en-US" sz="2400" dirty="0">
                <a:solidFill>
                  <a:srgbClr val="800080"/>
                </a:solidFill>
              </a:rPr>
              <a:t>is downward (gravity) – so the ball slows down as it rises</a:t>
            </a:r>
            <a:r>
              <a:rPr lang="en-US" sz="2400" i="1" dirty="0">
                <a:solidFill>
                  <a:srgbClr val="800080"/>
                </a:solidFill>
              </a:rPr>
              <a:t>.</a:t>
            </a:r>
            <a:r>
              <a:rPr lang="en-US" sz="2400" i="1" dirty="0"/>
              <a:t> i.e. when force is opposite to the object’s motion, it will decrease its speed</a:t>
            </a:r>
            <a:r>
              <a:rPr lang="en-US" sz="2400" dirty="0"/>
              <a:t>. </a:t>
            </a:r>
          </a:p>
        </p:txBody>
      </p:sp>
      <p:sp>
        <p:nvSpPr>
          <p:cNvPr id="16403" name="Text Box 19"/>
          <p:cNvSpPr txBox="1">
            <a:spLocks noChangeArrowheads="1"/>
          </p:cNvSpPr>
          <p:nvPr/>
        </p:nvSpPr>
        <p:spPr bwMode="auto">
          <a:xfrm>
            <a:off x="114300" y="5459482"/>
            <a:ext cx="9144000" cy="830997"/>
          </a:xfrm>
          <a:prstGeom prst="rect">
            <a:avLst/>
          </a:prstGeom>
          <a:noFill/>
          <a:ln w="9525">
            <a:noFill/>
            <a:miter lim="800000"/>
            <a:headEnd/>
            <a:tailEnd/>
          </a:ln>
        </p:spPr>
        <p:txBody>
          <a:bodyPr>
            <a:spAutoFit/>
          </a:bodyPr>
          <a:lstStyle/>
          <a:p>
            <a:pPr>
              <a:spcBef>
                <a:spcPct val="50000"/>
              </a:spcBef>
              <a:buFontTx/>
              <a:buChar char="•"/>
            </a:pPr>
            <a:r>
              <a:rPr lang="en-US" sz="2400" dirty="0"/>
              <a:t> When the force is at right-angles to the object’s motion (</a:t>
            </a:r>
            <a:r>
              <a:rPr lang="en-US" sz="2400" dirty="0" err="1"/>
              <a:t>eg</a:t>
            </a:r>
            <a:r>
              <a:rPr lang="en-US" sz="2400" dirty="0"/>
              <a:t> throw ball horizontally), the object is </a:t>
            </a:r>
            <a:r>
              <a:rPr lang="en-US" sz="2400" i="1" dirty="0"/>
              <a:t>deflected</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40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40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4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4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0" grpId="0"/>
      <p:bldP spid="16401" grpId="0"/>
      <p:bldP spid="16402" grpId="0"/>
      <p:bldP spid="1640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30163"/>
            <a:ext cx="8153400" cy="685800"/>
          </a:xfrm>
        </p:spPr>
        <p:txBody>
          <a:bodyPr/>
          <a:lstStyle/>
          <a:p>
            <a:pPr eaLnBrk="1" hangingPunct="1"/>
            <a:r>
              <a:rPr lang="en-US" sz="3200" u="sng" dirty="0" smtClean="0"/>
              <a:t>Recall Free-fall: when </a:t>
            </a:r>
            <a:r>
              <a:rPr lang="en-US" sz="3200" i="1" u="sng" dirty="0" smtClean="0"/>
              <a:t>a = g</a:t>
            </a:r>
          </a:p>
        </p:txBody>
      </p:sp>
      <p:sp>
        <p:nvSpPr>
          <p:cNvPr id="51203" name="Rectangle 3"/>
          <p:cNvSpPr>
            <a:spLocks noGrp="1" noChangeArrowheads="1"/>
          </p:cNvSpPr>
          <p:nvPr>
            <p:ph type="body" sz="half" idx="1"/>
          </p:nvPr>
        </p:nvSpPr>
        <p:spPr>
          <a:xfrm>
            <a:off x="457200" y="715963"/>
            <a:ext cx="8305800" cy="5440363"/>
          </a:xfrm>
        </p:spPr>
        <p:txBody>
          <a:bodyPr/>
          <a:lstStyle/>
          <a:p>
            <a:pPr eaLnBrk="1" hangingPunct="1">
              <a:buFontTx/>
              <a:buNone/>
            </a:pPr>
            <a:r>
              <a:rPr lang="en-US" sz="2400" dirty="0" smtClean="0"/>
              <a:t>Recall last time: when the force of gravity is the only force (negligible air resistance), then the object is in “free-fall</a:t>
            </a:r>
            <a:r>
              <a:rPr lang="en-US" sz="2000" dirty="0" smtClean="0"/>
              <a:t>”.  </a:t>
            </a:r>
          </a:p>
          <a:p>
            <a:pPr eaLnBrk="1" hangingPunct="1">
              <a:buFontTx/>
              <a:buNone/>
            </a:pPr>
            <a:endParaRPr lang="en-US" sz="2000" dirty="0" smtClean="0"/>
          </a:p>
          <a:p>
            <a:pPr eaLnBrk="1" hangingPunct="1">
              <a:buFontTx/>
              <a:buNone/>
            </a:pPr>
            <a:r>
              <a:rPr lang="en-US" sz="2000" b="1" dirty="0" smtClean="0"/>
              <a:t>Question</a:t>
            </a:r>
          </a:p>
          <a:p>
            <a:pPr eaLnBrk="1" hangingPunct="1">
              <a:buFontTx/>
              <a:buNone/>
            </a:pPr>
            <a:r>
              <a:rPr lang="en-US" sz="2000" dirty="0" smtClean="0">
                <a:solidFill>
                  <a:schemeClr val="accent2"/>
                </a:solidFill>
              </a:rPr>
              <a:t>	Since weight = </a:t>
            </a:r>
            <a:r>
              <a:rPr lang="en-US" sz="2000" i="1" dirty="0" smtClean="0">
                <a:solidFill>
                  <a:schemeClr val="accent2"/>
                </a:solidFill>
              </a:rPr>
              <a:t>mg </a:t>
            </a:r>
            <a:r>
              <a:rPr lang="en-US" sz="2000" dirty="0" smtClean="0">
                <a:solidFill>
                  <a:schemeClr val="accent2"/>
                </a:solidFill>
              </a:rPr>
              <a:t>= force of gravity on an object,  heavier objects experience more gravitational force – so why don’t they fall faster than lighter ones ?</a:t>
            </a:r>
          </a:p>
          <a:p>
            <a:pPr eaLnBrk="1" hangingPunct="1">
              <a:buFontTx/>
              <a:buNone/>
            </a:pPr>
            <a:endParaRPr lang="en-US" sz="2000" dirty="0" smtClean="0">
              <a:solidFill>
                <a:schemeClr val="accent2"/>
              </a:solidFill>
            </a:endParaRPr>
          </a:p>
          <a:p>
            <a:pPr eaLnBrk="1" hangingPunct="1">
              <a:buFontTx/>
              <a:buNone/>
            </a:pPr>
            <a:r>
              <a:rPr lang="en-US" sz="2000" b="1" dirty="0" smtClean="0"/>
              <a:t>Answer: </a:t>
            </a:r>
            <a:r>
              <a:rPr lang="en-US" sz="2000" dirty="0" smtClean="0">
                <a:solidFill>
                  <a:schemeClr val="accent2"/>
                </a:solidFill>
              </a:rPr>
              <a:t>The acceleration depends both on the force and the mass -- heavier objects also have a greater inertia (resistance to acceleration), a larger mass. In fact mass cancels out of the equation:</a:t>
            </a:r>
          </a:p>
          <a:p>
            <a:pPr algn="ctr" eaLnBrk="1" hangingPunct="1">
              <a:buFontTx/>
              <a:buNone/>
            </a:pPr>
            <a:r>
              <a:rPr lang="en-US" sz="2000" dirty="0" smtClean="0"/>
              <a:t>	</a:t>
            </a:r>
            <a:r>
              <a:rPr lang="en-US" sz="2400" i="1" dirty="0" smtClean="0"/>
              <a:t>a = F/m = mg/m = g</a:t>
            </a:r>
          </a:p>
          <a:p>
            <a:pPr algn="ctr" eaLnBrk="1" hangingPunct="1">
              <a:buFontTx/>
              <a:buNone/>
            </a:pPr>
            <a:endParaRPr lang="en-US" sz="2400" i="1" dirty="0" smtClean="0"/>
          </a:p>
          <a:p>
            <a:pPr eaLnBrk="1" hangingPunct="1">
              <a:buFontTx/>
              <a:buNone/>
            </a:pPr>
            <a:r>
              <a:rPr lang="en-US" sz="2400" u="sng" dirty="0" smtClean="0"/>
              <a:t>So all objects free-fall at the same rate</a:t>
            </a:r>
            <a:r>
              <a:rPr lang="en-US" sz="2400" i="1" u="sng" dirty="0" smtClean="0"/>
              <a:t>, g</a:t>
            </a:r>
            <a:r>
              <a:rPr lang="en-US" sz="2400" u="sng" dirty="0" smtClean="0"/>
              <a:t>. </a:t>
            </a:r>
          </a:p>
        </p:txBody>
      </p:sp>
      <p:pic>
        <p:nvPicPr>
          <p:cNvPr id="51204" name="Picture 4" descr="04-12Figure_FIG"/>
          <p:cNvPicPr>
            <a:picLocks noGrp="1" noChangeAspect="1" noChangeArrowheads="1"/>
          </p:cNvPicPr>
          <p:nvPr>
            <p:ph sz="half" idx="2"/>
          </p:nvPr>
        </p:nvPicPr>
        <p:blipFill>
          <a:blip r:embed="rId3"/>
          <a:srcRect t="4309"/>
          <a:stretch>
            <a:fillRect/>
          </a:stretch>
        </p:blipFill>
        <p:spPr>
          <a:xfrm>
            <a:off x="7326313" y="4114800"/>
            <a:ext cx="1817687" cy="23622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120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03">
                                            <p:txEl>
                                              <p:pRg st="3" end="3"/>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5120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0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1203">
                                            <p:txEl>
                                              <p:pRg st="8" end="8"/>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5120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81000" y="0"/>
            <a:ext cx="8229600" cy="1143000"/>
          </a:xfrm>
        </p:spPr>
        <p:txBody>
          <a:bodyPr/>
          <a:lstStyle/>
          <a:p>
            <a:pPr eaLnBrk="1" hangingPunct="1"/>
            <a:r>
              <a:rPr lang="en-US" sz="3200" u="sng" dirty="0" smtClean="0"/>
              <a:t>Clicker Question</a:t>
            </a:r>
          </a:p>
        </p:txBody>
      </p:sp>
      <p:sp>
        <p:nvSpPr>
          <p:cNvPr id="10243" name="Rectangle 3"/>
          <p:cNvSpPr>
            <a:spLocks noGrp="1" noChangeArrowheads="1"/>
          </p:cNvSpPr>
          <p:nvPr>
            <p:ph type="body" sz="half" idx="1"/>
          </p:nvPr>
        </p:nvSpPr>
        <p:spPr>
          <a:xfrm>
            <a:off x="304800" y="1127919"/>
            <a:ext cx="8229600" cy="1219200"/>
          </a:xfrm>
        </p:spPr>
        <p:txBody>
          <a:bodyPr/>
          <a:lstStyle/>
          <a:p>
            <a:pPr eaLnBrk="1" hangingPunct="1">
              <a:buFontTx/>
              <a:buNone/>
            </a:pPr>
            <a:r>
              <a:rPr lang="en-US" sz="2400" dirty="0" smtClean="0"/>
              <a:t>In a vacuum, a coin and feather fall side by side, at the same rate. Is it true to say that, in vacuum, equal forces of gravity act on both the coin and the feather?</a:t>
            </a:r>
          </a:p>
        </p:txBody>
      </p:sp>
      <p:pic>
        <p:nvPicPr>
          <p:cNvPr id="10244" name="Picture 4" descr="03-10Figure_FIG"/>
          <p:cNvPicPr>
            <a:picLocks noGrp="1" noChangeAspect="1" noChangeArrowheads="1"/>
          </p:cNvPicPr>
          <p:nvPr>
            <p:ph sz="half" idx="2"/>
          </p:nvPr>
        </p:nvPicPr>
        <p:blipFill>
          <a:blip r:embed="rId3"/>
          <a:srcRect/>
          <a:stretch>
            <a:fillRect/>
          </a:stretch>
        </p:blipFill>
        <p:spPr>
          <a:xfrm>
            <a:off x="6477000" y="2209800"/>
            <a:ext cx="2562225" cy="3505200"/>
          </a:xfrm>
          <a:noFill/>
        </p:spPr>
      </p:pic>
      <p:sp>
        <p:nvSpPr>
          <p:cNvPr id="10245" name="Text Box 5"/>
          <p:cNvSpPr txBox="1">
            <a:spLocks noChangeArrowheads="1"/>
          </p:cNvSpPr>
          <p:nvPr/>
        </p:nvSpPr>
        <p:spPr bwMode="auto">
          <a:xfrm>
            <a:off x="685800" y="2743200"/>
            <a:ext cx="5943600" cy="1552575"/>
          </a:xfrm>
          <a:prstGeom prst="rect">
            <a:avLst/>
          </a:prstGeom>
          <a:noFill/>
          <a:ln w="9525">
            <a:noFill/>
            <a:miter lim="800000"/>
            <a:headEnd/>
            <a:tailEnd/>
          </a:ln>
        </p:spPr>
        <p:txBody>
          <a:bodyPr>
            <a:spAutoFit/>
          </a:bodyPr>
          <a:lstStyle/>
          <a:p>
            <a:pPr marL="342900" indent="-342900">
              <a:spcBef>
                <a:spcPct val="50000"/>
              </a:spcBef>
              <a:buFontTx/>
              <a:buAutoNum type="alphaUcParenR"/>
            </a:pPr>
            <a:r>
              <a:rPr lang="en-US" sz="2400"/>
              <a:t>Yes</a:t>
            </a:r>
          </a:p>
          <a:p>
            <a:pPr marL="342900" indent="-342900">
              <a:spcBef>
                <a:spcPct val="50000"/>
              </a:spcBef>
              <a:buFontTx/>
              <a:buAutoNum type="alphaUcParenR"/>
            </a:pPr>
            <a:r>
              <a:rPr lang="en-US" sz="2400"/>
              <a:t>No</a:t>
            </a:r>
          </a:p>
          <a:p>
            <a:pPr marL="342900" indent="-342900">
              <a:spcBef>
                <a:spcPct val="50000"/>
              </a:spcBef>
              <a:buFontTx/>
              <a:buAutoNum type="alphaUcParenR"/>
            </a:pPr>
            <a:r>
              <a:rPr lang="en-US" sz="2400"/>
              <a:t>There is no gravity inside vacuum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2211</TotalTime>
  <Words>1997</Words>
  <Application>Microsoft Office PowerPoint</Application>
  <PresentationFormat>On-screen Show (4:3)</PresentationFormat>
  <Paragraphs>211</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Times New Roman</vt:lpstr>
      <vt:lpstr>Default Design</vt:lpstr>
      <vt:lpstr>PowerPoint Presentation</vt:lpstr>
      <vt:lpstr>Mass and Weight</vt:lpstr>
      <vt:lpstr>Mass and Weight continued</vt:lpstr>
      <vt:lpstr>Clicker Question</vt:lpstr>
      <vt:lpstr>Towards Newton’s Second Law of Motion…</vt:lpstr>
      <vt:lpstr>Towards Newton’s Second Law of Motion…</vt:lpstr>
      <vt:lpstr>PowerPoint Presentation</vt:lpstr>
      <vt:lpstr>Recall Free-fall: when a = g</vt:lpstr>
      <vt:lpstr>Clicker Question</vt:lpstr>
      <vt:lpstr>Clicker Question</vt:lpstr>
      <vt:lpstr>Friction</vt:lpstr>
      <vt:lpstr>Friction…</vt:lpstr>
      <vt:lpstr>PowerPoint Presentation</vt:lpstr>
      <vt:lpstr>Question</vt:lpstr>
      <vt:lpstr>“Non-Free” Fall: accounting for air resistance </vt:lpstr>
      <vt:lpstr>More details…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Newton’s Second Law of Motion</dc:title>
  <dc:creator>Neepa</dc:creator>
  <cp:lastModifiedBy>Neepa</cp:lastModifiedBy>
  <cp:revision>374</cp:revision>
  <dcterms:created xsi:type="dcterms:W3CDTF">2005-08-31T14:53:41Z</dcterms:created>
  <dcterms:modified xsi:type="dcterms:W3CDTF">2016-09-02T17:15:01Z</dcterms:modified>
</cp:coreProperties>
</file>