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sldIdLst>
    <p:sldId id="256" r:id="rId2"/>
    <p:sldId id="257" r:id="rId3"/>
    <p:sldId id="311" r:id="rId4"/>
    <p:sldId id="312" r:id="rId5"/>
    <p:sldId id="258" r:id="rId6"/>
    <p:sldId id="292" r:id="rId7"/>
    <p:sldId id="293" r:id="rId8"/>
    <p:sldId id="294" r:id="rId9"/>
    <p:sldId id="295" r:id="rId10"/>
    <p:sldId id="296" r:id="rId11"/>
    <p:sldId id="297" r:id="rId12"/>
    <p:sldId id="305" r:id="rId13"/>
    <p:sldId id="298" r:id="rId14"/>
    <p:sldId id="309" r:id="rId15"/>
    <p:sldId id="308" r:id="rId16"/>
    <p:sldId id="310" r:id="rId17"/>
    <p:sldId id="300" r:id="rId18"/>
    <p:sldId id="299" r:id="rId19"/>
    <p:sldId id="307" r:id="rId20"/>
    <p:sldId id="314" r:id="rId21"/>
    <p:sldId id="315" r:id="rId22"/>
    <p:sldId id="316" r:id="rId23"/>
    <p:sldId id="301" r:id="rId24"/>
    <p:sldId id="282" r:id="rId25"/>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6" d="100"/>
          <a:sy n="96" d="100"/>
        </p:scale>
        <p:origin x="-1066" y="0"/>
      </p:cViewPr>
      <p:guideLst>
        <p:guide orient="horz" pos="2160"/>
        <p:guide pos="2880"/>
      </p:guideLst>
    </p:cSldViewPr>
  </p:slideViewPr>
  <p:notesTextViewPr>
    <p:cViewPr>
      <p:scale>
        <a:sx n="1" d="1"/>
        <a:sy n="1" d="1"/>
      </p:scale>
      <p:origin x="0" y="0"/>
    </p:cViewPr>
  </p:notesTextViewPr>
  <p:sorterViewPr>
    <p:cViewPr varScale="1">
      <p:scale>
        <a:sx n="1" d="1"/>
        <a:sy n="1" d="1"/>
      </p:scale>
      <p:origin x="0" y="-3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82742"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97513" y="0"/>
            <a:ext cx="2982742" cy="465138"/>
          </a:xfrm>
          <a:prstGeom prst="rect">
            <a:avLst/>
          </a:prstGeom>
        </p:spPr>
        <p:txBody>
          <a:bodyPr vert="horz" lIns="91440" tIns="45720" rIns="91440" bIns="45720" rtlCol="0"/>
          <a:lstStyle>
            <a:lvl1pPr algn="r">
              <a:defRPr sz="1200"/>
            </a:lvl1pPr>
          </a:lstStyle>
          <a:p>
            <a:fld id="{07833754-5665-4176-A41A-21306B71A5A5}" type="datetimeFigureOut">
              <a:rPr lang="en-US" smtClean="0"/>
              <a:t>2/22/2018</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8805" y="4416428"/>
            <a:ext cx="5504204"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675"/>
            <a:ext cx="2982742"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1440" tIns="45720" rIns="91440" bIns="45720" rtlCol="0" anchor="b"/>
          <a:lstStyle>
            <a:lvl1pPr algn="r">
              <a:defRPr sz="1200"/>
            </a:lvl1pPr>
          </a:lstStyle>
          <a:p>
            <a:fld id="{F729277C-82BE-4E47-A315-BC206E29CBED}" type="slidenum">
              <a:rPr lang="en-US" smtClean="0"/>
              <a:t>‹#›</a:t>
            </a:fld>
            <a:endParaRPr lang="en-US" dirty="0"/>
          </a:p>
        </p:txBody>
      </p:sp>
    </p:spTree>
    <p:extLst>
      <p:ext uri="{BB962C8B-B14F-4D97-AF65-F5344CB8AC3E}">
        <p14:creationId xmlns:p14="http://schemas.microsoft.com/office/powerpoint/2010/main" val="3906960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EF1AD720-FD67-43F5-B9BC-4F499F64AA47}" type="datetime1">
              <a:rPr lang="en-US" smtClean="0"/>
              <a:t>2/22/2018</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569C932A-E37A-493B-A5BC-DC9B9D4A306C}" type="slidenum">
              <a:rPr lang="en-US" smtClean="0"/>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713675D-EB33-4F37-BF48-81CD507F96C9}" type="datetime1">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C932A-E37A-493B-A5BC-DC9B9D4A306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B8ECDF-FFCB-4ACA-BE97-ED707A1AFD4A}" type="datetime1">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C932A-E37A-493B-A5BC-DC9B9D4A306C}" type="slidenum">
              <a:rPr lang="en-US" smtClean="0"/>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6C7D1B6-1340-4565-872C-655F8F227602}" type="datetime1">
              <a:rPr lang="en-US" smtClean="0"/>
              <a:t>2/22/2018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9C932A-E37A-493B-A5BC-DC9B9D4A306C}" type="slidenum">
              <a:rPr lang="en-US" smtClean="0"/>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E3D3E8A9-D761-4D35-ADE3-4EC4A9AEEF95}" type="datetime1">
              <a:rPr lang="en-US" smtClean="0"/>
              <a:t>2/22/2018</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569C932A-E37A-493B-A5BC-DC9B9D4A306C}" type="slidenum">
              <a:rPr lang="en-US" smtClean="0"/>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56DB96C-3644-489E-A915-BA87EBA0F51A}" type="datetime1">
              <a:rPr lang="en-US" smtClean="0"/>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9C932A-E37A-493B-A5BC-DC9B9D4A306C}" type="slidenum">
              <a:rPr lang="en-US" smtClean="0"/>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B577D18-BBC7-4833-A666-8D0C0D9CCB55}" type="datetime1">
              <a:rPr lang="en-US" smtClean="0"/>
              <a:t>2/22/2018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9C932A-E37A-493B-A5BC-DC9B9D4A306C}" type="slidenum">
              <a:rPr lang="en-US" smtClean="0"/>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39E155-7F4E-4D7C-B01D-33A829EBC6B6}" type="datetime1">
              <a:rPr lang="en-US" smtClean="0"/>
              <a:t>2/22/2018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9C932A-E37A-493B-A5BC-DC9B9D4A306C}" type="slidenum">
              <a:rPr lang="en-US" smtClean="0"/>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B2072-1FAA-426E-9BC0-4A5D6F7DE2F8}" type="datetime1">
              <a:rPr lang="en-US" smtClean="0"/>
              <a:t>2/22/2018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9C932A-E37A-493B-A5BC-DC9B9D4A306C}" type="slidenum">
              <a:rPr lang="en-US" smtClean="0"/>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09C3FCA-E2B2-488F-9ED4-74FDF1773CAA}" type="datetime1">
              <a:rPr lang="en-US" smtClean="0"/>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9C932A-E37A-493B-A5BC-DC9B9D4A306C}" type="slidenum">
              <a:rPr lang="en-US" smtClean="0"/>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2BEB364-F64B-4236-8F02-CBA96DD245CF}" type="datetime1">
              <a:rPr lang="en-US" smtClean="0"/>
              <a:t>2/22/2018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9C932A-E37A-493B-A5BC-DC9B9D4A306C}" type="slidenum">
              <a:rPr lang="en-US" smtClean="0"/>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47B7D27E-9947-4B82-B195-396C428F02F3}" type="datetime1">
              <a:rPr lang="en-US" smtClean="0"/>
              <a:t>2/22/2018</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69C932A-E37A-493B-A5BC-DC9B9D4A306C}" type="slidenum">
              <a:rPr lang="en-US" smtClean="0"/>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HRAdvisoryServices@cuny.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2.cuny.edu/wp-content/uploads/sites/4/page-assets/about/administration/offices/hr/hr-professionals/multiple-position-policy-portfolio-12-1-17.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0000" lnSpcReduction="20000"/>
          </a:bodyPr>
          <a:lstStyle/>
          <a:p>
            <a:pPr algn="l"/>
            <a:r>
              <a:rPr lang="en-US" b="1" dirty="0" smtClean="0">
                <a:solidFill>
                  <a:srgbClr val="000000"/>
                </a:solidFill>
                <a:latin typeface="Calibri" panose="020F0502020204030204" pitchFamily="34" charset="0"/>
              </a:rPr>
              <a:t>Presented by:  	University Office of Human Resources Management</a:t>
            </a:r>
          </a:p>
          <a:p>
            <a:pPr algn="l"/>
            <a:r>
              <a:rPr lang="en-US" b="1" dirty="0">
                <a:solidFill>
                  <a:srgbClr val="000000"/>
                </a:solidFill>
                <a:latin typeface="Calibri" panose="020F0502020204030204" pitchFamily="34" charset="0"/>
              </a:rPr>
              <a:t>	</a:t>
            </a:r>
            <a:r>
              <a:rPr lang="en-US" b="1" dirty="0" smtClean="0">
                <a:solidFill>
                  <a:srgbClr val="000000"/>
                </a:solidFill>
                <a:latin typeface="Calibri" panose="020F0502020204030204" pitchFamily="34" charset="0"/>
              </a:rPr>
              <a:t>	</a:t>
            </a:r>
            <a:endParaRPr lang="en-US" dirty="0">
              <a:solidFill>
                <a:srgbClr val="000000"/>
              </a:solidFill>
              <a:latin typeface="Calibri" panose="020F050202020403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762000"/>
            <a:ext cx="2209800" cy="1295400"/>
          </a:xfrm>
          <a:prstGeom prst="rect">
            <a:avLst/>
          </a:prstGeom>
        </p:spPr>
      </p:pic>
      <p:sp>
        <p:nvSpPr>
          <p:cNvPr id="5" name="Title 4"/>
          <p:cNvSpPr>
            <a:spLocks noGrp="1"/>
          </p:cNvSpPr>
          <p:nvPr>
            <p:ph type="ctrTitle"/>
          </p:nvPr>
        </p:nvSpPr>
        <p:spPr>
          <a:xfrm>
            <a:off x="1219200" y="3657600"/>
            <a:ext cx="6858000" cy="1295400"/>
          </a:xfrm>
        </p:spPr>
        <p:txBody>
          <a:bodyPr/>
          <a:lstStyle/>
          <a:p>
            <a:pPr algn="ctr"/>
            <a:r>
              <a:rPr lang="en-US" b="1" dirty="0" smtClean="0">
                <a:latin typeface="Calibri" panose="020F0502020204030204" pitchFamily="34" charset="0"/>
              </a:rPr>
              <a:t>MULTIPLE POSITION POLICY FOR </a:t>
            </a:r>
            <a:br>
              <a:rPr lang="en-US" b="1" dirty="0" smtClean="0">
                <a:latin typeface="Calibri" panose="020F0502020204030204" pitchFamily="34" charset="0"/>
              </a:rPr>
            </a:br>
            <a:r>
              <a:rPr lang="en-US" b="1" dirty="0" smtClean="0">
                <a:latin typeface="Calibri" panose="020F0502020204030204" pitchFamily="34" charset="0"/>
              </a:rPr>
              <a:t>FULL-TIME FACULTY</a:t>
            </a:r>
            <a:endParaRPr lang="en-US" b="1" dirty="0">
              <a:latin typeface="Calibri" panose="020F0502020204030204" pitchFamily="34" charset="0"/>
            </a:endParaRPr>
          </a:p>
        </p:txBody>
      </p:sp>
    </p:spTree>
    <p:extLst>
      <p:ext uri="{BB962C8B-B14F-4D97-AF65-F5344CB8AC3E}">
        <p14:creationId xmlns:p14="http://schemas.microsoft.com/office/powerpoint/2010/main" val="36993541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pPr algn="ctr"/>
            <a:r>
              <a:rPr lang="en-US" sz="2800" b="1" dirty="0" smtClean="0">
                <a:latin typeface="Calibri" panose="020F0502020204030204" pitchFamily="34" charset="0"/>
              </a:rPr>
              <a:t>Limits of Overload Teaching Assignments</a:t>
            </a:r>
            <a:endParaRPr lang="en-US" sz="2800" b="1" dirty="0">
              <a:latin typeface="Calibri" panose="020F0502020204030204" pitchFamily="34" charset="0"/>
            </a:endParaRPr>
          </a:p>
        </p:txBody>
      </p:sp>
      <p:sp>
        <p:nvSpPr>
          <p:cNvPr id="3" name="Content Placeholder 2"/>
          <p:cNvSpPr>
            <a:spLocks noGrp="1"/>
          </p:cNvSpPr>
          <p:nvPr>
            <p:ph sz="quarter" idx="1"/>
          </p:nvPr>
        </p:nvSpPr>
        <p:spPr>
          <a:xfrm>
            <a:off x="457200" y="1143000"/>
            <a:ext cx="8229600" cy="5181600"/>
          </a:xfrm>
          <a:noFill/>
          <a:ln>
            <a:noFill/>
          </a:ln>
        </p:spPr>
        <p:txBody>
          <a:bodyPr>
            <a:normAutofit/>
          </a:bodyPr>
          <a:lstStyle/>
          <a:p>
            <a:pPr marL="0" indent="0">
              <a:spcBef>
                <a:spcPts val="0"/>
              </a:spcBef>
              <a:buNone/>
            </a:pPr>
            <a:r>
              <a:rPr lang="en-US" sz="1400" b="1" dirty="0" smtClean="0">
                <a:solidFill>
                  <a:srgbClr val="000000"/>
                </a:solidFill>
                <a:latin typeface="Calibri" panose="020F0502020204030204" pitchFamily="34" charset="0"/>
              </a:rPr>
              <a:t>A total of 14 classroom contact hours to be calculated over Fall (including Winter Session) &amp; Spring semesters</a:t>
            </a:r>
          </a:p>
          <a:p>
            <a:pPr marL="0" indent="0">
              <a:spcBef>
                <a:spcPts val="0"/>
              </a:spcBef>
              <a:buNone/>
            </a:pPr>
            <a:r>
              <a:rPr lang="en-US" sz="1400" dirty="0" smtClean="0">
                <a:solidFill>
                  <a:srgbClr val="000000"/>
                </a:solidFill>
                <a:latin typeface="Calibri" panose="020F0502020204030204" pitchFamily="34" charset="0"/>
              </a:rPr>
              <a:t>-      Up to a maximum of eight (8) total classroom contact hours over the fall and spring semester</a:t>
            </a:r>
          </a:p>
          <a:p>
            <a:pPr>
              <a:spcBef>
                <a:spcPts val="0"/>
              </a:spcBef>
              <a:buFontTx/>
              <a:buChar char="-"/>
            </a:pPr>
            <a:r>
              <a:rPr lang="en-US" sz="1400" dirty="0" smtClean="0">
                <a:solidFill>
                  <a:srgbClr val="000000"/>
                </a:solidFill>
                <a:latin typeface="Calibri" panose="020F0502020204030204" pitchFamily="34" charset="0"/>
              </a:rPr>
              <a:t>Up to an additional six (6) classroom contact hours during the academic year in courses that are offered </a:t>
            </a:r>
          </a:p>
          <a:p>
            <a:pPr marL="0" indent="0">
              <a:spcBef>
                <a:spcPts val="0"/>
              </a:spcBef>
              <a:buNone/>
            </a:pPr>
            <a:r>
              <a:rPr lang="en-US" sz="1400" dirty="0" smtClean="0">
                <a:solidFill>
                  <a:srgbClr val="000000"/>
                </a:solidFill>
                <a:latin typeface="Calibri" panose="020F0502020204030204" pitchFamily="34" charset="0"/>
              </a:rPr>
              <a:t>	(1) during the winter session; </a:t>
            </a:r>
          </a:p>
          <a:p>
            <a:pPr marL="0" indent="0">
              <a:spcBef>
                <a:spcPts val="0"/>
              </a:spcBef>
              <a:buNone/>
            </a:pPr>
            <a:r>
              <a:rPr lang="en-US" sz="1400" dirty="0" smtClean="0">
                <a:solidFill>
                  <a:srgbClr val="000000"/>
                </a:solidFill>
                <a:latin typeface="Calibri" panose="020F0502020204030204" pitchFamily="34" charset="0"/>
              </a:rPr>
              <a:t>	(2) exclusively on Saturdays or Sundays, or </a:t>
            </a:r>
          </a:p>
          <a:p>
            <a:pPr marL="0" indent="0">
              <a:spcBef>
                <a:spcPts val="0"/>
              </a:spcBef>
              <a:buNone/>
            </a:pPr>
            <a:r>
              <a:rPr lang="en-US" sz="1400" dirty="0" smtClean="0">
                <a:solidFill>
                  <a:srgbClr val="000000"/>
                </a:solidFill>
                <a:latin typeface="Calibri" panose="020F0502020204030204" pitchFamily="34" charset="0"/>
              </a:rPr>
              <a:t>	(3) as part of on-line degree programs</a:t>
            </a:r>
          </a:p>
          <a:p>
            <a:pPr marL="0" indent="0">
              <a:spcBef>
                <a:spcPts val="0"/>
              </a:spcBef>
              <a:buNone/>
            </a:pPr>
            <a:endParaRPr lang="en-US" sz="1400" dirty="0" smtClean="0">
              <a:solidFill>
                <a:srgbClr val="000000"/>
              </a:solidFill>
              <a:latin typeface="Calibri" panose="020F0502020204030204" pitchFamily="34" charset="0"/>
            </a:endParaRPr>
          </a:p>
          <a:p>
            <a:pPr marL="0" indent="0">
              <a:spcBef>
                <a:spcPts val="0"/>
              </a:spcBef>
              <a:buNone/>
            </a:pPr>
            <a:r>
              <a:rPr lang="en-US" sz="1400" b="1" u="sng" dirty="0" smtClean="0">
                <a:solidFill>
                  <a:srgbClr val="000000"/>
                </a:solidFill>
                <a:latin typeface="Calibri" panose="020F0502020204030204" pitchFamily="34" charset="0"/>
              </a:rPr>
              <a:t>WAIVERS </a:t>
            </a:r>
          </a:p>
          <a:p>
            <a:pPr>
              <a:buClrTx/>
              <a:buFont typeface="Wingdings" panose="05000000000000000000" pitchFamily="2" charset="2"/>
              <a:buChar char="Ø"/>
            </a:pPr>
            <a:r>
              <a:rPr lang="en-US" sz="1400" dirty="0" smtClean="0">
                <a:solidFill>
                  <a:srgbClr val="000000"/>
                </a:solidFill>
                <a:latin typeface="Calibri" panose="020F0502020204030204" pitchFamily="34" charset="0"/>
              </a:rPr>
              <a:t>The college must track contractual workload, including reassigned time, and overload teaching and non-teaching assignments</a:t>
            </a:r>
          </a:p>
          <a:p>
            <a:pPr>
              <a:buClrTx/>
              <a:buFont typeface="Wingdings" panose="05000000000000000000" pitchFamily="2" charset="2"/>
              <a:buChar char="Ø"/>
            </a:pPr>
            <a:r>
              <a:rPr lang="en-US" sz="1400" dirty="0" smtClean="0">
                <a:solidFill>
                  <a:srgbClr val="000000"/>
                </a:solidFill>
                <a:latin typeface="Calibri" panose="020F0502020204030204" pitchFamily="34" charset="0"/>
              </a:rPr>
              <a:t>For any faculty member who exceeds the maximum allowed overload of 14 classroom contact hours:</a:t>
            </a:r>
          </a:p>
          <a:p>
            <a:pPr lvl="1">
              <a:buClrTx/>
              <a:buFont typeface="Wingdings" panose="05000000000000000000" pitchFamily="2" charset="2"/>
              <a:buChar char="Ø"/>
            </a:pPr>
            <a:r>
              <a:rPr lang="en-US" sz="1400" dirty="0" smtClean="0">
                <a:solidFill>
                  <a:srgbClr val="000000"/>
                </a:solidFill>
                <a:latin typeface="Calibri" panose="020F0502020204030204" pitchFamily="34" charset="0"/>
              </a:rPr>
              <a:t>The campus must request a waiver from the Vice Chancellor for Human Resources Management</a:t>
            </a:r>
          </a:p>
          <a:p>
            <a:pPr lvl="1">
              <a:buClrTx/>
              <a:buFont typeface="Wingdings" panose="05000000000000000000" pitchFamily="2" charset="2"/>
              <a:buChar char="Ø"/>
            </a:pPr>
            <a:r>
              <a:rPr lang="en-US" sz="1400" dirty="0" smtClean="0">
                <a:solidFill>
                  <a:srgbClr val="000000"/>
                </a:solidFill>
                <a:latin typeface="Calibri" panose="020F0502020204030204" pitchFamily="34" charset="0"/>
              </a:rPr>
              <a:t>Waiver requests are generally submitted by the campus Labor Designee</a:t>
            </a:r>
          </a:p>
          <a:p>
            <a:pPr lvl="1">
              <a:buClrTx/>
              <a:buFont typeface="Wingdings" panose="05000000000000000000" pitchFamily="2" charset="2"/>
              <a:buChar char="Ø"/>
            </a:pPr>
            <a:r>
              <a:rPr lang="en-US" sz="1400" dirty="0" smtClean="0">
                <a:solidFill>
                  <a:srgbClr val="000000"/>
                </a:solidFill>
                <a:latin typeface="Calibri" panose="020F0502020204030204" pitchFamily="34" charset="0"/>
              </a:rPr>
              <a:t>The waiver request must be addressed to the Vice Chancellor and submitted to </a:t>
            </a:r>
            <a:r>
              <a:rPr lang="en-US" sz="1400" b="1" dirty="0" smtClean="0">
                <a:solidFill>
                  <a:srgbClr val="00B0F0"/>
                </a:solidFill>
                <a:latin typeface="Calibri" panose="020F0502020204030204" pitchFamily="34" charset="0"/>
                <a:hlinkClick r:id="rId2"/>
              </a:rPr>
              <a:t>HRAdvisoryServices@cuny.edu</a:t>
            </a:r>
            <a:endParaRPr lang="en-US" sz="1400" b="1" dirty="0" smtClean="0">
              <a:solidFill>
                <a:srgbClr val="00B0F0"/>
              </a:solidFill>
              <a:latin typeface="Calibri" panose="020F0502020204030204" pitchFamily="34" charset="0"/>
            </a:endParaRPr>
          </a:p>
          <a:p>
            <a:pPr lvl="1">
              <a:buClrTx/>
              <a:buFont typeface="Wingdings" panose="05000000000000000000" pitchFamily="2" charset="2"/>
              <a:buChar char="Ø"/>
            </a:pPr>
            <a:r>
              <a:rPr lang="en-US" sz="1400" dirty="0" smtClean="0">
                <a:solidFill>
                  <a:srgbClr val="000000"/>
                </a:solidFill>
                <a:latin typeface="Calibri" panose="020F0502020204030204" pitchFamily="34" charset="0"/>
              </a:rPr>
              <a:t>Waiver requests must include the reason and justification for the assignment, such as medical emergency, specialized course, only qualified faculty, no other coverage available, etc.</a:t>
            </a:r>
          </a:p>
          <a:p>
            <a:pPr lvl="1">
              <a:buClrTx/>
              <a:buFont typeface="Wingdings" panose="05000000000000000000" pitchFamily="2" charset="2"/>
              <a:buChar char="Ø"/>
            </a:pPr>
            <a:r>
              <a:rPr lang="en-US" sz="1400" dirty="0" smtClean="0">
                <a:solidFill>
                  <a:srgbClr val="000000"/>
                </a:solidFill>
                <a:latin typeface="Calibri" panose="020F0502020204030204" pitchFamily="34" charset="0"/>
              </a:rPr>
              <a:t>The waiver approval is returned to the campus and should be included in the information submitted in  the annual report to the Board</a:t>
            </a:r>
          </a:p>
          <a:p>
            <a:pPr lvl="1">
              <a:buClrTx/>
              <a:buFont typeface="Wingdings" panose="05000000000000000000" pitchFamily="2" charset="2"/>
              <a:buChar char="Ø"/>
            </a:pPr>
            <a:r>
              <a:rPr lang="en-US" sz="1400" dirty="0" smtClean="0">
                <a:solidFill>
                  <a:srgbClr val="000000"/>
                </a:solidFill>
                <a:latin typeface="Calibri" panose="020F0502020204030204" pitchFamily="34" charset="0"/>
              </a:rPr>
              <a:t>Waiver approvals and campus reports are verified</a:t>
            </a:r>
          </a:p>
          <a:p>
            <a:pPr>
              <a:buClrTx/>
              <a:buFont typeface="Wingdings" panose="05000000000000000000" pitchFamily="2" charset="2"/>
              <a:buChar char="Ø"/>
            </a:pPr>
            <a:endParaRPr lang="en-US" sz="1400" dirty="0"/>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a:t>
            </a:r>
            <a:r>
              <a:rPr lang="en-US" sz="1000" dirty="0" smtClean="0">
                <a:solidFill>
                  <a:srgbClr val="464653"/>
                </a:solidFill>
              </a:rPr>
              <a:t>Policy						</a:t>
            </a:r>
            <a:fld id="{569C932A-E37A-493B-A5BC-DC9B9D4A306C}" type="slidenum">
              <a:rPr lang="en-US" sz="1000" smtClean="0">
                <a:solidFill>
                  <a:srgbClr val="464653"/>
                </a:solidFill>
              </a:rPr>
              <a:pPr/>
              <a:t>10</a:t>
            </a:fld>
            <a:endParaRPr lang="en-US" sz="1000" dirty="0">
              <a:solidFill>
                <a:srgbClr val="464653"/>
              </a:solidFill>
            </a:endParaRPr>
          </a:p>
        </p:txBody>
      </p:sp>
    </p:spTree>
    <p:extLst>
      <p:ext uri="{BB962C8B-B14F-4D97-AF65-F5344CB8AC3E}">
        <p14:creationId xmlns:p14="http://schemas.microsoft.com/office/powerpoint/2010/main" val="4173563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pPr algn="ctr"/>
            <a:r>
              <a:rPr lang="en-US" sz="2800" b="1" dirty="0" smtClean="0">
                <a:latin typeface="Calibri" panose="020F0502020204030204" pitchFamily="34" charset="0"/>
              </a:rPr>
              <a:t>Within The University -  Non-Teaching  Assignments</a:t>
            </a:r>
            <a:endParaRPr lang="en-US" sz="2800" b="1" dirty="0">
              <a:latin typeface="+mn-lt"/>
            </a:endParaRPr>
          </a:p>
        </p:txBody>
      </p:sp>
      <p:sp>
        <p:nvSpPr>
          <p:cNvPr id="3" name="Content Placeholder 2"/>
          <p:cNvSpPr>
            <a:spLocks noGrp="1"/>
          </p:cNvSpPr>
          <p:nvPr>
            <p:ph sz="quarter" idx="1"/>
          </p:nvPr>
        </p:nvSpPr>
        <p:spPr>
          <a:xfrm>
            <a:off x="457200" y="1143000"/>
            <a:ext cx="8229600" cy="5013960"/>
          </a:xfrm>
        </p:spPr>
        <p:txBody>
          <a:bodyPr>
            <a:normAutofit/>
          </a:bodyPr>
          <a:lstStyle/>
          <a:p>
            <a:pPr>
              <a:buClrTx/>
              <a:buFont typeface="Wingdings" panose="05000000000000000000" pitchFamily="2" charset="2"/>
              <a:buChar char="Ø"/>
            </a:pPr>
            <a:r>
              <a:rPr lang="en-US" sz="1400" dirty="0" smtClean="0">
                <a:latin typeface="Calibri" panose="020F0502020204030204" pitchFamily="34" charset="0"/>
              </a:rPr>
              <a:t>As a general rule, faculty may not receive  extra compensation during the academic year for research, consulting or any other employment with the University or any of its affiliated organizations, regardless of the source of funds</a:t>
            </a:r>
          </a:p>
          <a:p>
            <a:pPr>
              <a:buClrTx/>
              <a:buFont typeface="Wingdings" panose="05000000000000000000" pitchFamily="2" charset="2"/>
              <a:buChar char="Ø"/>
            </a:pPr>
            <a:r>
              <a:rPr lang="en-US" sz="1400" dirty="0" smtClean="0">
                <a:latin typeface="Calibri" panose="020F0502020204030204" pitchFamily="34" charset="0"/>
              </a:rPr>
              <a:t>Grant funds may be used during the academic year to compensate the college for reassigned time to facilitate the faculty member’s research  during the academic year</a:t>
            </a:r>
          </a:p>
          <a:p>
            <a:pPr>
              <a:buClrTx/>
              <a:buFont typeface="Wingdings" panose="05000000000000000000" pitchFamily="2" charset="2"/>
              <a:buChar char="Ø"/>
            </a:pPr>
            <a:r>
              <a:rPr lang="en-US" sz="1400" dirty="0" smtClean="0">
                <a:latin typeface="Calibri" panose="020F0502020204030204" pitchFamily="34" charset="0"/>
              </a:rPr>
              <a:t>Under special circumstances of an urgently needed short-term administrative and/or service assignment exists, a President or a Vice Chancellor may authorize specific additional compensation to a faculty member whose services are required as an overload</a:t>
            </a:r>
          </a:p>
          <a:p>
            <a:pPr marL="0" indent="0">
              <a:buNone/>
            </a:pPr>
            <a:r>
              <a:rPr lang="en-US" sz="1400" b="1" dirty="0" smtClean="0">
                <a:latin typeface="Calibri" panose="020F0502020204030204" pitchFamily="34" charset="0"/>
              </a:rPr>
              <a:t>These assignments are limited to 150 hours per semester or a total of 300 hours for the entire academic year (excluding the annual leave period) at the relevant non-teaching adjunct hourly rate</a:t>
            </a:r>
          </a:p>
          <a:p>
            <a:pPr marL="0" indent="0">
              <a:buNone/>
            </a:pPr>
            <a:r>
              <a:rPr lang="en-US" sz="1400" dirty="0" smtClean="0">
                <a:latin typeface="Calibri" panose="020F0502020204030204" pitchFamily="34" charset="0"/>
              </a:rPr>
              <a:t>Example 1: 	A faculty member is permitted a maximum of 14 classroom contact hours of teaching (210 clock 	hours) </a:t>
            </a:r>
            <a:r>
              <a:rPr lang="en-US" sz="1400" b="1" u="sng" dirty="0" smtClean="0">
                <a:latin typeface="Calibri" panose="020F0502020204030204" pitchFamily="34" charset="0"/>
              </a:rPr>
              <a:t>or</a:t>
            </a:r>
            <a:r>
              <a:rPr lang="en-US" sz="1400" dirty="0" smtClean="0">
                <a:latin typeface="Calibri" panose="020F0502020204030204" pitchFamily="34" charset="0"/>
              </a:rPr>
              <a:t> 300 hours of extra consultation or non-teaching adjunct work.</a:t>
            </a:r>
          </a:p>
          <a:p>
            <a:pPr marL="0" indent="0">
              <a:buNone/>
            </a:pPr>
            <a:r>
              <a:rPr lang="en-US" sz="1400" b="1" dirty="0">
                <a:latin typeface="Calibri" panose="020F0502020204030204" pitchFamily="34" charset="0"/>
              </a:rPr>
              <a:t>Total extra involvement has to be a proportional combination of teaching and non-teaching assignments</a:t>
            </a:r>
          </a:p>
          <a:p>
            <a:pPr marL="0" indent="0">
              <a:buNone/>
            </a:pPr>
            <a:r>
              <a:rPr lang="en-US" sz="1400" dirty="0" smtClean="0">
                <a:latin typeface="Calibri" panose="020F0502020204030204" pitchFamily="34" charset="0"/>
              </a:rPr>
              <a:t>Example </a:t>
            </a:r>
            <a:r>
              <a:rPr lang="en-US" sz="1400" dirty="0">
                <a:latin typeface="Calibri" panose="020F0502020204030204" pitchFamily="34" charset="0"/>
              </a:rPr>
              <a:t>2:	A faculty  member is permitted 12 classroom contact hours (180 clock hours) and 50 </a:t>
            </a:r>
            <a:r>
              <a:rPr lang="en-US" sz="1400" dirty="0" smtClean="0">
                <a:latin typeface="Calibri" panose="020F0502020204030204" pitchFamily="34" charset="0"/>
              </a:rPr>
              <a:t>non-teaching 	hours</a:t>
            </a:r>
            <a:r>
              <a:rPr lang="en-US" sz="1400" dirty="0">
                <a:latin typeface="Calibri" panose="020F0502020204030204" pitchFamily="34" charset="0"/>
              </a:rPr>
              <a:t>.</a:t>
            </a:r>
          </a:p>
          <a:p>
            <a:pPr marL="0" indent="0">
              <a:buNone/>
            </a:pPr>
            <a:r>
              <a:rPr lang="en-US" sz="1400" dirty="0">
                <a:latin typeface="Calibri" panose="020F0502020204030204" pitchFamily="34" charset="0"/>
              </a:rPr>
              <a:t>Use </a:t>
            </a:r>
            <a:r>
              <a:rPr lang="en-US" sz="1400" dirty="0" smtClean="0">
                <a:latin typeface="Calibri" panose="020F0502020204030204" pitchFamily="34" charset="0"/>
              </a:rPr>
              <a:t>Formula (</a:t>
            </a:r>
            <a:r>
              <a:rPr lang="en-US" sz="1400" i="1" dirty="0" smtClean="0">
                <a:latin typeface="Calibri" panose="020F0502020204030204" pitchFamily="34" charset="0"/>
              </a:rPr>
              <a:t>The maximum number of teaching clock hours minus the number of teaching hours performed during the academic year divided by 0.6) to calculate the above scenario.</a:t>
            </a:r>
          </a:p>
          <a:p>
            <a:pPr marL="0" indent="0">
              <a:buNone/>
            </a:pPr>
            <a:r>
              <a:rPr lang="en-US" sz="1400" b="1" dirty="0" smtClean="0">
                <a:latin typeface="Calibri" panose="020F0502020204030204" pitchFamily="34" charset="0"/>
              </a:rPr>
              <a:t>Faculty member assigned 12 teaching hours may work 50 NTA hours:  (14*15) – (12*15)/0.6 = 50</a:t>
            </a: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11</a:t>
            </a:fld>
            <a:endParaRPr lang="en-US" sz="1000" dirty="0">
              <a:solidFill>
                <a:srgbClr val="464653"/>
              </a:solidFill>
            </a:endParaRPr>
          </a:p>
        </p:txBody>
      </p:sp>
    </p:spTree>
    <p:extLst>
      <p:ext uri="{BB962C8B-B14F-4D97-AF65-F5344CB8AC3E}">
        <p14:creationId xmlns:p14="http://schemas.microsoft.com/office/powerpoint/2010/main" val="3247449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lgn="ctr"/>
            <a:r>
              <a:rPr lang="en-US" sz="2800" b="1" dirty="0" smtClean="0">
                <a:latin typeface="Calibri" panose="020F0502020204030204" pitchFamily="34" charset="0"/>
              </a:rPr>
              <a:t/>
            </a:r>
            <a:br>
              <a:rPr lang="en-US" sz="2800" b="1" dirty="0" smtClean="0">
                <a:latin typeface="Calibri" panose="020F0502020204030204" pitchFamily="34" charset="0"/>
              </a:rPr>
            </a:br>
            <a:r>
              <a:rPr lang="en-US" sz="2800" b="1" dirty="0" smtClean="0">
                <a:latin typeface="Calibri" panose="020F0502020204030204" pitchFamily="34" charset="0"/>
              </a:rPr>
              <a:t>New Guidance on Non-Teaching Assignments </a:t>
            </a:r>
            <a:br>
              <a:rPr lang="en-US" sz="2800" b="1" dirty="0" smtClean="0">
                <a:latin typeface="Calibri" panose="020F0502020204030204" pitchFamily="34" charset="0"/>
              </a:rPr>
            </a:br>
            <a:r>
              <a:rPr lang="en-US" sz="2800" b="1" dirty="0" smtClean="0">
                <a:latin typeface="Calibri" panose="020F0502020204030204" pitchFamily="34" charset="0"/>
              </a:rPr>
              <a:t/>
            </a:r>
            <a:br>
              <a:rPr lang="en-US" sz="2800" b="1" dirty="0" smtClean="0">
                <a:latin typeface="Calibri" panose="020F0502020204030204" pitchFamily="34" charset="0"/>
              </a:rPr>
            </a:br>
            <a:endParaRPr lang="en-US" sz="2800" b="1" dirty="0">
              <a:latin typeface="Calibri" panose="020F0502020204030204" pitchFamily="34" charset="0"/>
            </a:endParaRPr>
          </a:p>
        </p:txBody>
      </p:sp>
      <p:sp>
        <p:nvSpPr>
          <p:cNvPr id="3" name="Content Placeholder 2"/>
          <p:cNvSpPr>
            <a:spLocks noGrp="1"/>
          </p:cNvSpPr>
          <p:nvPr>
            <p:ph sz="quarter" idx="1"/>
          </p:nvPr>
        </p:nvSpPr>
        <p:spPr>
          <a:xfrm>
            <a:off x="457200" y="914400"/>
            <a:ext cx="8229600" cy="5410200"/>
          </a:xfrm>
        </p:spPr>
        <p:txBody>
          <a:bodyPr>
            <a:noAutofit/>
          </a:bodyPr>
          <a:lstStyle/>
          <a:p>
            <a:pPr marL="0" indent="0">
              <a:spcBef>
                <a:spcPts val="0"/>
              </a:spcBef>
              <a:buNone/>
            </a:pPr>
            <a:endParaRPr lang="en-US" sz="1400" b="1" dirty="0" smtClean="0">
              <a:latin typeface="Calibri" panose="020F0502020204030204" pitchFamily="34" charset="0"/>
            </a:endParaRPr>
          </a:p>
          <a:p>
            <a:pPr marL="0" indent="0">
              <a:spcBef>
                <a:spcPts val="0"/>
              </a:spcBef>
              <a:buNone/>
            </a:pPr>
            <a:r>
              <a:rPr lang="en-US" sz="1400" b="1" dirty="0" smtClean="0">
                <a:latin typeface="Calibri" panose="020F0502020204030204" pitchFamily="34" charset="0"/>
              </a:rPr>
              <a:t>Tax Levy</a:t>
            </a:r>
          </a:p>
          <a:p>
            <a:pPr marL="0" indent="0">
              <a:spcBef>
                <a:spcPts val="0"/>
              </a:spcBef>
              <a:buNone/>
            </a:pPr>
            <a:r>
              <a:rPr lang="en-US" sz="1400" u="sng" dirty="0" smtClean="0">
                <a:latin typeface="Calibri" panose="020F0502020204030204" pitchFamily="34" charset="0"/>
              </a:rPr>
              <a:t>Continuing Education assignments will henceforth be recorded as non-teaching assignment hours</a:t>
            </a:r>
            <a:endParaRPr lang="en-US" sz="1400" u="sng" dirty="0">
              <a:latin typeface="Calibri" panose="020F0502020204030204" pitchFamily="34" charset="0"/>
            </a:endParaRPr>
          </a:p>
          <a:p>
            <a:pPr>
              <a:spcBef>
                <a:spcPts val="0"/>
              </a:spcBef>
              <a:buFontTx/>
              <a:buChar char="-"/>
            </a:pPr>
            <a:r>
              <a:rPr lang="en-US" sz="1400" dirty="0" smtClean="0">
                <a:latin typeface="Calibri" panose="020F0502020204030204" pitchFamily="34" charset="0"/>
              </a:rPr>
              <a:t>Full-time faculty who take on an assignment as a Continuing Education Teacher must record the hours  </a:t>
            </a:r>
          </a:p>
          <a:p>
            <a:pPr marL="0" indent="0">
              <a:spcBef>
                <a:spcPts val="0"/>
              </a:spcBef>
              <a:buNone/>
              <a:tabLst>
                <a:tab pos="285750" algn="l"/>
              </a:tabLst>
            </a:pPr>
            <a:r>
              <a:rPr lang="en-US" sz="1400" dirty="0">
                <a:latin typeface="Calibri" panose="020F0502020204030204" pitchFamily="34" charset="0"/>
              </a:rPr>
              <a:t>	</a:t>
            </a:r>
            <a:r>
              <a:rPr lang="en-US" sz="1400" dirty="0" smtClean="0">
                <a:latin typeface="Calibri" panose="020F0502020204030204" pitchFamily="34" charset="0"/>
              </a:rPr>
              <a:t>worked as a Continuing Education Teacher</a:t>
            </a:r>
            <a:r>
              <a:rPr lang="en-US" sz="1400" dirty="0">
                <a:latin typeface="Calibri" panose="020F0502020204030204" pitchFamily="34" charset="0"/>
              </a:rPr>
              <a:t> </a:t>
            </a:r>
            <a:r>
              <a:rPr lang="en-US" sz="1400" dirty="0" smtClean="0">
                <a:latin typeface="Calibri" panose="020F0502020204030204" pitchFamily="34" charset="0"/>
              </a:rPr>
              <a:t>on the Multiple Position Form each semester  </a:t>
            </a:r>
          </a:p>
          <a:p>
            <a:pPr marL="0" indent="0" defTabSz="285750">
              <a:spcBef>
                <a:spcPts val="0"/>
              </a:spcBef>
              <a:buNone/>
            </a:pPr>
            <a:r>
              <a:rPr lang="en-US" sz="1400" dirty="0" smtClean="0">
                <a:latin typeface="Calibri" panose="020F0502020204030204" pitchFamily="34" charset="0"/>
              </a:rPr>
              <a:t>-	These hours are now included in the 150 hours/300 hours limitation</a:t>
            </a:r>
          </a:p>
          <a:p>
            <a:pPr marL="0" indent="0" defTabSz="285750">
              <a:spcBef>
                <a:spcPts val="0"/>
              </a:spcBef>
              <a:buNone/>
            </a:pPr>
            <a:r>
              <a:rPr lang="en-US" sz="1400" dirty="0" smtClean="0">
                <a:latin typeface="Calibri" panose="020F0502020204030204" pitchFamily="34" charset="0"/>
              </a:rPr>
              <a:t>-	The compensation is limited to the top step of the Non-Teaching Adjunct salary schedule rate, </a:t>
            </a:r>
            <a:r>
              <a:rPr lang="en-US" sz="1400" i="1" dirty="0" smtClean="0">
                <a:latin typeface="Calibri" panose="020F0502020204030204" pitchFamily="34" charset="0"/>
              </a:rPr>
              <a:t>i.e., </a:t>
            </a:r>
            <a:r>
              <a:rPr lang="en-US" sz="1400" dirty="0" smtClean="0">
                <a:latin typeface="Calibri" panose="020F0502020204030204" pitchFamily="34" charset="0"/>
              </a:rPr>
              <a:t>$ 70.92</a:t>
            </a:r>
          </a:p>
          <a:p>
            <a:pPr marL="0" indent="0">
              <a:spcBef>
                <a:spcPts val="0"/>
              </a:spcBef>
              <a:buNone/>
            </a:pPr>
            <a:endParaRPr lang="en-US" sz="1400" dirty="0" smtClean="0">
              <a:solidFill>
                <a:srgbClr val="FF0000"/>
              </a:solidFill>
              <a:latin typeface="Calibri" panose="020F0502020204030204" pitchFamily="34" charset="0"/>
            </a:endParaRPr>
          </a:p>
          <a:p>
            <a:pPr marL="0" indent="0">
              <a:spcBef>
                <a:spcPts val="0"/>
              </a:spcBef>
              <a:buNone/>
            </a:pPr>
            <a:r>
              <a:rPr lang="en-US" sz="1400" dirty="0">
                <a:solidFill>
                  <a:srgbClr val="FF0000"/>
                </a:solidFill>
                <a:latin typeface="Calibri" panose="020F0502020204030204" pitchFamily="34" charset="0"/>
              </a:rPr>
              <a:t>	</a:t>
            </a:r>
            <a:r>
              <a:rPr lang="en-US" sz="1400" dirty="0" smtClean="0">
                <a:solidFill>
                  <a:srgbClr val="FF0000"/>
                </a:solidFill>
                <a:latin typeface="Calibri" panose="020F0502020204030204" pitchFamily="34" charset="0"/>
              </a:rPr>
              <a:t>	</a:t>
            </a:r>
            <a:endParaRPr lang="en-US" sz="1400" dirty="0" smtClean="0">
              <a:latin typeface="Calibri" panose="020F0502020204030204" pitchFamily="34" charset="0"/>
            </a:endParaRPr>
          </a:p>
          <a:p>
            <a:pPr marL="0" indent="0">
              <a:spcBef>
                <a:spcPts val="0"/>
              </a:spcBef>
              <a:buNone/>
            </a:pPr>
            <a:r>
              <a:rPr lang="en-US" sz="1400" b="1" u="sng" dirty="0" smtClean="0">
                <a:latin typeface="Calibri" panose="020F0502020204030204" pitchFamily="34" charset="0"/>
              </a:rPr>
              <a:t>Non-tax Levy </a:t>
            </a:r>
            <a:endParaRPr lang="en-US" sz="1400" b="1" u="sng" dirty="0">
              <a:latin typeface="Calibri" panose="020F0502020204030204" pitchFamily="34" charset="0"/>
            </a:endParaRPr>
          </a:p>
          <a:p>
            <a:pPr marL="0" indent="0">
              <a:spcBef>
                <a:spcPts val="0"/>
              </a:spcBef>
              <a:buNone/>
            </a:pPr>
            <a:r>
              <a:rPr lang="en-US" sz="1400" u="sng" dirty="0" smtClean="0">
                <a:latin typeface="Calibri" panose="020F0502020204030204" pitchFamily="34" charset="0"/>
              </a:rPr>
              <a:t>Faculty members engaged in non-teaching assignments funded by non-tax levy funds (RF, College Foundation, College Association, Auxiliary, etc.):</a:t>
            </a:r>
          </a:p>
          <a:p>
            <a:pPr marL="0" indent="0" defTabSz="342900">
              <a:spcBef>
                <a:spcPts val="0"/>
              </a:spcBef>
              <a:buNone/>
            </a:pPr>
            <a:r>
              <a:rPr lang="en-US" sz="1400" dirty="0" smtClean="0">
                <a:latin typeface="Calibri" panose="020F0502020204030204" pitchFamily="34" charset="0"/>
              </a:rPr>
              <a:t>-	The hours for this assignment will be included in the 150/300 hours limitation and the compensation  </a:t>
            </a:r>
          </a:p>
          <a:p>
            <a:pPr marL="0" indent="0" defTabSz="342900">
              <a:spcBef>
                <a:spcPts val="0"/>
              </a:spcBef>
              <a:buNone/>
            </a:pPr>
            <a:r>
              <a:rPr lang="en-US" sz="1400" dirty="0">
                <a:latin typeface="Calibri" panose="020F0502020204030204" pitchFamily="34" charset="0"/>
              </a:rPr>
              <a:t>	</a:t>
            </a:r>
            <a:r>
              <a:rPr lang="en-US" sz="1400" dirty="0" smtClean="0">
                <a:latin typeface="Calibri" panose="020F0502020204030204" pitchFamily="34" charset="0"/>
              </a:rPr>
              <a:t>limited to $70.92</a:t>
            </a:r>
          </a:p>
          <a:p>
            <a:pPr marL="0" indent="0">
              <a:spcBef>
                <a:spcPts val="0"/>
              </a:spcBef>
              <a:buNone/>
            </a:pPr>
            <a:endParaRPr lang="en-US" sz="1400" b="1" dirty="0" smtClean="0">
              <a:latin typeface="Calibri" panose="020F0502020204030204" pitchFamily="34" charset="0"/>
            </a:endParaRPr>
          </a:p>
          <a:p>
            <a:pPr marL="0" indent="0">
              <a:spcBef>
                <a:spcPts val="0"/>
              </a:spcBef>
              <a:buNone/>
            </a:pPr>
            <a:r>
              <a:rPr lang="en-US" sz="1400" b="1" dirty="0" smtClean="0">
                <a:latin typeface="Calibri" panose="020F0502020204030204" pitchFamily="34" charset="0"/>
              </a:rPr>
              <a:t>Approvals </a:t>
            </a:r>
            <a:r>
              <a:rPr lang="en-US" sz="1400" b="1" dirty="0">
                <a:latin typeface="Calibri" panose="020F0502020204030204" pitchFamily="34" charset="0"/>
              </a:rPr>
              <a:t>and Compensation for Non-Teaching Assignments</a:t>
            </a:r>
          </a:p>
          <a:p>
            <a:pPr marL="0" indent="0">
              <a:spcBef>
                <a:spcPts val="0"/>
              </a:spcBef>
              <a:buNone/>
              <a:tabLst>
                <a:tab pos="342900" algn="l"/>
              </a:tabLst>
            </a:pPr>
            <a:r>
              <a:rPr lang="en-US" sz="1400" dirty="0" smtClean="0">
                <a:latin typeface="Calibri" panose="020F0502020204030204" pitchFamily="34" charset="0"/>
              </a:rPr>
              <a:t>-     	Hours </a:t>
            </a:r>
            <a:r>
              <a:rPr lang="en-US" sz="1400" dirty="0">
                <a:latin typeface="Calibri" panose="020F0502020204030204" pitchFamily="34" charset="0"/>
              </a:rPr>
              <a:t>recorded on the Multiple Position Form  require the approval of the Chair of the Department, or if </a:t>
            </a:r>
            <a:r>
              <a:rPr lang="en-US" sz="1400" dirty="0" smtClean="0">
                <a:latin typeface="Calibri" panose="020F0502020204030204" pitchFamily="34" charset="0"/>
              </a:rPr>
              <a:t>	applicable</a:t>
            </a:r>
            <a:r>
              <a:rPr lang="en-US" sz="1400" dirty="0">
                <a:latin typeface="Calibri" panose="020F0502020204030204" pitchFamily="34" charset="0"/>
              </a:rPr>
              <a:t>, the approval of the Department P &amp; B, should it be within the campus process</a:t>
            </a:r>
          </a:p>
          <a:p>
            <a:pPr marL="0" indent="0">
              <a:spcBef>
                <a:spcPts val="0"/>
              </a:spcBef>
              <a:buNone/>
              <a:tabLst>
                <a:tab pos="342900" algn="l"/>
              </a:tabLst>
            </a:pPr>
            <a:r>
              <a:rPr lang="en-US" sz="1400" dirty="0" smtClean="0">
                <a:latin typeface="Calibri" panose="020F0502020204030204" pitchFamily="34" charset="0"/>
              </a:rPr>
              <a:t>-	The </a:t>
            </a:r>
            <a:r>
              <a:rPr lang="en-US" sz="1400" dirty="0">
                <a:latin typeface="Calibri" panose="020F0502020204030204" pitchFamily="34" charset="0"/>
              </a:rPr>
              <a:t>College Provost or the President’s designee in the Provost’s Office is responsible for verifying the </a:t>
            </a:r>
            <a:r>
              <a:rPr lang="en-US" sz="1400" dirty="0" smtClean="0">
                <a:latin typeface="Calibri" panose="020F0502020204030204" pitchFamily="34" charset="0"/>
              </a:rPr>
              <a:t>	hours </a:t>
            </a:r>
            <a:r>
              <a:rPr lang="en-US" sz="1400" dirty="0">
                <a:latin typeface="Calibri" panose="020F0502020204030204" pitchFamily="34" charset="0"/>
              </a:rPr>
              <a:t>assigned and approving the compensation</a:t>
            </a:r>
          </a:p>
          <a:p>
            <a:pPr marL="342900" indent="-342900" defTabSz="457200">
              <a:spcBef>
                <a:spcPts val="0"/>
              </a:spcBef>
              <a:buFontTx/>
              <a:buChar char="-"/>
            </a:pPr>
            <a:r>
              <a:rPr lang="en-US" sz="1400" dirty="0" smtClean="0">
                <a:latin typeface="Calibri" panose="020F0502020204030204" pitchFamily="34" charset="0"/>
              </a:rPr>
              <a:t>No </a:t>
            </a:r>
            <a:r>
              <a:rPr lang="en-US" sz="1400" dirty="0">
                <a:latin typeface="Calibri" panose="020F0502020204030204" pitchFamily="34" charset="0"/>
              </a:rPr>
              <a:t>disbursement may be made without the verification and approval from the Provost’s Office and the </a:t>
            </a:r>
            <a:endParaRPr lang="en-US" sz="1400" dirty="0" smtClean="0">
              <a:latin typeface="Calibri" panose="020F0502020204030204" pitchFamily="34" charset="0"/>
            </a:endParaRPr>
          </a:p>
          <a:p>
            <a:pPr marL="0" indent="0" defTabSz="457200">
              <a:spcBef>
                <a:spcPts val="0"/>
              </a:spcBef>
              <a:buNone/>
              <a:tabLst>
                <a:tab pos="342900" algn="l"/>
              </a:tabLst>
            </a:pPr>
            <a:r>
              <a:rPr lang="en-US" sz="1400" dirty="0" smtClean="0">
                <a:latin typeface="Calibri" panose="020F0502020204030204" pitchFamily="34" charset="0"/>
              </a:rPr>
              <a:t>	Office </a:t>
            </a:r>
            <a:r>
              <a:rPr lang="en-US" sz="1400" dirty="0">
                <a:latin typeface="Calibri" panose="020F0502020204030204" pitchFamily="34" charset="0"/>
              </a:rPr>
              <a:t>of Finance and Administration</a:t>
            </a:r>
          </a:p>
          <a:p>
            <a:pPr marL="0" indent="0">
              <a:spcBef>
                <a:spcPts val="0"/>
              </a:spcBef>
              <a:buNone/>
            </a:pPr>
            <a:endParaRPr lang="en-US" sz="1400" dirty="0">
              <a:latin typeface="Calibri" panose="020F0502020204030204" pitchFamily="34" charset="0"/>
            </a:endParaRPr>
          </a:p>
          <a:p>
            <a:pPr marL="0" indent="0">
              <a:spcBef>
                <a:spcPts val="0"/>
              </a:spcBef>
              <a:buNone/>
            </a:pPr>
            <a:endParaRPr lang="en-US" sz="1400" b="1" dirty="0" smtClean="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150352" cy="365760"/>
          </a:xfrm>
        </p:spPr>
        <p:txBody>
          <a:bodyPr/>
          <a:lstStyle/>
          <a:p>
            <a:r>
              <a:rPr lang="en-US" sz="1000" b="1" dirty="0" smtClean="0">
                <a:solidFill>
                  <a:srgbClr val="000000"/>
                </a:solidFill>
                <a:latin typeface="Calibri" panose="020F0502020204030204" pitchFamily="34" charset="0"/>
              </a:rPr>
              <a:t>OHRM- Multiple Position Policy 							</a:t>
            </a:r>
            <a:fld id="{569C932A-E37A-493B-A5BC-DC9B9D4A306C}" type="slidenum">
              <a:rPr lang="en-US" sz="1000" b="1" smtClean="0">
                <a:solidFill>
                  <a:srgbClr val="000000"/>
                </a:solidFill>
                <a:latin typeface="Calibri" panose="020F0502020204030204" pitchFamily="34" charset="0"/>
              </a:rPr>
              <a:pPr/>
              <a:t>12</a:t>
            </a:fld>
            <a:endParaRPr lang="en-US" sz="10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918600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Calibri" panose="020F0502020204030204" pitchFamily="34" charset="0"/>
              </a:rPr>
              <a:t>Within The University: Summer Activities</a:t>
            </a:r>
            <a:r>
              <a:rPr lang="en-US" sz="2800" b="1" dirty="0"/>
              <a:t/>
            </a:r>
            <a:br>
              <a:rPr lang="en-US" sz="2800" b="1" dirty="0"/>
            </a:br>
            <a:endParaRPr lang="en-US" sz="2800" b="1" dirty="0">
              <a:latin typeface="+mn-lt"/>
            </a:endParaRPr>
          </a:p>
        </p:txBody>
      </p:sp>
      <p:sp>
        <p:nvSpPr>
          <p:cNvPr id="3" name="Content Placeholder 2"/>
          <p:cNvSpPr>
            <a:spLocks noGrp="1"/>
          </p:cNvSpPr>
          <p:nvPr>
            <p:ph sz="quarter" idx="1"/>
          </p:nvPr>
        </p:nvSpPr>
        <p:spPr>
          <a:xfrm>
            <a:off x="457200" y="914400"/>
            <a:ext cx="8229600" cy="5242560"/>
          </a:xfrm>
        </p:spPr>
        <p:txBody>
          <a:bodyPr>
            <a:normAutofit/>
          </a:bodyPr>
          <a:lstStyle/>
          <a:p>
            <a:pPr marL="0" indent="0">
              <a:lnSpc>
                <a:spcPct val="110000"/>
              </a:lnSpc>
              <a:spcBef>
                <a:spcPts val="0"/>
              </a:spcBef>
              <a:buNone/>
            </a:pPr>
            <a:endParaRPr lang="en-US" sz="1400" dirty="0" smtClean="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Summer </a:t>
            </a:r>
            <a:r>
              <a:rPr lang="en-US" sz="1400" dirty="0">
                <a:latin typeface="Calibri" panose="020F0502020204030204" pitchFamily="34" charset="0"/>
              </a:rPr>
              <a:t>activities are limited to the period of annual </a:t>
            </a:r>
            <a:r>
              <a:rPr lang="en-US" sz="1400" dirty="0" smtClean="0">
                <a:latin typeface="Calibri" panose="020F0502020204030204" pitchFamily="34" charset="0"/>
              </a:rPr>
              <a:t>leave, from </a:t>
            </a:r>
            <a:r>
              <a:rPr lang="en-US" sz="1400" dirty="0">
                <a:latin typeface="Calibri" panose="020F0502020204030204" pitchFamily="34" charset="0"/>
              </a:rPr>
              <a:t>the day subsequent to commencement until the third day, excluding </a:t>
            </a:r>
            <a:r>
              <a:rPr lang="en-US" sz="1400" dirty="0" smtClean="0">
                <a:latin typeface="Calibri" panose="020F0502020204030204" pitchFamily="34" charset="0"/>
              </a:rPr>
              <a:t>holidays, Saturday </a:t>
            </a:r>
            <a:r>
              <a:rPr lang="en-US" sz="1400" dirty="0">
                <a:latin typeface="Calibri" panose="020F0502020204030204" pitchFamily="34" charset="0"/>
              </a:rPr>
              <a:t>and Sunday, preceding the </a:t>
            </a:r>
            <a:r>
              <a:rPr lang="en-US" sz="1400" dirty="0" smtClean="0">
                <a:latin typeface="Calibri" panose="020F0502020204030204" pitchFamily="34" charset="0"/>
              </a:rPr>
              <a:t>thirtieth of August that follows such commencement, or an equivalent consecutive period.</a:t>
            </a:r>
            <a:endParaRPr lang="en-US" sz="1400" dirty="0">
              <a:latin typeface="Calibri" panose="020F0502020204030204" pitchFamily="34" charset="0"/>
            </a:endParaRPr>
          </a:p>
          <a:p>
            <a:pPr marL="0" indent="0">
              <a:lnSpc>
                <a:spcPct val="110000"/>
              </a:lnSpc>
              <a:spcBef>
                <a:spcPts val="0"/>
              </a:spcBef>
              <a:buNone/>
            </a:pPr>
            <a:endParaRPr lang="en-US" sz="1400" dirty="0" smtClean="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This includes, but is not limited to, teaching a summer session in any one of the CUNY colleges, performing administrative duties such as service as department chairperson, and conducting research paid for by using funds originating from the Research Foundation</a:t>
            </a:r>
          </a:p>
          <a:p>
            <a:pPr marL="0" indent="0">
              <a:lnSpc>
                <a:spcPct val="110000"/>
              </a:lnSpc>
              <a:spcBef>
                <a:spcPts val="0"/>
              </a:spcBef>
              <a:buNone/>
            </a:pPr>
            <a:endParaRPr lang="en-US" sz="1400" dirty="0" smtClean="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A college foundation may pay faculty for research or additional work during the summer in an amount that may cause the faculty member’s total compensation during the summer to exceed three-ninths (3/9ths) of his/her annual salary under the following conditions:</a:t>
            </a:r>
          </a:p>
          <a:p>
            <a:pPr marL="342900" indent="0">
              <a:lnSpc>
                <a:spcPct val="110000"/>
              </a:lnSpc>
              <a:spcBef>
                <a:spcPts val="0"/>
              </a:spcBef>
              <a:buClrTx/>
              <a:buFont typeface="+mj-lt"/>
              <a:buAutoNum type="arabicPeriod"/>
            </a:pPr>
            <a:r>
              <a:rPr lang="en-US" sz="1400" dirty="0" smtClean="0">
                <a:latin typeface="Calibri" panose="020F0502020204030204" pitchFamily="34" charset="0"/>
              </a:rPr>
              <a:t>  Such payment is consistent with rules and regulations applicable to the college foundation,</a:t>
            </a:r>
          </a:p>
          <a:p>
            <a:pPr marL="342900" indent="0">
              <a:lnSpc>
                <a:spcPct val="110000"/>
              </a:lnSpc>
              <a:spcBef>
                <a:spcPts val="0"/>
              </a:spcBef>
              <a:buClrTx/>
              <a:buFont typeface="+mj-lt"/>
              <a:buAutoNum type="arabicPeriod"/>
            </a:pPr>
            <a:r>
              <a:rPr lang="en-US" sz="1400" dirty="0" smtClean="0">
                <a:latin typeface="Calibri" panose="020F0502020204030204" pitchFamily="34" charset="0"/>
              </a:rPr>
              <a:t>  The circumstances surrounding such payment has been rigorously documented and justified, and</a:t>
            </a:r>
          </a:p>
          <a:p>
            <a:pPr marL="342900" indent="0">
              <a:lnSpc>
                <a:spcPct val="110000"/>
              </a:lnSpc>
              <a:spcBef>
                <a:spcPts val="0"/>
              </a:spcBef>
              <a:buClrTx/>
              <a:buFont typeface="+mj-lt"/>
              <a:buAutoNum type="arabicPeriod"/>
            </a:pPr>
            <a:r>
              <a:rPr lang="en-US" sz="1400" dirty="0" smtClean="0">
                <a:latin typeface="Calibri" panose="020F0502020204030204" pitchFamily="34" charset="0"/>
              </a:rPr>
              <a:t>  Such payment is approved by the Chancellor and the appropriate president</a:t>
            </a:r>
          </a:p>
          <a:p>
            <a:pPr marL="342900" indent="0">
              <a:lnSpc>
                <a:spcPct val="110000"/>
              </a:lnSpc>
              <a:spcBef>
                <a:spcPts val="0"/>
              </a:spcBef>
              <a:buClrTx/>
              <a:buNone/>
            </a:pPr>
            <a:endParaRPr lang="en-US" sz="1400" dirty="0" smtClean="0">
              <a:latin typeface="Calibri" panose="020F0502020204030204" pitchFamily="34" charset="0"/>
            </a:endParaRPr>
          </a:p>
          <a:p>
            <a:pPr marL="0" indent="0">
              <a:lnSpc>
                <a:spcPct val="110000"/>
              </a:lnSpc>
              <a:spcBef>
                <a:spcPts val="0"/>
              </a:spcBef>
              <a:buClrTx/>
              <a:buNone/>
            </a:pPr>
            <a:r>
              <a:rPr lang="en-US" sz="1400" dirty="0" smtClean="0">
                <a:latin typeface="Calibri" panose="020F0502020204030204" pitchFamily="34" charset="0"/>
              </a:rPr>
              <a:t>If </a:t>
            </a:r>
            <a:r>
              <a:rPr lang="en-US" sz="1400" dirty="0">
                <a:latin typeface="Calibri" panose="020F0502020204030204" pitchFamily="34" charset="0"/>
              </a:rPr>
              <a:t>the faculty member is receiving such additional compensation from the college foundation and is also working on a grant administered by the Research Foundation, then the faculty member must consult with RF to ensure that the terms of the grant are not being </a:t>
            </a:r>
            <a:r>
              <a:rPr lang="en-US" sz="1400" dirty="0" smtClean="0">
                <a:latin typeface="Calibri" panose="020F0502020204030204" pitchFamily="34" charset="0"/>
              </a:rPr>
              <a:t>violated</a:t>
            </a:r>
            <a:endParaRPr lang="en-US" sz="1400" dirty="0">
              <a:latin typeface="Calibri" panose="020F0502020204030204" pitchFamily="34" charset="0"/>
            </a:endParaRPr>
          </a:p>
          <a:p>
            <a:pPr marL="0" indent="0">
              <a:lnSpc>
                <a:spcPct val="110000"/>
              </a:lnSpc>
              <a:spcBef>
                <a:spcPts val="0"/>
              </a:spcBef>
              <a:buClrTx/>
              <a:buNone/>
            </a:pPr>
            <a:endParaRPr lang="en-US" sz="1400" dirty="0" smtClean="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13</a:t>
            </a:fld>
            <a:endParaRPr lang="en-US" sz="1000" dirty="0">
              <a:solidFill>
                <a:srgbClr val="464653"/>
              </a:solidFill>
            </a:endParaRPr>
          </a:p>
        </p:txBody>
      </p:sp>
    </p:spTree>
    <p:extLst>
      <p:ext uri="{BB962C8B-B14F-4D97-AF65-F5344CB8AC3E}">
        <p14:creationId xmlns:p14="http://schemas.microsoft.com/office/powerpoint/2010/main" val="452931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normAutofit fontScale="90000"/>
          </a:bodyPr>
          <a:lstStyle/>
          <a:p>
            <a:pPr algn="ctr"/>
            <a:r>
              <a:rPr lang="en-US" sz="2800" b="1" dirty="0" smtClean="0">
                <a:latin typeface="Calibri" panose="020F0502020204030204" pitchFamily="34" charset="0"/>
              </a:rPr>
              <a:t> </a:t>
            </a:r>
            <a:br>
              <a:rPr lang="en-US" sz="2800" b="1" dirty="0" smtClean="0">
                <a:latin typeface="Calibri" panose="020F0502020204030204" pitchFamily="34" charset="0"/>
              </a:rPr>
            </a:br>
            <a:r>
              <a:rPr lang="en-US" sz="2800" b="1" dirty="0" smtClean="0">
                <a:latin typeface="Calibri" panose="020F0502020204030204" pitchFamily="34" charset="0"/>
              </a:rPr>
              <a:t>Summer Teaching and Non-Teaching Activities</a:t>
            </a:r>
            <a:r>
              <a:rPr lang="en-US" sz="2800" b="1" dirty="0"/>
              <a:t/>
            </a:r>
            <a:br>
              <a:rPr lang="en-US" sz="2800" b="1" dirty="0"/>
            </a:br>
            <a:endParaRPr lang="en-US" sz="2800" b="1" dirty="0">
              <a:latin typeface="+mn-lt"/>
            </a:endParaRPr>
          </a:p>
        </p:txBody>
      </p:sp>
      <p:sp>
        <p:nvSpPr>
          <p:cNvPr id="3" name="Content Placeholder 2"/>
          <p:cNvSpPr>
            <a:spLocks noGrp="1"/>
          </p:cNvSpPr>
          <p:nvPr>
            <p:ph sz="quarter" idx="1"/>
          </p:nvPr>
        </p:nvSpPr>
        <p:spPr>
          <a:xfrm>
            <a:off x="457200" y="1219200"/>
            <a:ext cx="8229600" cy="4937760"/>
          </a:xfrm>
        </p:spPr>
        <p:txBody>
          <a:bodyPr>
            <a:normAutofit/>
          </a:bodyPr>
          <a:lstStyle/>
          <a:p>
            <a:pPr marL="0" indent="0">
              <a:lnSpc>
                <a:spcPct val="110000"/>
              </a:lnSpc>
              <a:spcBef>
                <a:spcPts val="0"/>
              </a:spcBef>
              <a:buNone/>
            </a:pPr>
            <a:r>
              <a:rPr lang="en-US" sz="1400" dirty="0">
                <a:latin typeface="Calibri" panose="020F0502020204030204" pitchFamily="34" charset="0"/>
              </a:rPr>
              <a:t>All summer activities have to be reported to the college of primary employment and should be in advance of participating in them to ensure that they do not exceed the contractual rules or University practices</a:t>
            </a:r>
          </a:p>
          <a:p>
            <a:pPr marL="0" indent="0">
              <a:lnSpc>
                <a:spcPct val="110000"/>
              </a:lnSpc>
              <a:spcBef>
                <a:spcPts val="0"/>
              </a:spcBef>
              <a:buNone/>
            </a:pPr>
            <a:endParaRPr lang="en-US" sz="1400" dirty="0" smtClean="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Compensation </a:t>
            </a:r>
            <a:r>
              <a:rPr lang="en-US" sz="1400" dirty="0">
                <a:latin typeface="Calibri" panose="020F0502020204030204" pitchFamily="34" charset="0"/>
              </a:rPr>
              <a:t>for CUNY summer activities from the University and related entities, such as the Research Foundation and the college foundations, shall not exceed a total for all such activities of three ninths (3/9</a:t>
            </a:r>
            <a:r>
              <a:rPr lang="en-US" sz="1400" baseline="30000" dirty="0">
                <a:latin typeface="Calibri" panose="020F0502020204030204" pitchFamily="34" charset="0"/>
              </a:rPr>
              <a:t>ths</a:t>
            </a:r>
            <a:r>
              <a:rPr lang="en-US" sz="1400" dirty="0">
                <a:latin typeface="Calibri" panose="020F0502020204030204" pitchFamily="34" charset="0"/>
              </a:rPr>
              <a:t>) of the faculty member’s full-time annual salary.  </a:t>
            </a:r>
          </a:p>
          <a:p>
            <a:pPr marL="0" indent="0">
              <a:lnSpc>
                <a:spcPct val="110000"/>
              </a:lnSpc>
              <a:spcBef>
                <a:spcPts val="0"/>
              </a:spcBef>
              <a:buNone/>
            </a:pPr>
            <a:endParaRPr lang="en-US" sz="1400" dirty="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Compensation for teaching and non-teaching activities is limited to 1/9</a:t>
            </a:r>
            <a:r>
              <a:rPr lang="en-US" sz="1400" baseline="30000" dirty="0" smtClean="0">
                <a:latin typeface="Calibri" panose="020F0502020204030204" pitchFamily="34" charset="0"/>
              </a:rPr>
              <a:t>th</a:t>
            </a:r>
            <a:r>
              <a:rPr lang="en-US" sz="1400" dirty="0" smtClean="0">
                <a:latin typeface="Calibri" panose="020F0502020204030204" pitchFamily="34" charset="0"/>
              </a:rPr>
              <a:t> of the annual salary with a total not to exceed 3/9ths of the annual salary over June, July and August</a:t>
            </a:r>
          </a:p>
          <a:p>
            <a:pPr marL="0" indent="0">
              <a:lnSpc>
                <a:spcPct val="110000"/>
              </a:lnSpc>
              <a:spcBef>
                <a:spcPts val="0"/>
              </a:spcBef>
              <a:buNone/>
            </a:pPr>
            <a:endParaRPr lang="en-US" sz="1400" dirty="0" smtClean="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An exemption to exceed the 1/9</a:t>
            </a:r>
            <a:r>
              <a:rPr lang="en-US" sz="1400" baseline="30000" dirty="0" smtClean="0">
                <a:latin typeface="Calibri" panose="020F0502020204030204" pitchFamily="34" charset="0"/>
              </a:rPr>
              <a:t>th</a:t>
            </a:r>
            <a:r>
              <a:rPr lang="en-US" sz="1400" dirty="0" smtClean="0">
                <a:latin typeface="Calibri" panose="020F0502020204030204" pitchFamily="34" charset="0"/>
              </a:rPr>
              <a:t> limitation in a particular month may be made if the faculty member is engaged in a </a:t>
            </a:r>
            <a:r>
              <a:rPr lang="en-US" sz="1400" u="sng" dirty="0" smtClean="0">
                <a:latin typeface="Calibri" panose="020F0502020204030204" pitchFamily="34" charset="0"/>
              </a:rPr>
              <a:t>teaching assignment only</a:t>
            </a:r>
          </a:p>
          <a:p>
            <a:pPr marL="0" indent="0">
              <a:lnSpc>
                <a:spcPct val="110000"/>
              </a:lnSpc>
              <a:spcBef>
                <a:spcPts val="0"/>
              </a:spcBef>
              <a:buNone/>
            </a:pPr>
            <a:endParaRPr lang="en-US" sz="1400" u="sng" dirty="0">
              <a:latin typeface="Calibri" panose="020F0502020204030204" pitchFamily="34" charset="0"/>
            </a:endParaRPr>
          </a:p>
          <a:p>
            <a:pPr marL="0" indent="0">
              <a:lnSpc>
                <a:spcPct val="110000"/>
              </a:lnSpc>
              <a:spcBef>
                <a:spcPts val="0"/>
              </a:spcBef>
              <a:buNone/>
            </a:pPr>
            <a:r>
              <a:rPr lang="en-US" sz="1400" dirty="0">
                <a:latin typeface="Calibri" panose="020F0502020204030204" pitchFamily="34" charset="0"/>
              </a:rPr>
              <a:t>Campuses are advised to utilize the </a:t>
            </a:r>
            <a:r>
              <a:rPr lang="en-US" sz="1400" u="sng" dirty="0">
                <a:latin typeface="Calibri" panose="020F0502020204030204" pitchFamily="34" charset="0"/>
              </a:rPr>
              <a:t>multiple position calculators </a:t>
            </a:r>
            <a:r>
              <a:rPr lang="en-US" sz="1400" dirty="0">
                <a:latin typeface="Calibri" panose="020F0502020204030204" pitchFamily="34" charset="0"/>
              </a:rPr>
              <a:t>to </a:t>
            </a:r>
            <a:r>
              <a:rPr lang="en-US" sz="1400" dirty="0" smtClean="0">
                <a:latin typeface="Calibri" panose="020F0502020204030204" pitchFamily="34" charset="0"/>
              </a:rPr>
              <a:t>manage </a:t>
            </a:r>
            <a:r>
              <a:rPr lang="en-US" sz="1400" dirty="0">
                <a:latin typeface="Calibri" panose="020F0502020204030204" pitchFamily="34" charset="0"/>
              </a:rPr>
              <a:t>teaching and non-teaching assignments prior to approvals </a:t>
            </a:r>
          </a:p>
          <a:p>
            <a:pPr marL="0" indent="0">
              <a:lnSpc>
                <a:spcPct val="110000"/>
              </a:lnSpc>
              <a:spcBef>
                <a:spcPts val="0"/>
              </a:spcBef>
              <a:buNone/>
            </a:pPr>
            <a:endParaRPr lang="en-US" sz="1400" u="sng" dirty="0" smtClean="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Special attention must be paid to hours reported for combinations of teaching, non-teaching, research activity and chairperson duties</a:t>
            </a:r>
          </a:p>
          <a:p>
            <a:pPr marL="0" indent="0">
              <a:lnSpc>
                <a:spcPct val="110000"/>
              </a:lnSpc>
              <a:spcBef>
                <a:spcPts val="0"/>
              </a:spcBef>
              <a:buNone/>
            </a:pPr>
            <a:endParaRPr lang="en-US" sz="1400" dirty="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Campuses are reminded that non-teaching assignments require timesheets		</a:t>
            </a:r>
            <a:endParaRPr lang="en-US" sz="1400" b="1" dirty="0" smtClean="0">
              <a:solidFill>
                <a:srgbClr val="FF0000"/>
              </a:solidFill>
              <a:latin typeface="Calibri" panose="020F0502020204030204" pitchFamily="34" charset="0"/>
            </a:endParaRPr>
          </a:p>
          <a:p>
            <a:pPr marL="0" indent="0">
              <a:lnSpc>
                <a:spcPct val="110000"/>
              </a:lnSpc>
              <a:spcBef>
                <a:spcPts val="0"/>
              </a:spcBef>
              <a:buNone/>
            </a:pPr>
            <a:endParaRPr lang="en-US" sz="1400" u="sng" dirty="0" smtClean="0">
              <a:latin typeface="Calibri" panose="020F0502020204030204" pitchFamily="34" charset="0"/>
            </a:endParaRPr>
          </a:p>
          <a:p>
            <a:pPr marL="0" indent="0">
              <a:lnSpc>
                <a:spcPct val="110000"/>
              </a:lnSpc>
              <a:spcBef>
                <a:spcPts val="0"/>
              </a:spcBef>
              <a:buNone/>
            </a:pPr>
            <a:endParaRPr lang="en-US" sz="1400" u="sng" dirty="0" smtClean="0">
              <a:latin typeface="Calibri" panose="020F0502020204030204" pitchFamily="34" charset="0"/>
            </a:endParaRPr>
          </a:p>
          <a:p>
            <a:pPr marL="0" indent="0">
              <a:lnSpc>
                <a:spcPct val="110000"/>
              </a:lnSpc>
              <a:spcBef>
                <a:spcPts val="0"/>
              </a:spcBef>
              <a:buNone/>
            </a:pPr>
            <a:endParaRPr lang="en-US" sz="1400" u="sng" dirty="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14</a:t>
            </a:fld>
            <a:endParaRPr lang="en-US" sz="1000" dirty="0">
              <a:solidFill>
                <a:srgbClr val="464653"/>
              </a:solidFill>
            </a:endParaRPr>
          </a:p>
        </p:txBody>
      </p:sp>
    </p:spTree>
    <p:extLst>
      <p:ext uri="{BB962C8B-B14F-4D97-AF65-F5344CB8AC3E}">
        <p14:creationId xmlns:p14="http://schemas.microsoft.com/office/powerpoint/2010/main" val="3395316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Calibri" panose="020F0502020204030204" pitchFamily="34" charset="0"/>
              </a:rPr>
              <a:t>Summer Tax Levy Research</a:t>
            </a:r>
            <a:r>
              <a:rPr lang="en-US" sz="2800" b="1" dirty="0"/>
              <a:t/>
            </a:r>
            <a:br>
              <a:rPr lang="en-US" sz="2800" b="1" dirty="0"/>
            </a:br>
            <a:endParaRPr lang="en-US" sz="2800" b="1" dirty="0">
              <a:latin typeface="+mn-lt"/>
            </a:endParaRPr>
          </a:p>
        </p:txBody>
      </p:sp>
      <p:sp>
        <p:nvSpPr>
          <p:cNvPr id="3" name="Content Placeholder 2"/>
          <p:cNvSpPr>
            <a:spLocks noGrp="1"/>
          </p:cNvSpPr>
          <p:nvPr>
            <p:ph sz="quarter" idx="1"/>
          </p:nvPr>
        </p:nvSpPr>
        <p:spPr>
          <a:xfrm>
            <a:off x="457200" y="1066800"/>
            <a:ext cx="8229600" cy="5090160"/>
          </a:xfrm>
        </p:spPr>
        <p:txBody>
          <a:bodyPr>
            <a:normAutofit/>
          </a:bodyPr>
          <a:lstStyle/>
          <a:p>
            <a:pPr marL="0" indent="0">
              <a:buNone/>
            </a:pPr>
            <a:endParaRPr lang="en-US" sz="1400" dirty="0" smtClean="0">
              <a:latin typeface="Calibri" panose="020F0502020204030204" pitchFamily="34" charset="0"/>
            </a:endParaRPr>
          </a:p>
          <a:p>
            <a:pPr marL="0" indent="0">
              <a:buNone/>
            </a:pPr>
            <a:r>
              <a:rPr lang="en-US" sz="1400" dirty="0" smtClean="0">
                <a:latin typeface="Calibri" panose="020F0502020204030204" pitchFamily="34" charset="0"/>
              </a:rPr>
              <a:t>Newly hired faculty may be granted tax levy research monies during the first three years of their service</a:t>
            </a:r>
          </a:p>
          <a:p>
            <a:pPr marL="0" indent="0">
              <a:buNone/>
            </a:pPr>
            <a:endParaRPr lang="en-US" sz="1400" dirty="0">
              <a:latin typeface="Calibri" panose="020F0502020204030204" pitchFamily="34" charset="0"/>
            </a:endParaRPr>
          </a:p>
          <a:p>
            <a:pPr marL="0" indent="0">
              <a:buNone/>
            </a:pPr>
            <a:r>
              <a:rPr lang="en-US" sz="1400" dirty="0" smtClean="0">
                <a:latin typeface="Calibri" panose="020F0502020204030204" pitchFamily="34" charset="0"/>
              </a:rPr>
              <a:t>The tax levy monies equal 3/9ths of the annual salary; paid as 1/9</a:t>
            </a:r>
            <a:r>
              <a:rPr lang="en-US" sz="1400" baseline="30000" dirty="0" smtClean="0">
                <a:latin typeface="Calibri" panose="020F0502020204030204" pitchFamily="34" charset="0"/>
              </a:rPr>
              <a:t>th</a:t>
            </a:r>
            <a:r>
              <a:rPr lang="en-US" sz="1400" dirty="0" smtClean="0">
                <a:latin typeface="Calibri" panose="020F0502020204030204" pitchFamily="34" charset="0"/>
              </a:rPr>
              <a:t> in each month (June, July and August)</a:t>
            </a:r>
          </a:p>
          <a:p>
            <a:pPr marL="0" indent="0">
              <a:buNone/>
            </a:pPr>
            <a:endParaRPr lang="en-US" sz="1400" dirty="0" smtClean="0">
              <a:latin typeface="Calibri" panose="020F0502020204030204" pitchFamily="34" charset="0"/>
            </a:endParaRPr>
          </a:p>
          <a:p>
            <a:pPr marL="0" indent="0">
              <a:buNone/>
            </a:pPr>
            <a:r>
              <a:rPr lang="en-US" sz="1400" dirty="0" smtClean="0">
                <a:latin typeface="Calibri" panose="020F0502020204030204" pitchFamily="34" charset="0"/>
              </a:rPr>
              <a:t>The percentage of payment will depend on the time dedicated to the research, with 1/9</a:t>
            </a:r>
            <a:r>
              <a:rPr lang="en-US" sz="1400" baseline="30000" dirty="0" smtClean="0">
                <a:latin typeface="Calibri" panose="020F0502020204030204" pitchFamily="34" charset="0"/>
              </a:rPr>
              <a:t>th</a:t>
            </a:r>
            <a:r>
              <a:rPr lang="en-US" sz="1400" dirty="0" smtClean="0">
                <a:latin typeface="Calibri" panose="020F0502020204030204" pitchFamily="34" charset="0"/>
              </a:rPr>
              <a:t> generally characterized as 4 weeks of work</a:t>
            </a:r>
          </a:p>
          <a:p>
            <a:pPr marL="0" indent="0">
              <a:buNone/>
            </a:pPr>
            <a:endParaRPr lang="en-US" sz="1400" dirty="0">
              <a:latin typeface="Calibri" panose="020F0502020204030204" pitchFamily="34" charset="0"/>
            </a:endParaRPr>
          </a:p>
          <a:p>
            <a:pPr marL="0" indent="0">
              <a:buNone/>
            </a:pPr>
            <a:r>
              <a:rPr lang="en-US" sz="1400" dirty="0" smtClean="0">
                <a:latin typeface="Calibri" panose="020F0502020204030204" pitchFamily="34" charset="0"/>
              </a:rPr>
              <a:t>Newly hired faculty should submit the relevant requests to the </a:t>
            </a:r>
            <a:r>
              <a:rPr lang="en-US" sz="1400" dirty="0">
                <a:latin typeface="Calibri" panose="020F0502020204030204" pitchFamily="34" charset="0"/>
              </a:rPr>
              <a:t>c</a:t>
            </a:r>
            <a:r>
              <a:rPr lang="en-US" sz="1400" dirty="0" smtClean="0">
                <a:latin typeface="Calibri" panose="020F0502020204030204" pitchFamily="34" charset="0"/>
              </a:rPr>
              <a:t>ampus Office of Academic Affairs </a:t>
            </a:r>
          </a:p>
          <a:p>
            <a:pPr marL="0" indent="0">
              <a:buNone/>
            </a:pPr>
            <a:endParaRPr lang="en-US" sz="1400" dirty="0">
              <a:latin typeface="Calibri" panose="020F0502020204030204" pitchFamily="34" charset="0"/>
            </a:endParaRPr>
          </a:p>
          <a:p>
            <a:pPr marL="0" indent="0">
              <a:buNone/>
            </a:pPr>
            <a:r>
              <a:rPr lang="en-US" sz="1400" dirty="0" smtClean="0">
                <a:latin typeface="Calibri" panose="020F0502020204030204" pitchFamily="34" charset="0"/>
              </a:rPr>
              <a:t>Any additional teaching and non-teaching assignments will be calculated in proportion to the time dedicated to the tax levy research activity</a:t>
            </a:r>
          </a:p>
          <a:p>
            <a:pPr marL="0" indent="0">
              <a:buNone/>
            </a:pPr>
            <a:endParaRPr lang="en-US" sz="1400" dirty="0">
              <a:latin typeface="Calibri" panose="020F0502020204030204" pitchFamily="34" charset="0"/>
            </a:endParaRPr>
          </a:p>
          <a:p>
            <a:pPr marL="0" indent="0">
              <a:buNone/>
            </a:pPr>
            <a:endParaRPr lang="en-US" sz="1400" dirty="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15</a:t>
            </a:fld>
            <a:endParaRPr lang="en-US" sz="1000" dirty="0">
              <a:solidFill>
                <a:srgbClr val="464653"/>
              </a:solidFill>
            </a:endParaRPr>
          </a:p>
        </p:txBody>
      </p:sp>
    </p:spTree>
    <p:extLst>
      <p:ext uri="{BB962C8B-B14F-4D97-AF65-F5344CB8AC3E}">
        <p14:creationId xmlns:p14="http://schemas.microsoft.com/office/powerpoint/2010/main" val="2876419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Calibri" panose="020F0502020204030204" pitchFamily="34" charset="0"/>
              </a:rPr>
              <a:t>Summer Chairpersons</a:t>
            </a:r>
            <a:r>
              <a:rPr lang="en-US" sz="2800" b="1" dirty="0"/>
              <a:t/>
            </a:r>
            <a:br>
              <a:rPr lang="en-US" sz="2800" b="1" dirty="0"/>
            </a:br>
            <a:endParaRPr lang="en-US" sz="2800" b="1" dirty="0">
              <a:latin typeface="+mn-lt"/>
            </a:endParaRPr>
          </a:p>
        </p:txBody>
      </p:sp>
      <p:sp>
        <p:nvSpPr>
          <p:cNvPr id="3" name="Content Placeholder 2"/>
          <p:cNvSpPr>
            <a:spLocks noGrp="1"/>
          </p:cNvSpPr>
          <p:nvPr>
            <p:ph sz="quarter" idx="1"/>
          </p:nvPr>
        </p:nvSpPr>
        <p:spPr>
          <a:xfrm>
            <a:off x="457200" y="914400"/>
            <a:ext cx="8229600" cy="5410200"/>
          </a:xfrm>
        </p:spPr>
        <p:txBody>
          <a:bodyPr>
            <a:normAutofit/>
          </a:bodyPr>
          <a:lstStyle/>
          <a:p>
            <a:pPr marL="0" indent="0">
              <a:buNone/>
            </a:pPr>
            <a:endParaRPr lang="en-US" sz="1400" dirty="0">
              <a:latin typeface="Calibri" panose="020F0502020204030204" pitchFamily="34" charset="0"/>
            </a:endParaRPr>
          </a:p>
          <a:p>
            <a:pPr marL="0" indent="0">
              <a:lnSpc>
                <a:spcPct val="110000"/>
              </a:lnSpc>
              <a:spcBef>
                <a:spcPts val="0"/>
              </a:spcBef>
              <a:buNone/>
            </a:pPr>
            <a:r>
              <a:rPr lang="en-US" sz="1400" dirty="0">
                <a:latin typeface="Calibri" panose="020F0502020204030204" pitchFamily="34" charset="0"/>
              </a:rPr>
              <a:t>Article 24.4 b of the PSC/CUNY collective bargaining agreement provides the contractual rules for paying summer salaries to department </a:t>
            </a:r>
            <a:r>
              <a:rPr lang="en-US" sz="1400" dirty="0" smtClean="0">
                <a:latin typeface="Calibri" panose="020F0502020204030204" pitchFamily="34" charset="0"/>
              </a:rPr>
              <a:t>chairs</a:t>
            </a:r>
          </a:p>
          <a:p>
            <a:pPr marL="0" indent="0">
              <a:lnSpc>
                <a:spcPct val="110000"/>
              </a:lnSpc>
              <a:spcBef>
                <a:spcPts val="0"/>
              </a:spcBef>
              <a:buNone/>
            </a:pPr>
            <a:endParaRPr lang="en-US" sz="1400" dirty="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Surrogate chairs are individuals who</a:t>
            </a:r>
            <a:r>
              <a:rPr lang="en-US" sz="1400" dirty="0">
                <a:latin typeface="Calibri" panose="020F0502020204030204" pitchFamily="34" charset="0"/>
              </a:rPr>
              <a:t> </a:t>
            </a:r>
            <a:r>
              <a:rPr lang="en-US" sz="1400" dirty="0" smtClean="0">
                <a:latin typeface="Calibri" panose="020F0502020204030204" pitchFamily="34" charset="0"/>
              </a:rPr>
              <a:t>have </a:t>
            </a:r>
            <a:r>
              <a:rPr lang="en-US" sz="1400" dirty="0">
                <a:latin typeface="Calibri" panose="020F0502020204030204" pitchFamily="34" charset="0"/>
              </a:rPr>
              <a:t>been </a:t>
            </a:r>
            <a:r>
              <a:rPr lang="en-US" sz="1400" u="sng" dirty="0">
                <a:latin typeface="Calibri" panose="020F0502020204030204" pitchFamily="34" charset="0"/>
              </a:rPr>
              <a:t>designated through existing college procedures </a:t>
            </a:r>
            <a:r>
              <a:rPr lang="en-US" sz="1400" dirty="0">
                <a:latin typeface="Calibri" panose="020F0502020204030204" pitchFamily="34" charset="0"/>
              </a:rPr>
              <a:t>to serve as department chairs </a:t>
            </a:r>
            <a:r>
              <a:rPr lang="en-US" sz="1400" dirty="0" smtClean="0">
                <a:latin typeface="Calibri" panose="020F0502020204030204" pitchFamily="34" charset="0"/>
              </a:rPr>
              <a:t>during </a:t>
            </a:r>
            <a:r>
              <a:rPr lang="en-US" sz="1400" dirty="0">
                <a:latin typeface="Calibri" panose="020F0502020204030204" pitchFamily="34" charset="0"/>
              </a:rPr>
              <a:t>the summer </a:t>
            </a:r>
            <a:r>
              <a:rPr lang="en-US" sz="1400" u="sng" dirty="0">
                <a:latin typeface="Calibri" panose="020F0502020204030204" pitchFamily="34" charset="0"/>
              </a:rPr>
              <a:t>when the chair is </a:t>
            </a:r>
            <a:r>
              <a:rPr lang="en-US" sz="1400" u="sng" dirty="0" smtClean="0">
                <a:latin typeface="Calibri" panose="020F0502020204030204" pitchFamily="34" charset="0"/>
              </a:rPr>
              <a:t>unavailable</a:t>
            </a:r>
          </a:p>
          <a:p>
            <a:pPr marL="0" indent="0">
              <a:lnSpc>
                <a:spcPct val="110000"/>
              </a:lnSpc>
              <a:spcBef>
                <a:spcPts val="0"/>
              </a:spcBef>
              <a:buNone/>
            </a:pPr>
            <a:endParaRPr lang="en-US" sz="1400" dirty="0" smtClean="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Graduate </a:t>
            </a:r>
            <a:r>
              <a:rPr lang="en-US" sz="1400" dirty="0">
                <a:latin typeface="Calibri" panose="020F0502020204030204" pitchFamily="34" charset="0"/>
              </a:rPr>
              <a:t>School Executive Officers are considered to be department chairs for this </a:t>
            </a:r>
            <a:r>
              <a:rPr lang="en-US" sz="1400" dirty="0" smtClean="0">
                <a:latin typeface="Calibri" panose="020F0502020204030204" pitchFamily="34" charset="0"/>
              </a:rPr>
              <a:t>purpose</a:t>
            </a:r>
          </a:p>
          <a:p>
            <a:pPr marL="0" indent="0">
              <a:lnSpc>
                <a:spcPct val="110000"/>
              </a:lnSpc>
              <a:spcBef>
                <a:spcPts val="0"/>
              </a:spcBef>
              <a:buNone/>
            </a:pPr>
            <a:endParaRPr lang="en-US" sz="1400" dirty="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Instructional </a:t>
            </a:r>
            <a:r>
              <a:rPr lang="en-US" sz="1400" dirty="0">
                <a:latin typeface="Calibri" panose="020F0502020204030204" pitchFamily="34" charset="0"/>
              </a:rPr>
              <a:t>staff serving in </a:t>
            </a:r>
            <a:r>
              <a:rPr lang="en-US" sz="1400" dirty="0" smtClean="0">
                <a:latin typeface="Calibri" panose="020F0502020204030204" pitchFamily="34" charset="0"/>
              </a:rPr>
              <a:t>administrative </a:t>
            </a:r>
            <a:r>
              <a:rPr lang="en-US" sz="1400" dirty="0">
                <a:latin typeface="Calibri" panose="020F0502020204030204" pitchFamily="34" charset="0"/>
              </a:rPr>
              <a:t>capacities as coordinators or program </a:t>
            </a:r>
            <a:r>
              <a:rPr lang="en-US" sz="1400" dirty="0" smtClean="0">
                <a:latin typeface="Calibri" panose="020F0502020204030204" pitchFamily="34" charset="0"/>
              </a:rPr>
              <a:t>directors are not considered department chairs</a:t>
            </a:r>
            <a:r>
              <a:rPr lang="en-US" sz="1400" dirty="0">
                <a:latin typeface="Calibri" panose="020F0502020204030204" pitchFamily="34" charset="0"/>
              </a:rPr>
              <a:t/>
            </a:r>
            <a:br>
              <a:rPr lang="en-US" sz="1400" dirty="0">
                <a:latin typeface="Calibri" panose="020F0502020204030204" pitchFamily="34" charset="0"/>
              </a:rPr>
            </a:br>
            <a:endParaRPr lang="en-US" sz="1400" dirty="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President or Provost and Chairperson determine the number of hours and amount of work assigned for June, July and August by April 30.  Decisions are submitted via a spreadsheet to University Payroll</a:t>
            </a:r>
          </a:p>
          <a:p>
            <a:pPr marL="0" indent="0">
              <a:lnSpc>
                <a:spcPct val="110000"/>
              </a:lnSpc>
              <a:spcBef>
                <a:spcPts val="0"/>
              </a:spcBef>
              <a:buNone/>
            </a:pPr>
            <a:endParaRPr lang="en-US" sz="1400" dirty="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Individuals performing chairperson duties are also limited to 1/9</a:t>
            </a:r>
            <a:r>
              <a:rPr lang="en-US" sz="1400" baseline="30000" dirty="0" smtClean="0">
                <a:latin typeface="Calibri" panose="020F0502020204030204" pitchFamily="34" charset="0"/>
              </a:rPr>
              <a:t>th</a:t>
            </a:r>
            <a:r>
              <a:rPr lang="en-US" sz="1400" dirty="0" smtClean="0">
                <a:latin typeface="Calibri" panose="020F0502020204030204" pitchFamily="34" charset="0"/>
              </a:rPr>
              <a:t> of annual salary per month (120 hours per month for constitutes a one-month assignment for chairperson duties only)</a:t>
            </a:r>
          </a:p>
          <a:p>
            <a:pPr marL="0" indent="0">
              <a:lnSpc>
                <a:spcPct val="110000"/>
              </a:lnSpc>
              <a:spcBef>
                <a:spcPts val="0"/>
              </a:spcBef>
              <a:buNone/>
            </a:pPr>
            <a:endParaRPr lang="en-US" sz="1400" dirty="0" smtClean="0">
              <a:latin typeface="Calibri" panose="020F0502020204030204" pitchFamily="34" charset="0"/>
            </a:endParaRPr>
          </a:p>
          <a:p>
            <a:pPr marL="0" indent="0">
              <a:lnSpc>
                <a:spcPct val="110000"/>
              </a:lnSpc>
              <a:spcBef>
                <a:spcPts val="0"/>
              </a:spcBef>
              <a:buNone/>
            </a:pPr>
            <a:r>
              <a:rPr lang="en-US" sz="1400" dirty="0" smtClean="0">
                <a:latin typeface="Calibri" panose="020F0502020204030204" pitchFamily="34" charset="0"/>
              </a:rPr>
              <a:t>Chairpersons engaging in additional assignments such as teaching, non-teaching, grant and research activities must calculate hours accordingly to ensure that the monthly limit of 1/9</a:t>
            </a:r>
            <a:r>
              <a:rPr lang="en-US" sz="1400" baseline="30000" dirty="0" smtClean="0">
                <a:latin typeface="Calibri" panose="020F0502020204030204" pitchFamily="34" charset="0"/>
              </a:rPr>
              <a:t>th</a:t>
            </a:r>
            <a:r>
              <a:rPr lang="en-US" sz="1400" dirty="0" smtClean="0">
                <a:latin typeface="Calibri" panose="020F0502020204030204" pitchFamily="34" charset="0"/>
              </a:rPr>
              <a:t> (3/9</a:t>
            </a:r>
            <a:r>
              <a:rPr lang="en-US" sz="1400" baseline="30000" dirty="0" smtClean="0">
                <a:latin typeface="Calibri" panose="020F0502020204030204" pitchFamily="34" charset="0"/>
              </a:rPr>
              <a:t>th</a:t>
            </a:r>
            <a:r>
              <a:rPr lang="en-US" sz="1400" dirty="0" smtClean="0">
                <a:latin typeface="Calibri" panose="020F0502020204030204" pitchFamily="34" charset="0"/>
              </a:rPr>
              <a:t>s limit for the annual leave period) is adhered to</a:t>
            </a:r>
          </a:p>
          <a:p>
            <a:pPr marL="0" indent="0">
              <a:lnSpc>
                <a:spcPct val="110000"/>
              </a:lnSpc>
              <a:spcBef>
                <a:spcPts val="0"/>
              </a:spcBef>
              <a:buNone/>
            </a:pPr>
            <a:endParaRPr lang="en-US" sz="1400" dirty="0" smtClean="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16</a:t>
            </a:fld>
            <a:endParaRPr lang="en-US" sz="1000" dirty="0">
              <a:solidFill>
                <a:srgbClr val="464653"/>
              </a:solidFill>
            </a:endParaRPr>
          </a:p>
        </p:txBody>
      </p:sp>
    </p:spTree>
    <p:extLst>
      <p:ext uri="{BB962C8B-B14F-4D97-AF65-F5344CB8AC3E}">
        <p14:creationId xmlns:p14="http://schemas.microsoft.com/office/powerpoint/2010/main" val="647772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lgn="ctr"/>
            <a:r>
              <a:rPr lang="en-US" sz="2800" b="1" dirty="0">
                <a:latin typeface="Calibri" panose="020F0502020204030204" pitchFamily="34" charset="0"/>
              </a:rPr>
              <a:t>MECHANISMS OF PAY</a:t>
            </a:r>
          </a:p>
        </p:txBody>
      </p:sp>
      <p:sp>
        <p:nvSpPr>
          <p:cNvPr id="3" name="Content Placeholder 2"/>
          <p:cNvSpPr>
            <a:spLocks noGrp="1"/>
          </p:cNvSpPr>
          <p:nvPr>
            <p:ph sz="quarter" idx="1"/>
          </p:nvPr>
        </p:nvSpPr>
        <p:spPr/>
        <p:txBody>
          <a:bodyPr>
            <a:normAutofit fontScale="70000" lnSpcReduction="20000"/>
          </a:bodyPr>
          <a:lstStyle/>
          <a:p>
            <a:pPr marL="0" indent="0">
              <a:lnSpc>
                <a:spcPct val="120000"/>
              </a:lnSpc>
              <a:spcBef>
                <a:spcPts val="0"/>
              </a:spcBef>
              <a:buNone/>
            </a:pPr>
            <a:r>
              <a:rPr lang="en-US" sz="2000" dirty="0" smtClean="0">
                <a:latin typeface="Calibri" panose="020F0502020204030204" pitchFamily="34" charset="0"/>
              </a:rPr>
              <a:t>All assignments are paid at the relevant teaching adjunct and non-teaching adjunct rate</a:t>
            </a:r>
            <a:endParaRPr lang="en-US" sz="2000" dirty="0">
              <a:latin typeface="Calibri" panose="020F0502020204030204" pitchFamily="34" charset="0"/>
            </a:endParaRPr>
          </a:p>
          <a:p>
            <a:pPr marL="0" indent="0">
              <a:lnSpc>
                <a:spcPct val="120000"/>
              </a:lnSpc>
              <a:spcBef>
                <a:spcPts val="0"/>
              </a:spcBef>
              <a:buNone/>
            </a:pPr>
            <a:endParaRPr lang="en-US" sz="2000" b="1" dirty="0">
              <a:latin typeface="Calibri" panose="020F0502020204030204" pitchFamily="34" charset="0"/>
            </a:endParaRPr>
          </a:p>
          <a:p>
            <a:pPr marL="0" indent="0">
              <a:lnSpc>
                <a:spcPct val="120000"/>
              </a:lnSpc>
              <a:spcBef>
                <a:spcPts val="0"/>
              </a:spcBef>
              <a:buNone/>
            </a:pPr>
            <a:r>
              <a:rPr lang="en-US" sz="2000" b="1" dirty="0" smtClean="0">
                <a:solidFill>
                  <a:schemeClr val="tx1"/>
                </a:solidFill>
                <a:latin typeface="Calibri" panose="020F0502020204030204" pitchFamily="34" charset="0"/>
              </a:rPr>
              <a:t>Teaching assignments:  		</a:t>
            </a:r>
            <a:r>
              <a:rPr lang="en-US" sz="2000" dirty="0" smtClean="0">
                <a:solidFill>
                  <a:schemeClr val="tx1"/>
                </a:solidFill>
                <a:latin typeface="Calibri" panose="020F0502020204030204" pitchFamily="34" charset="0"/>
              </a:rPr>
              <a:t>The class assignment is entered in CUNYfirst and serves as the record</a:t>
            </a:r>
          </a:p>
          <a:p>
            <a:pPr marL="0" indent="0">
              <a:lnSpc>
                <a:spcPct val="120000"/>
              </a:lnSpc>
              <a:spcBef>
                <a:spcPts val="0"/>
              </a:spcBef>
              <a:buNone/>
            </a:pPr>
            <a:endParaRPr lang="en-US" sz="2000" b="1" dirty="0" smtClean="0">
              <a:latin typeface="Calibri" panose="020F0502020204030204" pitchFamily="34" charset="0"/>
            </a:endParaRPr>
          </a:p>
          <a:p>
            <a:pPr marL="0" indent="0">
              <a:lnSpc>
                <a:spcPct val="120000"/>
              </a:lnSpc>
              <a:spcBef>
                <a:spcPts val="0"/>
              </a:spcBef>
              <a:buNone/>
            </a:pPr>
            <a:r>
              <a:rPr lang="en-US" sz="2000" b="1" dirty="0" smtClean="0">
                <a:latin typeface="Calibri" panose="020F0502020204030204" pitchFamily="34" charset="0"/>
              </a:rPr>
              <a:t>N</a:t>
            </a:r>
            <a:r>
              <a:rPr lang="en-US" sz="2000" b="1" dirty="0" smtClean="0">
                <a:solidFill>
                  <a:schemeClr val="tx1"/>
                </a:solidFill>
                <a:latin typeface="Calibri" panose="020F0502020204030204" pitchFamily="34" charset="0"/>
              </a:rPr>
              <a:t>on-teaching assignments:  	</a:t>
            </a:r>
            <a:r>
              <a:rPr lang="en-US" sz="2000" dirty="0" smtClean="0">
                <a:solidFill>
                  <a:schemeClr val="tx1"/>
                </a:solidFill>
                <a:latin typeface="Calibri" panose="020F0502020204030204" pitchFamily="34" charset="0"/>
              </a:rPr>
              <a:t>A timesheet is required  </a:t>
            </a:r>
          </a:p>
          <a:p>
            <a:pPr marL="0" indent="0">
              <a:lnSpc>
                <a:spcPct val="120000"/>
              </a:lnSpc>
              <a:spcBef>
                <a:spcPts val="0"/>
              </a:spcBef>
              <a:buNone/>
            </a:pPr>
            <a:r>
              <a:rPr lang="en-US" sz="2000" dirty="0">
                <a:latin typeface="Calibri" panose="020F0502020204030204" pitchFamily="34" charset="0"/>
              </a:rPr>
              <a:t>	</a:t>
            </a:r>
            <a:r>
              <a:rPr lang="en-US" sz="2000" dirty="0" smtClean="0">
                <a:latin typeface="Calibri" panose="020F0502020204030204" pitchFamily="34" charset="0"/>
              </a:rPr>
              <a:t>		</a:t>
            </a:r>
            <a:r>
              <a:rPr lang="en-US" sz="2000" dirty="0" smtClean="0">
                <a:solidFill>
                  <a:schemeClr val="tx1"/>
                </a:solidFill>
                <a:latin typeface="Calibri" panose="020F0502020204030204" pitchFamily="34" charset="0"/>
              </a:rPr>
              <a:t>The timesheet should report actual work hours</a:t>
            </a:r>
          </a:p>
          <a:p>
            <a:pPr marL="0" indent="0">
              <a:lnSpc>
                <a:spcPct val="120000"/>
              </a:lnSpc>
              <a:spcBef>
                <a:spcPts val="0"/>
              </a:spcBef>
              <a:buNone/>
            </a:pPr>
            <a:r>
              <a:rPr lang="en-US" sz="2000" dirty="0">
                <a:latin typeface="Calibri" panose="020F0502020204030204" pitchFamily="34" charset="0"/>
              </a:rPr>
              <a:t>	</a:t>
            </a:r>
            <a:r>
              <a:rPr lang="en-US" sz="2000" dirty="0" smtClean="0">
                <a:latin typeface="Calibri" panose="020F0502020204030204" pitchFamily="34" charset="0"/>
              </a:rPr>
              <a:t>		</a:t>
            </a:r>
            <a:r>
              <a:rPr lang="en-US" sz="2000" dirty="0" smtClean="0">
                <a:solidFill>
                  <a:schemeClr val="tx1"/>
                </a:solidFill>
                <a:latin typeface="Calibri" panose="020F0502020204030204" pitchFamily="34" charset="0"/>
              </a:rPr>
              <a:t>15-minute increments are allowed  </a:t>
            </a:r>
          </a:p>
          <a:p>
            <a:pPr marL="0" indent="0">
              <a:lnSpc>
                <a:spcPct val="120000"/>
              </a:lnSpc>
              <a:spcBef>
                <a:spcPts val="0"/>
              </a:spcBef>
              <a:buNone/>
              <a:tabLst>
                <a:tab pos="2005013" algn="l"/>
              </a:tabLst>
            </a:pPr>
            <a:endParaRPr lang="en-US" sz="2000" b="1" dirty="0" smtClean="0">
              <a:latin typeface="Calibri" panose="020F0502020204030204" pitchFamily="34" charset="0"/>
            </a:endParaRPr>
          </a:p>
          <a:p>
            <a:pPr marL="0" indent="0">
              <a:lnSpc>
                <a:spcPct val="120000"/>
              </a:lnSpc>
              <a:spcBef>
                <a:spcPts val="0"/>
              </a:spcBef>
              <a:buNone/>
              <a:tabLst>
                <a:tab pos="2005013" algn="l"/>
              </a:tabLst>
            </a:pPr>
            <a:r>
              <a:rPr lang="en-US" sz="2000" b="1" dirty="0" smtClean="0">
                <a:latin typeface="Calibri" panose="020F0502020204030204" pitchFamily="34" charset="0"/>
              </a:rPr>
              <a:t>Research and Grant Activity:  	</a:t>
            </a:r>
            <a:r>
              <a:rPr lang="en-US" sz="2000" dirty="0" smtClean="0">
                <a:latin typeface="Calibri" panose="020F0502020204030204" pitchFamily="34" charset="0"/>
              </a:rPr>
              <a:t>Payment is made from funds originating from the Research Foundation at 		the CUNY rates of pay, which is based upon the percentage of annual 		salary they devote to the grant </a:t>
            </a:r>
          </a:p>
          <a:p>
            <a:pPr marL="0" indent="0">
              <a:lnSpc>
                <a:spcPct val="120000"/>
              </a:lnSpc>
              <a:spcBef>
                <a:spcPts val="0"/>
              </a:spcBef>
              <a:buNone/>
              <a:tabLst>
                <a:tab pos="2005013" algn="l"/>
              </a:tabLst>
            </a:pPr>
            <a:r>
              <a:rPr lang="en-US" sz="2000" dirty="0">
                <a:latin typeface="Calibri" panose="020F0502020204030204" pitchFamily="34" charset="0"/>
              </a:rPr>
              <a:t>	</a:t>
            </a:r>
            <a:r>
              <a:rPr lang="en-US" sz="2000" dirty="0" smtClean="0">
                <a:latin typeface="Calibri" panose="020F0502020204030204" pitchFamily="34" charset="0"/>
              </a:rPr>
              <a:t>	(typically this is one-ninth (1/9</a:t>
            </a:r>
            <a:r>
              <a:rPr lang="en-US" sz="2000" baseline="30000" dirty="0" smtClean="0">
                <a:latin typeface="Calibri" panose="020F0502020204030204" pitchFamily="34" charset="0"/>
              </a:rPr>
              <a:t>th</a:t>
            </a:r>
            <a:r>
              <a:rPr lang="en-US" sz="2000" dirty="0" smtClean="0">
                <a:latin typeface="Calibri" panose="020F0502020204030204" pitchFamily="34" charset="0"/>
              </a:rPr>
              <a:t>) or two-ninths (2/9</a:t>
            </a:r>
            <a:r>
              <a:rPr lang="en-US" sz="2000" baseline="30000" dirty="0" smtClean="0">
                <a:latin typeface="Calibri" panose="020F0502020204030204" pitchFamily="34" charset="0"/>
              </a:rPr>
              <a:t>ths</a:t>
            </a:r>
            <a:r>
              <a:rPr lang="en-US" sz="2000" dirty="0" smtClean="0">
                <a:latin typeface="Calibri" panose="020F0502020204030204" pitchFamily="34" charset="0"/>
              </a:rPr>
              <a:t>) or three-ninths 		(3/9</a:t>
            </a:r>
            <a:r>
              <a:rPr lang="en-US" sz="2000" baseline="30000" dirty="0" smtClean="0">
                <a:latin typeface="Calibri" panose="020F0502020204030204" pitchFamily="34" charset="0"/>
              </a:rPr>
              <a:t>ths</a:t>
            </a:r>
            <a:r>
              <a:rPr lang="en-US" sz="2000" dirty="0" smtClean="0">
                <a:latin typeface="Calibri" panose="020F0502020204030204" pitchFamily="34" charset="0"/>
              </a:rPr>
              <a:t>).</a:t>
            </a:r>
          </a:p>
          <a:p>
            <a:pPr marL="0" indent="0">
              <a:lnSpc>
                <a:spcPct val="120000"/>
              </a:lnSpc>
              <a:spcBef>
                <a:spcPts val="0"/>
              </a:spcBef>
              <a:buNone/>
            </a:pPr>
            <a:r>
              <a:rPr lang="en-US" sz="2000" dirty="0" smtClean="0">
                <a:latin typeface="Calibri" panose="020F0502020204030204" pitchFamily="34" charset="0"/>
              </a:rPr>
              <a:t>	</a:t>
            </a:r>
          </a:p>
          <a:p>
            <a:pPr marL="0" indent="0">
              <a:lnSpc>
                <a:spcPct val="120000"/>
              </a:lnSpc>
              <a:spcBef>
                <a:spcPts val="0"/>
              </a:spcBef>
              <a:buNone/>
            </a:pPr>
            <a:r>
              <a:rPr lang="en-US" sz="2000" dirty="0" smtClean="0">
                <a:latin typeface="Calibri" panose="020F0502020204030204" pitchFamily="34" charset="0"/>
              </a:rPr>
              <a:t>If the faculty member is devoting 100% effort to the activity during a particular period of time during the summer, then the faculty member is not eligible for any other assignment during the same period, for </a:t>
            </a:r>
            <a:r>
              <a:rPr lang="en-US" sz="2000" i="1" dirty="0" smtClean="0">
                <a:latin typeface="Calibri" panose="020F0502020204030204" pitchFamily="34" charset="0"/>
              </a:rPr>
              <a:t>e.g.</a:t>
            </a:r>
            <a:r>
              <a:rPr lang="en-US" sz="2000" dirty="0" smtClean="0">
                <a:latin typeface="Calibri" panose="020F0502020204030204" pitchFamily="34" charset="0"/>
              </a:rPr>
              <a:t>, a faculty member who is devoting 100% effort to a grant in July will not be generally eligible for any teaching, or non-teaching assignment, or Chairperson duties, if applicable, in July	</a:t>
            </a:r>
          </a:p>
          <a:p>
            <a:pPr marL="0" indent="0">
              <a:lnSpc>
                <a:spcPct val="120000"/>
              </a:lnSpc>
              <a:spcBef>
                <a:spcPts val="0"/>
              </a:spcBef>
              <a:buNone/>
            </a:pPr>
            <a:endParaRPr lang="en-US" sz="2000" dirty="0" smtClean="0">
              <a:latin typeface="Calibri" panose="020F0502020204030204" pitchFamily="34" charset="0"/>
            </a:endParaRPr>
          </a:p>
          <a:p>
            <a:pPr marL="0" indent="0">
              <a:lnSpc>
                <a:spcPct val="120000"/>
              </a:lnSpc>
              <a:spcBef>
                <a:spcPts val="0"/>
              </a:spcBef>
              <a:buNone/>
            </a:pPr>
            <a:r>
              <a:rPr lang="en-US" sz="2000" dirty="0" smtClean="0">
                <a:latin typeface="Calibri" panose="020F0502020204030204" pitchFamily="34" charset="0"/>
              </a:rPr>
              <a:t>The </a:t>
            </a:r>
            <a:r>
              <a:rPr lang="en-US" sz="2000" dirty="0">
                <a:latin typeface="Calibri" panose="020F0502020204030204" pitchFamily="34" charset="0"/>
              </a:rPr>
              <a:t>total compensation is limited to three-ninths (3/9</a:t>
            </a:r>
            <a:r>
              <a:rPr lang="en-US" sz="2000" baseline="30000" dirty="0">
                <a:latin typeface="Calibri" panose="020F0502020204030204" pitchFamily="34" charset="0"/>
              </a:rPr>
              <a:t>ths</a:t>
            </a:r>
            <a:r>
              <a:rPr lang="en-US" sz="2000" dirty="0" smtClean="0">
                <a:latin typeface="Calibri" panose="020F0502020204030204" pitchFamily="34" charset="0"/>
              </a:rPr>
              <a:t>) unless a college foundation provides compensation for research or additional work – conditions for which were discussed earlier.</a:t>
            </a:r>
          </a:p>
          <a:p>
            <a:pPr marL="0" indent="0">
              <a:lnSpc>
                <a:spcPct val="120000"/>
              </a:lnSpc>
              <a:spcBef>
                <a:spcPts val="0"/>
              </a:spcBef>
              <a:buNone/>
            </a:pPr>
            <a:endParaRPr lang="en-US" sz="2000" dirty="0">
              <a:latin typeface="Calibri" panose="020F0502020204030204" pitchFamily="34" charset="0"/>
            </a:endParaRPr>
          </a:p>
          <a:p>
            <a:pPr marL="0" indent="0">
              <a:buNone/>
            </a:pPr>
            <a:endParaRPr lang="en-US" sz="1400" dirty="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17</a:t>
            </a:fld>
            <a:endParaRPr lang="en-US" sz="1000" dirty="0">
              <a:solidFill>
                <a:srgbClr val="464653"/>
              </a:solidFill>
            </a:endParaRPr>
          </a:p>
        </p:txBody>
      </p:sp>
    </p:spTree>
    <p:extLst>
      <p:ext uri="{BB962C8B-B14F-4D97-AF65-F5344CB8AC3E}">
        <p14:creationId xmlns:p14="http://schemas.microsoft.com/office/powerpoint/2010/main" val="3735599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lgn="ctr"/>
            <a:r>
              <a:rPr lang="en-US" sz="2800" b="1" dirty="0">
                <a:latin typeface="Calibri" panose="020F0502020204030204" pitchFamily="34" charset="0"/>
              </a:rPr>
              <a:t>RESTRICTIONS ON MULTIPLE POSITIONS </a:t>
            </a:r>
            <a:r>
              <a:rPr lang="en-US" sz="2800" b="1" dirty="0" smtClean="0">
                <a:latin typeface="Calibri" panose="020F0502020204030204" pitchFamily="34" charset="0"/>
              </a:rPr>
              <a:t/>
            </a:r>
            <a:br>
              <a:rPr lang="en-US" sz="2800" b="1" dirty="0" smtClean="0">
                <a:latin typeface="Calibri" panose="020F0502020204030204" pitchFamily="34" charset="0"/>
              </a:rPr>
            </a:br>
            <a:r>
              <a:rPr lang="en-US" sz="2800" b="1" dirty="0" smtClean="0">
                <a:latin typeface="Calibri" panose="020F0502020204030204" pitchFamily="34" charset="0"/>
              </a:rPr>
              <a:t>FOR </a:t>
            </a:r>
            <a:r>
              <a:rPr lang="en-US" sz="2800" b="1" dirty="0">
                <a:latin typeface="Calibri" panose="020F0502020204030204" pitchFamily="34" charset="0"/>
              </a:rPr>
              <a:t>FACULTY ON LEAVES</a:t>
            </a:r>
          </a:p>
        </p:txBody>
      </p:sp>
      <p:sp>
        <p:nvSpPr>
          <p:cNvPr id="3" name="Content Placeholder 2"/>
          <p:cNvSpPr>
            <a:spLocks noGrp="1"/>
          </p:cNvSpPr>
          <p:nvPr>
            <p:ph sz="quarter" idx="1"/>
          </p:nvPr>
        </p:nvSpPr>
        <p:spPr/>
        <p:txBody>
          <a:bodyPr>
            <a:normAutofit/>
          </a:bodyPr>
          <a:lstStyle/>
          <a:p>
            <a:pPr marL="0" indent="0">
              <a:spcBef>
                <a:spcPts val="0"/>
              </a:spcBef>
              <a:buNone/>
            </a:pPr>
            <a:r>
              <a:rPr lang="en-US" sz="1400" dirty="0" smtClean="0">
                <a:latin typeface="Calibri" panose="020F0502020204030204" pitchFamily="34" charset="0"/>
              </a:rPr>
              <a:t>Faculty on leaves of absence are expected to devote their time and energy to the purposes for which the leave is granted</a:t>
            </a:r>
          </a:p>
          <a:p>
            <a:pPr marL="0" indent="0">
              <a:spcBef>
                <a:spcPts val="0"/>
              </a:spcBef>
              <a:buNone/>
            </a:pPr>
            <a:endParaRPr lang="en-US" sz="1400" dirty="0" smtClean="0">
              <a:latin typeface="Calibri" panose="020F0502020204030204" pitchFamily="34" charset="0"/>
            </a:endParaRPr>
          </a:p>
          <a:p>
            <a:pPr marL="0" indent="0">
              <a:spcBef>
                <a:spcPts val="0"/>
              </a:spcBef>
              <a:buNone/>
            </a:pPr>
            <a:r>
              <a:rPr lang="en-US" sz="1400" dirty="0" smtClean="0">
                <a:latin typeface="Calibri" panose="020F0502020204030204" pitchFamily="34" charset="0"/>
              </a:rPr>
              <a:t>As a general rule, employment within or outside the University during leaves of absence are prohibited, unless such involvement is integral to the purpose for which the leave is granted.  Such employment requires approval of the president</a:t>
            </a:r>
          </a:p>
          <a:p>
            <a:pPr marL="0" indent="0">
              <a:spcBef>
                <a:spcPts val="0"/>
              </a:spcBef>
              <a:buNone/>
            </a:pPr>
            <a:endParaRPr lang="en-US" sz="1400" dirty="0">
              <a:latin typeface="Calibri" panose="020F0502020204030204" pitchFamily="34" charset="0"/>
            </a:endParaRPr>
          </a:p>
          <a:p>
            <a:pPr marL="0" indent="0">
              <a:spcBef>
                <a:spcPts val="0"/>
              </a:spcBef>
              <a:buNone/>
            </a:pPr>
            <a:r>
              <a:rPr lang="en-US" sz="1400" dirty="0" smtClean="0">
                <a:latin typeface="Calibri" panose="020F0502020204030204" pitchFamily="34" charset="0"/>
              </a:rPr>
              <a:t>Hours committed to employment within or outside the University must be noted in the Multiple Position Report submitted to the Board in June</a:t>
            </a:r>
          </a:p>
          <a:p>
            <a:pPr marL="0" indent="0">
              <a:spcBef>
                <a:spcPts val="0"/>
              </a:spcBef>
              <a:buNone/>
            </a:pPr>
            <a:endParaRPr lang="en-US" sz="1400" dirty="0" smtClean="0">
              <a:latin typeface="Calibri" panose="020F0502020204030204" pitchFamily="34" charset="0"/>
            </a:endParaRPr>
          </a:p>
          <a:p>
            <a:pPr marL="0" indent="0">
              <a:spcBef>
                <a:spcPts val="0"/>
              </a:spcBef>
              <a:buNone/>
            </a:pPr>
            <a:r>
              <a:rPr lang="en-US" sz="1400" dirty="0" smtClean="0">
                <a:latin typeface="Calibri" panose="020F0502020204030204" pitchFamily="34" charset="0"/>
              </a:rPr>
              <a:t>Faculty on Fellowship and Scholar Incentive Award Leaves may engage in work during the period of annual leave and are eligible to earn up to 3/9ths of their annual salary (which is typically at 80%) </a:t>
            </a:r>
          </a:p>
          <a:p>
            <a:pPr marL="0" indent="0">
              <a:spcBef>
                <a:spcPts val="0"/>
              </a:spcBef>
              <a:buNone/>
            </a:pPr>
            <a:endParaRPr lang="en-US" sz="1400" dirty="0" smtClean="0">
              <a:latin typeface="Calibri" panose="020F0502020204030204" pitchFamily="34" charset="0"/>
            </a:endParaRPr>
          </a:p>
          <a:p>
            <a:pPr marL="0" indent="0">
              <a:spcBef>
                <a:spcPts val="0"/>
              </a:spcBef>
              <a:buNone/>
            </a:pPr>
            <a:r>
              <a:rPr lang="en-US" sz="1400" dirty="0" smtClean="0">
                <a:latin typeface="Calibri" panose="020F0502020204030204" pitchFamily="34" charset="0"/>
              </a:rPr>
              <a:t>Faculty on Travia Leave may be employed within the University</a:t>
            </a:r>
          </a:p>
          <a:p>
            <a:pPr marL="0" indent="0">
              <a:spcBef>
                <a:spcPts val="0"/>
              </a:spcBef>
              <a:buNone/>
            </a:pPr>
            <a:r>
              <a:rPr lang="en-US" sz="1400" dirty="0" smtClean="0">
                <a:latin typeface="Calibri" panose="020F0502020204030204" pitchFamily="34" charset="0"/>
              </a:rPr>
              <a:t>-	Such employment is limited to teaching a three classroom contact hours or 75 hours of non-	teaching assignment </a:t>
            </a:r>
          </a:p>
          <a:p>
            <a:pPr marL="0" indent="0">
              <a:spcBef>
                <a:spcPts val="0"/>
              </a:spcBef>
              <a:buNone/>
            </a:pPr>
            <a:endParaRPr lang="en-US" sz="1400" dirty="0" smtClean="0">
              <a:latin typeface="Calibri" panose="020F0502020204030204" pitchFamily="34" charset="0"/>
            </a:endParaRPr>
          </a:p>
          <a:p>
            <a:pPr marL="0" indent="0">
              <a:spcBef>
                <a:spcPts val="0"/>
              </a:spcBef>
              <a:buNone/>
            </a:pPr>
            <a:r>
              <a:rPr lang="en-US" sz="1400" dirty="0" smtClean="0">
                <a:latin typeface="Calibri" panose="020F0502020204030204" pitchFamily="34" charset="0"/>
              </a:rPr>
              <a:t>-	Employment outside the University may be engaged in with prior notice to the president but only 	if they have given an irrevocable commitment to retire</a:t>
            </a:r>
          </a:p>
          <a:p>
            <a:pPr marL="0" indent="0">
              <a:buNone/>
            </a:pPr>
            <a:endParaRPr lang="en-US" sz="1400" dirty="0" smtClean="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18</a:t>
            </a:fld>
            <a:endParaRPr lang="en-US" sz="1000" dirty="0">
              <a:solidFill>
                <a:srgbClr val="464653"/>
              </a:solidFill>
            </a:endParaRPr>
          </a:p>
        </p:txBody>
      </p:sp>
    </p:spTree>
    <p:extLst>
      <p:ext uri="{BB962C8B-B14F-4D97-AF65-F5344CB8AC3E}">
        <p14:creationId xmlns:p14="http://schemas.microsoft.com/office/powerpoint/2010/main" val="1505315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Calibri" panose="020F0502020204030204" pitchFamily="34" charset="0"/>
              </a:rPr>
              <a:t>Multiple Position Report to the Board</a:t>
            </a:r>
            <a:endParaRPr lang="en-US" sz="2800" b="1" dirty="0">
              <a:latin typeface="Calibri" panose="020F0502020204030204" pitchFamily="34" charset="0"/>
            </a:endParaRPr>
          </a:p>
        </p:txBody>
      </p:sp>
      <p:sp>
        <p:nvSpPr>
          <p:cNvPr id="3" name="Content Placeholder 2"/>
          <p:cNvSpPr>
            <a:spLocks noGrp="1"/>
          </p:cNvSpPr>
          <p:nvPr>
            <p:ph sz="quarter" idx="1"/>
          </p:nvPr>
        </p:nvSpPr>
        <p:spPr/>
        <p:txBody>
          <a:bodyPr>
            <a:noAutofit/>
          </a:bodyPr>
          <a:lstStyle/>
          <a:p>
            <a:pPr algn="ctr">
              <a:spcBef>
                <a:spcPts val="0"/>
              </a:spcBef>
              <a:buClrTx/>
              <a:buFont typeface="Wingdings" panose="05000000000000000000" pitchFamily="2" charset="2"/>
              <a:buChar char="Ø"/>
            </a:pPr>
            <a:endParaRPr lang="en-US" sz="1400" b="1" dirty="0"/>
          </a:p>
          <a:p>
            <a:pPr marL="285750" lvl="1" indent="-285750">
              <a:spcBef>
                <a:spcPts val="0"/>
              </a:spcBef>
              <a:buClrTx/>
              <a:buFont typeface="Wingdings" panose="05000000000000000000" pitchFamily="2" charset="2"/>
              <a:buChar char="Ø"/>
            </a:pPr>
            <a:r>
              <a:rPr lang="en-US" sz="1400" dirty="0">
                <a:solidFill>
                  <a:schemeClr val="tx1"/>
                </a:solidFill>
                <a:latin typeface="Calibri" panose="020F0502020204030204" pitchFamily="34" charset="0"/>
              </a:rPr>
              <a:t>At the June Board meeting, the Chancellor reports to the Board, the steps taken by the presidents to implement the policy and the extent of compliance with the limitations set</a:t>
            </a:r>
          </a:p>
          <a:p>
            <a:pPr marL="285750" lvl="1" indent="-285750">
              <a:spcBef>
                <a:spcPts val="0"/>
              </a:spcBef>
              <a:buClrTx/>
              <a:buFont typeface="Wingdings" panose="05000000000000000000" pitchFamily="2" charset="2"/>
              <a:buChar char="Ø"/>
            </a:pPr>
            <a:endParaRPr lang="en-US" sz="1400" dirty="0" smtClean="0">
              <a:solidFill>
                <a:schemeClr val="tx1"/>
              </a:solidFill>
              <a:latin typeface="Calibri" panose="020F0502020204030204" pitchFamily="34" charset="0"/>
            </a:endParaRPr>
          </a:p>
          <a:p>
            <a:pPr marL="285750" lvl="1" indent="-285750">
              <a:spcBef>
                <a:spcPts val="0"/>
              </a:spcBef>
              <a:buClrTx/>
              <a:buFont typeface="Wingdings" panose="05000000000000000000" pitchFamily="2" charset="2"/>
              <a:buChar char="Ø"/>
            </a:pPr>
            <a:r>
              <a:rPr lang="en-US" sz="1400" dirty="0" smtClean="0">
                <a:solidFill>
                  <a:schemeClr val="tx1"/>
                </a:solidFill>
                <a:latin typeface="Calibri" panose="020F0502020204030204" pitchFamily="34" charset="0"/>
              </a:rPr>
              <a:t>Campuses must submit a report on Multiple Positions in June to the Office of the Secretary to the Board</a:t>
            </a:r>
          </a:p>
          <a:p>
            <a:pPr marL="285750" lvl="1" indent="-285750">
              <a:spcBef>
                <a:spcPts val="0"/>
              </a:spcBef>
              <a:buClrTx/>
              <a:buFont typeface="Wingdings" panose="05000000000000000000" pitchFamily="2" charset="2"/>
              <a:buChar char="Ø"/>
            </a:pPr>
            <a:endParaRPr lang="en-US" sz="1400" dirty="0">
              <a:solidFill>
                <a:schemeClr val="tx1"/>
              </a:solidFill>
              <a:latin typeface="Calibri" panose="020F0502020204030204" pitchFamily="34" charset="0"/>
            </a:endParaRPr>
          </a:p>
          <a:p>
            <a:pPr marL="285750" lvl="1" indent="-285750">
              <a:spcBef>
                <a:spcPts val="0"/>
              </a:spcBef>
              <a:buClrTx/>
              <a:buFont typeface="Wingdings" panose="05000000000000000000" pitchFamily="2" charset="2"/>
              <a:buChar char="Ø"/>
            </a:pPr>
            <a:r>
              <a:rPr lang="en-US" sz="1400" dirty="0" smtClean="0">
                <a:solidFill>
                  <a:schemeClr val="tx1"/>
                </a:solidFill>
                <a:latin typeface="Calibri" panose="020F0502020204030204" pitchFamily="34" charset="0"/>
              </a:rPr>
              <a:t>The report for the academic year includes </a:t>
            </a:r>
          </a:p>
          <a:p>
            <a:pPr marL="285750" lvl="1" indent="-285750">
              <a:spcBef>
                <a:spcPts val="0"/>
              </a:spcBef>
              <a:buClrTx/>
              <a:buFont typeface="Wingdings" panose="05000000000000000000" pitchFamily="2" charset="2"/>
              <a:buChar char="Ø"/>
              <a:tabLst>
                <a:tab pos="457200" algn="l"/>
                <a:tab pos="633413" algn="l"/>
              </a:tabLst>
            </a:pPr>
            <a:r>
              <a:rPr lang="en-US" sz="1400" dirty="0" smtClean="0">
                <a:solidFill>
                  <a:schemeClr val="tx1"/>
                </a:solidFill>
                <a:latin typeface="Calibri" panose="020F0502020204030204" pitchFamily="34" charset="0"/>
              </a:rPr>
              <a:t>	-	the total number of faculty with multiple positions</a:t>
            </a:r>
          </a:p>
          <a:p>
            <a:pPr marL="0" lvl="1" indent="0">
              <a:spcBef>
                <a:spcPts val="0"/>
              </a:spcBef>
              <a:buNone/>
              <a:tabLst>
                <a:tab pos="457200" algn="l"/>
                <a:tab pos="633413" algn="l"/>
              </a:tabLst>
            </a:pPr>
            <a:endParaRPr lang="en-US" sz="1400" dirty="0" smtClean="0">
              <a:solidFill>
                <a:schemeClr val="tx1"/>
              </a:solidFill>
              <a:latin typeface="Calibri" panose="020F0502020204030204" pitchFamily="34" charset="0"/>
            </a:endParaRPr>
          </a:p>
          <a:p>
            <a:pPr marL="0" lvl="1" indent="0">
              <a:spcBef>
                <a:spcPts val="0"/>
              </a:spcBef>
              <a:buNone/>
              <a:tabLst>
                <a:tab pos="457200" algn="l"/>
                <a:tab pos="633413" algn="l"/>
              </a:tabLst>
            </a:pPr>
            <a:r>
              <a:rPr lang="en-US" sz="1400" dirty="0">
                <a:solidFill>
                  <a:schemeClr val="tx1"/>
                </a:solidFill>
                <a:latin typeface="Calibri" panose="020F0502020204030204" pitchFamily="34" charset="0"/>
              </a:rPr>
              <a:t>	</a:t>
            </a:r>
            <a:r>
              <a:rPr lang="en-US" sz="1400" dirty="0" smtClean="0">
                <a:solidFill>
                  <a:schemeClr val="tx1"/>
                </a:solidFill>
                <a:latin typeface="Calibri" panose="020F0502020204030204" pitchFamily="34" charset="0"/>
              </a:rPr>
              <a:t>-	the number of faculty with overload assignments who have received a waiver from OHRM and the 	     reason</a:t>
            </a:r>
          </a:p>
          <a:p>
            <a:pPr marL="0" lvl="1" indent="0">
              <a:spcBef>
                <a:spcPts val="0"/>
              </a:spcBef>
              <a:buNone/>
              <a:tabLst>
                <a:tab pos="457200" algn="l"/>
                <a:tab pos="633413" algn="l"/>
              </a:tabLst>
            </a:pPr>
            <a:endParaRPr lang="en-US" sz="1400" dirty="0" smtClean="0">
              <a:solidFill>
                <a:schemeClr val="tx1"/>
              </a:solidFill>
              <a:latin typeface="Calibri" panose="020F0502020204030204" pitchFamily="34" charset="0"/>
            </a:endParaRPr>
          </a:p>
          <a:p>
            <a:pPr marL="0" lvl="1" indent="0">
              <a:spcBef>
                <a:spcPts val="0"/>
              </a:spcBef>
              <a:buNone/>
              <a:tabLst>
                <a:tab pos="457200" algn="l"/>
                <a:tab pos="633413" algn="l"/>
              </a:tabLst>
            </a:pPr>
            <a:r>
              <a:rPr lang="en-US" sz="1400" dirty="0">
                <a:solidFill>
                  <a:schemeClr val="tx1"/>
                </a:solidFill>
                <a:latin typeface="Calibri" panose="020F0502020204030204" pitchFamily="34" charset="0"/>
              </a:rPr>
              <a:t>	</a:t>
            </a:r>
            <a:r>
              <a:rPr lang="en-US" sz="1400" dirty="0" smtClean="0">
                <a:solidFill>
                  <a:schemeClr val="tx1"/>
                </a:solidFill>
                <a:latin typeface="Calibri" panose="020F0502020204030204" pitchFamily="34" charset="0"/>
              </a:rPr>
              <a:t>- 	the number of faculty who received presidential approval for assignments outside the University in 	     excess of the allowed hours</a:t>
            </a:r>
          </a:p>
          <a:p>
            <a:pPr marL="0" lvl="1" indent="0">
              <a:spcBef>
                <a:spcPts val="0"/>
              </a:spcBef>
              <a:buNone/>
              <a:tabLst>
                <a:tab pos="457200" algn="l"/>
                <a:tab pos="633413" algn="l"/>
              </a:tabLst>
            </a:pPr>
            <a:endParaRPr lang="en-US" sz="1400" dirty="0" smtClean="0">
              <a:solidFill>
                <a:schemeClr val="tx1"/>
              </a:solidFill>
              <a:latin typeface="Calibri" panose="020F0502020204030204" pitchFamily="34" charset="0"/>
            </a:endParaRPr>
          </a:p>
          <a:p>
            <a:pPr marL="0" lvl="1" indent="0">
              <a:spcBef>
                <a:spcPts val="0"/>
              </a:spcBef>
              <a:buNone/>
              <a:tabLst>
                <a:tab pos="457200" algn="l"/>
                <a:tab pos="633413" algn="l"/>
              </a:tabLst>
            </a:pPr>
            <a:r>
              <a:rPr lang="en-US" sz="1400" dirty="0">
                <a:solidFill>
                  <a:schemeClr val="tx1"/>
                </a:solidFill>
                <a:latin typeface="Calibri" panose="020F0502020204030204" pitchFamily="34" charset="0"/>
              </a:rPr>
              <a:t>	</a:t>
            </a:r>
            <a:r>
              <a:rPr lang="en-US" sz="1400" dirty="0" smtClean="0">
                <a:solidFill>
                  <a:schemeClr val="tx1"/>
                </a:solidFill>
                <a:latin typeface="Calibri" panose="020F0502020204030204" pitchFamily="34" charset="0"/>
              </a:rPr>
              <a:t>-  the number of faculty who received presidential approval to work either outside or within the   </a:t>
            </a:r>
          </a:p>
          <a:p>
            <a:pPr marL="0" lvl="1" indent="0">
              <a:spcBef>
                <a:spcPts val="0"/>
              </a:spcBef>
              <a:buNone/>
              <a:tabLst>
                <a:tab pos="457200" algn="l"/>
                <a:tab pos="633413" algn="l"/>
              </a:tabLst>
            </a:pPr>
            <a:r>
              <a:rPr lang="en-US" sz="1400" dirty="0">
                <a:solidFill>
                  <a:schemeClr val="tx1"/>
                </a:solidFill>
                <a:latin typeface="Calibri" panose="020F0502020204030204" pitchFamily="34" charset="0"/>
              </a:rPr>
              <a:t> </a:t>
            </a:r>
            <a:r>
              <a:rPr lang="en-US" sz="1400" dirty="0" smtClean="0">
                <a:solidFill>
                  <a:schemeClr val="tx1"/>
                </a:solidFill>
                <a:latin typeface="Calibri" panose="020F0502020204030204" pitchFamily="34" charset="0"/>
              </a:rPr>
              <a:t>              University during their academic leave </a:t>
            </a:r>
          </a:p>
          <a:p>
            <a:pPr marL="285750" lvl="1" indent="-285750">
              <a:spcBef>
                <a:spcPts val="0"/>
              </a:spcBef>
            </a:pPr>
            <a:endParaRPr lang="en-US" sz="1400" dirty="0">
              <a:solidFill>
                <a:schemeClr val="tx1"/>
              </a:solidFill>
              <a:latin typeface="Calibri" panose="020F0502020204030204" pitchFamily="34" charset="0"/>
            </a:endParaRPr>
          </a:p>
          <a:p>
            <a:pPr marL="285750" lvl="1" indent="-285750">
              <a:spcBef>
                <a:spcPts val="0"/>
              </a:spcBef>
            </a:pPr>
            <a:endParaRPr lang="en-US" sz="1400" dirty="0" smtClean="0">
              <a:solidFill>
                <a:schemeClr val="tx1"/>
              </a:solidFill>
              <a:latin typeface="Calibri" panose="020F0502020204030204" pitchFamily="34" charset="0"/>
            </a:endParaRPr>
          </a:p>
          <a:p>
            <a:pPr marL="285750" lvl="1" indent="-285750">
              <a:spcBef>
                <a:spcPts val="0"/>
              </a:spcBef>
            </a:pPr>
            <a:endParaRPr lang="en-US" sz="1400" dirty="0">
              <a:solidFill>
                <a:schemeClr val="tx1"/>
              </a:solidFill>
            </a:endParaRPr>
          </a:p>
          <a:p>
            <a:pPr algn="ctr">
              <a:spcBef>
                <a:spcPts val="0"/>
              </a:spcBef>
            </a:pPr>
            <a:endParaRPr lang="en-US" sz="1400" b="1" dirty="0" smtClean="0"/>
          </a:p>
          <a:p>
            <a:pPr>
              <a:spcBef>
                <a:spcPts val="0"/>
              </a:spcBef>
            </a:pPr>
            <a:endParaRPr lang="en-US" sz="1400" dirty="0"/>
          </a:p>
        </p:txBody>
      </p:sp>
      <p:sp>
        <p:nvSpPr>
          <p:cNvPr id="4" name="Slide Number Placeholder 3"/>
          <p:cNvSpPr>
            <a:spLocks noGrp="1"/>
          </p:cNvSpPr>
          <p:nvPr>
            <p:ph type="sldNum" sz="quarter" idx="12"/>
          </p:nvPr>
        </p:nvSpPr>
        <p:spPr>
          <a:xfrm>
            <a:off x="612648" y="6356350"/>
            <a:ext cx="8150352" cy="365760"/>
          </a:xfrm>
        </p:spPr>
        <p:txBody>
          <a:bodyPr/>
          <a:lstStyle/>
          <a:p>
            <a:r>
              <a:rPr lang="en-US" sz="1000" dirty="0" smtClean="0"/>
              <a:t>OHRM- Multiple Position Policy 							</a:t>
            </a:r>
            <a:fld id="{569C932A-E37A-493B-A5BC-DC9B9D4A306C}" type="slidenum">
              <a:rPr lang="en-US" sz="1000" smtClean="0"/>
              <a:pPr/>
              <a:t>19</a:t>
            </a:fld>
            <a:endParaRPr lang="en-US" sz="1000" dirty="0"/>
          </a:p>
        </p:txBody>
      </p:sp>
    </p:spTree>
    <p:extLst>
      <p:ext uri="{BB962C8B-B14F-4D97-AF65-F5344CB8AC3E}">
        <p14:creationId xmlns:p14="http://schemas.microsoft.com/office/powerpoint/2010/main" val="428418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ctr"/>
            <a:r>
              <a:rPr lang="en-US" sz="2800" b="1" u="sng" dirty="0" smtClean="0">
                <a:latin typeface="Calibri" panose="020F0502020204030204" pitchFamily="34" charset="0"/>
              </a:rPr>
              <a:t>DEFINITIONS - 1</a:t>
            </a:r>
            <a:br>
              <a:rPr lang="en-US" sz="2800" b="1" u="sng" dirty="0" smtClean="0">
                <a:latin typeface="Calibri" panose="020F0502020204030204" pitchFamily="34" charset="0"/>
              </a:rPr>
            </a:br>
            <a:endParaRPr lang="en-US" sz="1600" b="1" u="sng" dirty="0">
              <a:latin typeface="Calibri" panose="020F0502020204030204" pitchFamily="34" charset="0"/>
            </a:endParaRPr>
          </a:p>
        </p:txBody>
      </p:sp>
      <p:sp>
        <p:nvSpPr>
          <p:cNvPr id="3" name="Content Placeholder 2"/>
          <p:cNvSpPr>
            <a:spLocks noGrp="1"/>
          </p:cNvSpPr>
          <p:nvPr>
            <p:ph sz="quarter" idx="1"/>
          </p:nvPr>
        </p:nvSpPr>
        <p:spPr>
          <a:xfrm>
            <a:off x="457200" y="1143000"/>
            <a:ext cx="8229600" cy="5013960"/>
          </a:xfrm>
        </p:spPr>
        <p:txBody>
          <a:bodyPr>
            <a:noAutofit/>
          </a:bodyPr>
          <a:lstStyle/>
          <a:p>
            <a:pPr marL="0" indent="0" algn="ctr">
              <a:spcBef>
                <a:spcPts val="0"/>
              </a:spcBef>
              <a:buNone/>
            </a:pPr>
            <a:r>
              <a:rPr lang="en-US" sz="1800" b="1" dirty="0" smtClean="0">
                <a:latin typeface="Calibri" panose="020F0502020204030204" pitchFamily="34" charset="0"/>
              </a:rPr>
              <a:t>MULTIPLE POSITION POLICY </a:t>
            </a:r>
          </a:p>
          <a:p>
            <a:pPr>
              <a:spcBef>
                <a:spcPts val="0"/>
              </a:spcBef>
            </a:pPr>
            <a:endParaRPr lang="en-US" sz="1600" dirty="0">
              <a:latin typeface="Calibri" panose="020F0502020204030204" pitchFamily="34" charset="0"/>
            </a:endParaRPr>
          </a:p>
          <a:p>
            <a:pPr marL="0" indent="0">
              <a:spcBef>
                <a:spcPts val="0"/>
              </a:spcBef>
              <a:buNone/>
            </a:pPr>
            <a:r>
              <a:rPr lang="en-US" sz="1400" dirty="0" smtClean="0">
                <a:latin typeface="Calibri" panose="020F0502020204030204" pitchFamily="34" charset="0"/>
              </a:rPr>
              <a:t>The Multiple Position Policy approved by the Board of Trustees applies ONLY to FULL-TIME FACULTY </a:t>
            </a:r>
          </a:p>
          <a:p>
            <a:pPr marL="0" indent="0">
              <a:spcBef>
                <a:spcPts val="0"/>
              </a:spcBef>
              <a:buNone/>
            </a:pPr>
            <a:r>
              <a:rPr lang="en-US" sz="1400" dirty="0" smtClean="0">
                <a:latin typeface="Calibri" panose="020F0502020204030204" pitchFamily="34" charset="0"/>
              </a:rPr>
              <a:t> (including Lecturers, Instructors and Substitutes)</a:t>
            </a:r>
          </a:p>
          <a:p>
            <a:pPr>
              <a:spcBef>
                <a:spcPts val="0"/>
              </a:spcBef>
            </a:pPr>
            <a:endParaRPr lang="en-US" sz="1400" dirty="0">
              <a:latin typeface="Calibri" panose="020F0502020204030204" pitchFamily="34" charset="0"/>
            </a:endParaRPr>
          </a:p>
          <a:p>
            <a:pPr marL="0" indent="0">
              <a:spcBef>
                <a:spcPts val="0"/>
              </a:spcBef>
              <a:buNone/>
            </a:pPr>
            <a:r>
              <a:rPr lang="en-US" sz="1400" dirty="0">
                <a:latin typeface="Calibri" panose="020F0502020204030204" pitchFamily="34" charset="0"/>
              </a:rPr>
              <a:t>It does not apply to Adjunct </a:t>
            </a:r>
            <a:r>
              <a:rPr lang="en-US" sz="1400" dirty="0" smtClean="0">
                <a:latin typeface="Calibri" panose="020F0502020204030204" pitchFamily="34" charset="0"/>
              </a:rPr>
              <a:t>Faculty</a:t>
            </a:r>
          </a:p>
          <a:p>
            <a:pPr>
              <a:spcBef>
                <a:spcPts val="0"/>
              </a:spcBef>
            </a:pPr>
            <a:endParaRPr lang="en-US" sz="1400" dirty="0">
              <a:latin typeface="Calibri" panose="020F0502020204030204" pitchFamily="34" charset="0"/>
            </a:endParaRPr>
          </a:p>
          <a:p>
            <a:pPr marL="0" indent="0">
              <a:spcBef>
                <a:spcPts val="0"/>
              </a:spcBef>
              <a:buNone/>
            </a:pPr>
            <a:r>
              <a:rPr lang="en-US" sz="1400" dirty="0" smtClean="0">
                <a:latin typeface="Calibri" panose="020F0502020204030204" pitchFamily="34" charset="0"/>
              </a:rPr>
              <a:t>It does not apply to other full-time members of the Instructional Staff – Staff in the ECP and HEOs, CLTs, Research Associates and Research Assistants.  (There are separate Multiple Position Policies for these titles) </a:t>
            </a:r>
          </a:p>
          <a:p>
            <a:pPr>
              <a:spcBef>
                <a:spcPts val="0"/>
              </a:spcBef>
            </a:pPr>
            <a:endParaRPr lang="en-US" sz="1400" dirty="0">
              <a:latin typeface="Calibri" panose="020F0502020204030204" pitchFamily="34" charset="0"/>
            </a:endParaRPr>
          </a:p>
          <a:p>
            <a:pPr marL="0" indent="0">
              <a:spcBef>
                <a:spcPts val="0"/>
              </a:spcBef>
              <a:buNone/>
            </a:pPr>
            <a:r>
              <a:rPr lang="en-US" sz="1400" dirty="0" smtClean="0">
                <a:latin typeface="Calibri" panose="020F0502020204030204" pitchFamily="34" charset="0"/>
              </a:rPr>
              <a:t>The Multiple Position Policy covers</a:t>
            </a:r>
          </a:p>
          <a:p>
            <a:pPr lvl="1">
              <a:spcBef>
                <a:spcPts val="0"/>
              </a:spcBef>
              <a:buClrTx/>
              <a:buFont typeface="Wingdings" panose="05000000000000000000" pitchFamily="2" charset="2"/>
              <a:buChar char="Ø"/>
            </a:pPr>
            <a:r>
              <a:rPr lang="en-US" sz="1400" dirty="0" smtClean="0">
                <a:solidFill>
                  <a:schemeClr val="tx1"/>
                </a:solidFill>
                <a:latin typeface="Calibri" panose="020F0502020204030204" pitchFamily="34" charset="0"/>
              </a:rPr>
              <a:t>Employment, consultative, or other work done outside the University</a:t>
            </a:r>
          </a:p>
          <a:p>
            <a:pPr lvl="1">
              <a:spcBef>
                <a:spcPts val="0"/>
              </a:spcBef>
              <a:buClrTx/>
              <a:buFont typeface="Wingdings" panose="05000000000000000000" pitchFamily="2" charset="2"/>
              <a:buChar char="Ø"/>
            </a:pPr>
            <a:r>
              <a:rPr lang="en-US" sz="1400" dirty="0" smtClean="0">
                <a:solidFill>
                  <a:schemeClr val="tx1"/>
                </a:solidFill>
                <a:latin typeface="Calibri" panose="020F0502020204030204" pitchFamily="34" charset="0"/>
              </a:rPr>
              <a:t>Overload teaching within the University</a:t>
            </a:r>
          </a:p>
          <a:p>
            <a:pPr lvl="1">
              <a:spcBef>
                <a:spcPts val="0"/>
              </a:spcBef>
              <a:buClrTx/>
              <a:buFont typeface="Wingdings" panose="05000000000000000000" pitchFamily="2" charset="2"/>
              <a:buChar char="Ø"/>
            </a:pPr>
            <a:r>
              <a:rPr lang="en-US" sz="1400" dirty="0" smtClean="0">
                <a:solidFill>
                  <a:schemeClr val="tx1"/>
                </a:solidFill>
                <a:latin typeface="Calibri" panose="020F0502020204030204" pitchFamily="34" charset="0"/>
              </a:rPr>
              <a:t>Non-teaching assignments within the University during the academic year</a:t>
            </a:r>
          </a:p>
          <a:p>
            <a:pPr lvl="1">
              <a:spcBef>
                <a:spcPts val="0"/>
              </a:spcBef>
              <a:buClrTx/>
              <a:buFont typeface="Wingdings" panose="05000000000000000000" pitchFamily="2" charset="2"/>
              <a:buChar char="Ø"/>
            </a:pPr>
            <a:r>
              <a:rPr lang="en-US" sz="1400" dirty="0" smtClean="0">
                <a:solidFill>
                  <a:schemeClr val="tx1"/>
                </a:solidFill>
                <a:latin typeface="Calibri" panose="020F0502020204030204" pitchFamily="34" charset="0"/>
              </a:rPr>
              <a:t>Teaching, non-teaching, grant and research activities and Chairperson duties during the annual leave period</a:t>
            </a:r>
          </a:p>
          <a:p>
            <a:pPr lvl="1">
              <a:spcBef>
                <a:spcPts val="0"/>
              </a:spcBef>
              <a:buClrTx/>
              <a:buFont typeface="Wingdings" panose="05000000000000000000" pitchFamily="2" charset="2"/>
              <a:buChar char="Ø"/>
            </a:pPr>
            <a:r>
              <a:rPr lang="en-US" sz="1400" dirty="0" smtClean="0">
                <a:solidFill>
                  <a:schemeClr val="tx1"/>
                </a:solidFill>
                <a:latin typeface="Calibri" panose="020F0502020204030204" pitchFamily="34" charset="0"/>
              </a:rPr>
              <a:t>Employment of faculty during approved academic leaves</a:t>
            </a:r>
          </a:p>
          <a:p>
            <a:pPr marL="274320" lvl="1" indent="0">
              <a:spcBef>
                <a:spcPts val="0"/>
              </a:spcBef>
              <a:buNone/>
            </a:pPr>
            <a:endParaRPr lang="en-US" sz="1400" dirty="0">
              <a:solidFill>
                <a:schemeClr val="tx1"/>
              </a:solidFill>
              <a:latin typeface="Calibri" panose="020F0502020204030204" pitchFamily="34" charset="0"/>
            </a:endParaRPr>
          </a:p>
          <a:p>
            <a:pPr marL="285750" lvl="1" indent="-285750">
              <a:spcBef>
                <a:spcPts val="0"/>
              </a:spcBef>
            </a:pPr>
            <a:endParaRPr lang="en-US" sz="1400" dirty="0">
              <a:solidFill>
                <a:schemeClr val="tx1"/>
              </a:solidFill>
            </a:endParaRPr>
          </a:p>
          <a:p>
            <a:pPr marL="0" indent="0">
              <a:spcBef>
                <a:spcPts val="0"/>
              </a:spcBef>
              <a:buNone/>
            </a:pPr>
            <a:endParaRPr lang="en-US" sz="1400" dirty="0" smtClean="0"/>
          </a:p>
        </p:txBody>
      </p:sp>
      <p:sp>
        <p:nvSpPr>
          <p:cNvPr id="4" name="Slide Number Placeholder 3"/>
          <p:cNvSpPr>
            <a:spLocks noGrp="1"/>
          </p:cNvSpPr>
          <p:nvPr>
            <p:ph type="sldNum" sz="quarter" idx="12"/>
          </p:nvPr>
        </p:nvSpPr>
        <p:spPr>
          <a:xfrm>
            <a:off x="612648" y="6356350"/>
            <a:ext cx="8150352" cy="365760"/>
          </a:xfrm>
        </p:spPr>
        <p:txBody>
          <a:bodyPr/>
          <a:lstStyle/>
          <a:p>
            <a:r>
              <a:rPr lang="en-US" sz="1000" dirty="0" smtClean="0"/>
              <a:t>OHRM- Multiple Position Policy 							</a:t>
            </a:r>
            <a:fld id="{569C932A-E37A-493B-A5BC-DC9B9D4A306C}" type="slidenum">
              <a:rPr lang="en-US" sz="1000" smtClean="0"/>
              <a:pPr/>
              <a:t>2</a:t>
            </a:fld>
            <a:endParaRPr lang="en-US" sz="1000" dirty="0"/>
          </a:p>
        </p:txBody>
      </p:sp>
    </p:spTree>
    <p:extLst>
      <p:ext uri="{BB962C8B-B14F-4D97-AF65-F5344CB8AC3E}">
        <p14:creationId xmlns:p14="http://schemas.microsoft.com/office/powerpoint/2010/main" val="1249619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latin typeface="Calibri" panose="020F0502020204030204" pitchFamily="34" charset="0"/>
              </a:rPr>
              <a:t>Multiple Position Policy for </a:t>
            </a:r>
            <a:br>
              <a:rPr lang="en-US" sz="2800" b="1" dirty="0" smtClean="0">
                <a:latin typeface="Calibri" panose="020F0502020204030204" pitchFamily="34" charset="0"/>
              </a:rPr>
            </a:br>
            <a:r>
              <a:rPr lang="en-US" sz="2800" b="1" dirty="0" smtClean="0">
                <a:latin typeface="Calibri" panose="020F0502020204030204" pitchFamily="34" charset="0"/>
              </a:rPr>
              <a:t>Non-Teaching Instructional Staff</a:t>
            </a:r>
            <a:endParaRPr lang="en-US" sz="2800" b="1" dirty="0">
              <a:latin typeface="Calibri" panose="020F0502020204030204" pitchFamily="34" charset="0"/>
            </a:endParaRPr>
          </a:p>
        </p:txBody>
      </p:sp>
      <p:sp>
        <p:nvSpPr>
          <p:cNvPr id="3" name="Content Placeholder 2"/>
          <p:cNvSpPr>
            <a:spLocks noGrp="1"/>
          </p:cNvSpPr>
          <p:nvPr>
            <p:ph sz="quarter" idx="1"/>
          </p:nvPr>
        </p:nvSpPr>
        <p:spPr>
          <a:xfrm>
            <a:off x="457200" y="1143000"/>
            <a:ext cx="8229600" cy="5181600"/>
          </a:xfrm>
        </p:spPr>
        <p:txBody>
          <a:bodyPr>
            <a:noAutofit/>
          </a:bodyPr>
          <a:lstStyle/>
          <a:p>
            <a:pPr>
              <a:spcBef>
                <a:spcPts val="0"/>
              </a:spcBef>
            </a:pPr>
            <a:r>
              <a:rPr lang="en-US" sz="1400" b="1" u="sng" dirty="0" smtClean="0">
                <a:latin typeface="Calibri" panose="020F0502020204030204" pitchFamily="34" charset="0"/>
              </a:rPr>
              <a:t>Who are eligible: </a:t>
            </a:r>
          </a:p>
          <a:p>
            <a:pPr marL="0" indent="0">
              <a:spcBef>
                <a:spcPts val="0"/>
              </a:spcBef>
              <a:buNone/>
            </a:pPr>
            <a:r>
              <a:rPr lang="en-US" sz="1400" dirty="0" smtClean="0">
                <a:latin typeface="Calibri" panose="020F0502020204030204" pitchFamily="34" charset="0"/>
              </a:rPr>
              <a:t>Higher Education Officer Series and College Laboratory Technician Series employees; Research Associates and Research Assistants</a:t>
            </a:r>
          </a:p>
          <a:p>
            <a:pPr marL="0" indent="0">
              <a:spcBef>
                <a:spcPts val="0"/>
              </a:spcBef>
              <a:buNone/>
            </a:pPr>
            <a:endParaRPr lang="en-US" sz="1400" dirty="0" smtClean="0">
              <a:latin typeface="Calibri" panose="020F0502020204030204" pitchFamily="34" charset="0"/>
            </a:endParaRPr>
          </a:p>
          <a:p>
            <a:pPr>
              <a:spcBef>
                <a:spcPts val="0"/>
              </a:spcBef>
            </a:pPr>
            <a:r>
              <a:rPr lang="en-US" sz="1400" b="1" u="sng" dirty="0" smtClean="0">
                <a:latin typeface="Calibri" panose="020F0502020204030204" pitchFamily="34" charset="0"/>
              </a:rPr>
              <a:t>What is a multiple position?</a:t>
            </a:r>
          </a:p>
          <a:p>
            <a:pPr marL="0" indent="0">
              <a:spcBef>
                <a:spcPts val="0"/>
              </a:spcBef>
              <a:buNone/>
            </a:pPr>
            <a:r>
              <a:rPr lang="en-US" sz="1400" dirty="0" smtClean="0">
                <a:latin typeface="Calibri" panose="020F0502020204030204" pitchFamily="34" charset="0"/>
              </a:rPr>
              <a:t>A multiple position is an assignment that is different from, and in addition to the employee’s primary, regular full-time assignment  </a:t>
            </a:r>
          </a:p>
          <a:p>
            <a:pPr>
              <a:spcBef>
                <a:spcPts val="0"/>
              </a:spcBef>
              <a:buFontTx/>
              <a:buChar char="-"/>
              <a:tabLst>
                <a:tab pos="457200" algn="l"/>
              </a:tabLst>
            </a:pPr>
            <a:r>
              <a:rPr lang="en-US" sz="1400" i="1" dirty="0" smtClean="0">
                <a:latin typeface="Calibri" panose="020F0502020204030204" pitchFamily="34" charset="0"/>
              </a:rPr>
              <a:t>A continuation of the employee’s normal work at the college of full-time employment beyond the hours specified on the collective bargaining agreement is </a:t>
            </a:r>
            <a:r>
              <a:rPr lang="en-US" sz="1400" b="1" i="1" u="sng" dirty="0" smtClean="0">
                <a:latin typeface="Calibri" panose="020F0502020204030204" pitchFamily="34" charset="0"/>
              </a:rPr>
              <a:t>not</a:t>
            </a:r>
            <a:r>
              <a:rPr lang="en-US" sz="1400" i="1" dirty="0" smtClean="0">
                <a:latin typeface="Calibri" panose="020F0502020204030204" pitchFamily="34" charset="0"/>
              </a:rPr>
              <a:t> a multiple position</a:t>
            </a:r>
          </a:p>
          <a:p>
            <a:pPr>
              <a:spcBef>
                <a:spcPts val="0"/>
              </a:spcBef>
              <a:buFontTx/>
              <a:buChar char="-"/>
              <a:tabLst>
                <a:tab pos="457200" algn="l"/>
              </a:tabLst>
            </a:pPr>
            <a:endParaRPr lang="en-US" sz="1400" i="1" dirty="0" smtClean="0">
              <a:latin typeface="Calibri" panose="020F0502020204030204" pitchFamily="34" charset="0"/>
            </a:endParaRPr>
          </a:p>
          <a:p>
            <a:pPr>
              <a:spcBef>
                <a:spcPts val="0"/>
              </a:spcBef>
              <a:buFontTx/>
              <a:buChar char="-"/>
              <a:tabLst>
                <a:tab pos="457200" algn="l"/>
              </a:tabLst>
            </a:pPr>
            <a:r>
              <a:rPr lang="en-US" sz="1400" i="1" dirty="0" smtClean="0">
                <a:latin typeface="Calibri" panose="020F0502020204030204" pitchFamily="34" charset="0"/>
              </a:rPr>
              <a:t>Questions </a:t>
            </a:r>
            <a:r>
              <a:rPr lang="en-US" sz="1400" i="1" dirty="0">
                <a:latin typeface="Calibri" panose="020F0502020204030204" pitchFamily="34" charset="0"/>
              </a:rPr>
              <a:t>on whether an additional assignment is different from the regular full-time assignment should be </a:t>
            </a:r>
            <a:r>
              <a:rPr lang="en-US" sz="1400" i="1" dirty="0" smtClean="0">
                <a:latin typeface="Calibri" panose="020F0502020204030204" pitchFamily="34" charset="0"/>
              </a:rPr>
              <a:t>reviewed and addressed by </a:t>
            </a:r>
            <a:r>
              <a:rPr lang="en-US" sz="1400" i="1" dirty="0">
                <a:latin typeface="Calibri" panose="020F0502020204030204" pitchFamily="34" charset="0"/>
              </a:rPr>
              <a:t>Human </a:t>
            </a:r>
            <a:r>
              <a:rPr lang="en-US" sz="1400" i="1" dirty="0" smtClean="0">
                <a:latin typeface="Calibri" panose="020F0502020204030204" pitchFamily="34" charset="0"/>
              </a:rPr>
              <a:t>Resources</a:t>
            </a:r>
            <a:endParaRPr lang="en-US" sz="1400" i="1" dirty="0">
              <a:latin typeface="Calibri" panose="020F0502020204030204" pitchFamily="34" charset="0"/>
            </a:endParaRPr>
          </a:p>
          <a:p>
            <a:pPr>
              <a:spcBef>
                <a:spcPts val="0"/>
              </a:spcBef>
              <a:buFontTx/>
              <a:buChar char="-"/>
              <a:tabLst>
                <a:tab pos="457200" algn="l"/>
              </a:tabLst>
            </a:pPr>
            <a:endParaRPr lang="en-US" sz="1400" i="1" dirty="0" smtClean="0">
              <a:latin typeface="Calibri" panose="020F0502020204030204" pitchFamily="34" charset="0"/>
            </a:endParaRPr>
          </a:p>
          <a:p>
            <a:pPr>
              <a:spcBef>
                <a:spcPts val="0"/>
              </a:spcBef>
              <a:buFontTx/>
              <a:buChar char="-"/>
              <a:tabLst>
                <a:tab pos="457200" algn="l"/>
              </a:tabLst>
            </a:pPr>
            <a:r>
              <a:rPr lang="en-US" sz="1400" i="1" dirty="0" smtClean="0">
                <a:latin typeface="Calibri" panose="020F0502020204030204" pitchFamily="34" charset="0"/>
              </a:rPr>
              <a:t>If the assignment </a:t>
            </a:r>
            <a:r>
              <a:rPr lang="en-US" sz="1400" i="1" dirty="0">
                <a:latin typeface="Calibri" panose="020F0502020204030204" pitchFamily="34" charset="0"/>
              </a:rPr>
              <a:t>is a continuation of an employee's regular full-time assignment, </a:t>
            </a:r>
            <a:r>
              <a:rPr lang="en-US" sz="1400" i="1" dirty="0" smtClean="0">
                <a:latin typeface="Calibri" panose="020F0502020204030204" pitchFamily="34" charset="0"/>
              </a:rPr>
              <a:t>the college should refer to the HEO Compensatory Time </a:t>
            </a:r>
            <a:r>
              <a:rPr lang="en-US" sz="1400" i="1" dirty="0">
                <a:latin typeface="Calibri" panose="020F0502020204030204" pitchFamily="34" charset="0"/>
              </a:rPr>
              <a:t>Agreement and FLSA overtime regulations, as </a:t>
            </a:r>
            <a:r>
              <a:rPr lang="en-US" sz="1400" i="1" dirty="0" smtClean="0">
                <a:latin typeface="Calibri" panose="020F0502020204030204" pitchFamily="34" charset="0"/>
              </a:rPr>
              <a:t>applicable</a:t>
            </a:r>
            <a:endParaRPr lang="en-US" sz="1400" i="1" dirty="0">
              <a:latin typeface="Calibri" panose="020F0502020204030204" pitchFamily="34" charset="0"/>
            </a:endParaRPr>
          </a:p>
          <a:p>
            <a:pPr marL="0" indent="0">
              <a:spcBef>
                <a:spcPts val="0"/>
              </a:spcBef>
              <a:buNone/>
            </a:pPr>
            <a:endParaRPr lang="en-US" sz="1400" i="1" dirty="0">
              <a:latin typeface="Calibri" panose="020F0502020204030204" pitchFamily="34" charset="0"/>
            </a:endParaRPr>
          </a:p>
          <a:p>
            <a:pPr marL="0" indent="0">
              <a:spcBef>
                <a:spcPts val="0"/>
              </a:spcBef>
              <a:buNone/>
            </a:pPr>
            <a:r>
              <a:rPr lang="en-US" sz="1400" b="1" u="sng" dirty="0" smtClean="0">
                <a:latin typeface="Calibri" panose="020F0502020204030204" pitchFamily="34" charset="0"/>
              </a:rPr>
              <a:t>What is a normal work schedule?</a:t>
            </a:r>
            <a:endParaRPr lang="en-US" sz="1400" b="1" u="sng" dirty="0">
              <a:latin typeface="Calibri" panose="020F0502020204030204" pitchFamily="34" charset="0"/>
            </a:endParaRPr>
          </a:p>
          <a:p>
            <a:pPr>
              <a:spcBef>
                <a:spcPts val="0"/>
              </a:spcBef>
            </a:pPr>
            <a:r>
              <a:rPr lang="en-US" sz="1400" dirty="0" smtClean="0">
                <a:latin typeface="Calibri" panose="020F0502020204030204" pitchFamily="34" charset="0"/>
              </a:rPr>
              <a:t>Work schedule for HEOs:	35 hour work-week, as assigned</a:t>
            </a:r>
          </a:p>
          <a:p>
            <a:pPr>
              <a:spcBef>
                <a:spcPts val="0"/>
              </a:spcBef>
            </a:pPr>
            <a:r>
              <a:rPr lang="en-US" sz="1400" dirty="0" smtClean="0">
                <a:latin typeface="Calibri" panose="020F0502020204030204" pitchFamily="34" charset="0"/>
              </a:rPr>
              <a:t>Work schedule for CLTs:	35 hours to be scheduled in not more than 5 days in any week</a:t>
            </a:r>
          </a:p>
          <a:p>
            <a:pPr>
              <a:spcBef>
                <a:spcPts val="0"/>
              </a:spcBef>
            </a:pPr>
            <a:endParaRPr lang="en-US" sz="1400" dirty="0" smtClean="0">
              <a:latin typeface="Calibri" panose="020F0502020204030204" pitchFamily="34" charset="0"/>
            </a:endParaRPr>
          </a:p>
          <a:p>
            <a:pPr>
              <a:spcBef>
                <a:spcPts val="0"/>
              </a:spcBef>
            </a:pPr>
            <a:r>
              <a:rPr lang="en-US" sz="1400" dirty="0" smtClean="0">
                <a:latin typeface="Calibri" panose="020F0502020204030204" pitchFamily="34" charset="0"/>
              </a:rPr>
              <a:t>Split schedules do not meet the definition of a reasonable schedule  </a:t>
            </a:r>
          </a:p>
          <a:p>
            <a:pPr marL="0" indent="0">
              <a:spcBef>
                <a:spcPts val="0"/>
              </a:spcBef>
              <a:buNone/>
            </a:pPr>
            <a:r>
              <a:rPr lang="en-US" sz="1400" dirty="0" smtClean="0">
                <a:latin typeface="Calibri" panose="020F0502020204030204" pitchFamily="34" charset="0"/>
              </a:rPr>
              <a:t>                </a:t>
            </a:r>
            <a:r>
              <a:rPr lang="en-US" sz="1400" i="1" dirty="0" smtClean="0">
                <a:latin typeface="Calibri" panose="020F0502020204030204" pitchFamily="34" charset="0"/>
              </a:rPr>
              <a:t>A split schedule is a schedule in which the hours assigned are not consecutive except for meal periods.</a:t>
            </a:r>
          </a:p>
          <a:p>
            <a:pPr marL="0" indent="0">
              <a:spcBef>
                <a:spcPts val="0"/>
              </a:spcBef>
              <a:buNone/>
            </a:pPr>
            <a:endParaRPr lang="en-US" sz="1400" dirty="0" smtClean="0">
              <a:latin typeface="Calibri" panose="020F0502020204030204" pitchFamily="34" charset="0"/>
            </a:endParaRPr>
          </a:p>
          <a:p>
            <a:pPr marL="0" indent="0" algn="ctr">
              <a:spcBef>
                <a:spcPts val="0"/>
              </a:spcBef>
              <a:buNone/>
            </a:pPr>
            <a:r>
              <a:rPr lang="en-US" sz="1400" b="1" dirty="0" smtClean="0">
                <a:latin typeface="Calibri" panose="020F0502020204030204" pitchFamily="34" charset="0"/>
              </a:rPr>
              <a:t>A </a:t>
            </a:r>
            <a:r>
              <a:rPr lang="en-US" sz="1400" b="1" dirty="0">
                <a:latin typeface="Calibri" panose="020F0502020204030204" pitchFamily="34" charset="0"/>
              </a:rPr>
              <a:t>multiple position cannot be assigned during the employee’s normal work hours</a:t>
            </a:r>
          </a:p>
          <a:p>
            <a:pPr>
              <a:spcBef>
                <a:spcPts val="0"/>
              </a:spcBef>
            </a:pPr>
            <a:endParaRPr lang="en-US" sz="1400" dirty="0" smtClean="0"/>
          </a:p>
          <a:p>
            <a:pPr>
              <a:spcBef>
                <a:spcPts val="0"/>
              </a:spcBef>
            </a:pPr>
            <a:endParaRPr lang="en-US" sz="1400" dirty="0" smtClean="0"/>
          </a:p>
          <a:p>
            <a:pPr>
              <a:spcBef>
                <a:spcPts val="0"/>
              </a:spcBef>
            </a:pPr>
            <a:endParaRPr lang="en-US" sz="1400" dirty="0" smtClean="0"/>
          </a:p>
          <a:p>
            <a:endParaRPr lang="en-US" sz="1400" dirty="0"/>
          </a:p>
        </p:txBody>
      </p:sp>
      <p:sp>
        <p:nvSpPr>
          <p:cNvPr id="4" name="Slide Number Placeholder 3"/>
          <p:cNvSpPr>
            <a:spLocks noGrp="1"/>
          </p:cNvSpPr>
          <p:nvPr>
            <p:ph type="sldNum" sz="quarter" idx="12"/>
          </p:nvPr>
        </p:nvSpPr>
        <p:spPr>
          <a:xfrm>
            <a:off x="612648" y="6356350"/>
            <a:ext cx="8074152" cy="365760"/>
          </a:xfrm>
        </p:spPr>
        <p:txBody>
          <a:bodyPr/>
          <a:lstStyle/>
          <a:p>
            <a:r>
              <a:rPr lang="en-US" sz="1000" b="1" dirty="0" smtClean="0">
                <a:solidFill>
                  <a:srgbClr val="000000"/>
                </a:solidFill>
                <a:latin typeface="Calibri" panose="020F0502020204030204" pitchFamily="34" charset="0"/>
              </a:rPr>
              <a:t>OHRM – Multiple Position Policy							</a:t>
            </a:r>
            <a:fld id="{569C932A-E37A-493B-A5BC-DC9B9D4A306C}" type="slidenum">
              <a:rPr lang="en-US" sz="1000" b="1" smtClean="0">
                <a:solidFill>
                  <a:srgbClr val="000000"/>
                </a:solidFill>
                <a:latin typeface="Calibri" panose="020F0502020204030204" pitchFamily="34" charset="0"/>
              </a:rPr>
              <a:t>20</a:t>
            </a:fld>
            <a:endParaRPr lang="en-US" sz="10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53743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latin typeface="Calibri" panose="020F0502020204030204" pitchFamily="34" charset="0"/>
              </a:rPr>
              <a:t>Multiple Position Policy for </a:t>
            </a:r>
            <a:br>
              <a:rPr lang="en-US" sz="2800" b="1" dirty="0" smtClean="0">
                <a:latin typeface="Calibri" panose="020F0502020204030204" pitchFamily="34" charset="0"/>
              </a:rPr>
            </a:br>
            <a:r>
              <a:rPr lang="en-US" sz="2800" b="1" dirty="0" smtClean="0">
                <a:latin typeface="Calibri" panose="020F0502020204030204" pitchFamily="34" charset="0"/>
              </a:rPr>
              <a:t>Non-Teaching Instructional Staff - 2</a:t>
            </a:r>
            <a:endParaRPr lang="en-US" sz="2800" b="1" dirty="0">
              <a:latin typeface="Calibri" panose="020F0502020204030204" pitchFamily="34" charset="0"/>
            </a:endParaRPr>
          </a:p>
        </p:txBody>
      </p:sp>
      <p:sp>
        <p:nvSpPr>
          <p:cNvPr id="3" name="Content Placeholder 2"/>
          <p:cNvSpPr>
            <a:spLocks noGrp="1"/>
          </p:cNvSpPr>
          <p:nvPr>
            <p:ph sz="quarter" idx="1"/>
          </p:nvPr>
        </p:nvSpPr>
        <p:spPr>
          <a:xfrm>
            <a:off x="457200" y="1143000"/>
            <a:ext cx="8229600" cy="5181600"/>
          </a:xfrm>
        </p:spPr>
        <p:txBody>
          <a:bodyPr>
            <a:normAutofit/>
          </a:bodyPr>
          <a:lstStyle/>
          <a:p>
            <a:pPr marL="0" indent="0">
              <a:buNone/>
            </a:pPr>
            <a:r>
              <a:rPr lang="en-US" sz="1400" b="1" dirty="0" smtClean="0">
                <a:latin typeface="Calibri" panose="020F0502020204030204" pitchFamily="34" charset="0"/>
              </a:rPr>
              <a:t>Multiple Position Limitations:</a:t>
            </a:r>
          </a:p>
          <a:p>
            <a:r>
              <a:rPr lang="en-US" sz="1400" dirty="0" smtClean="0">
                <a:latin typeface="Calibri" panose="020F0502020204030204" pitchFamily="34" charset="0"/>
              </a:rPr>
              <a:t>A multiple </a:t>
            </a:r>
            <a:r>
              <a:rPr lang="en-US" sz="1400" dirty="0">
                <a:latin typeface="Calibri" panose="020F0502020204030204" pitchFamily="34" charset="0"/>
              </a:rPr>
              <a:t>position </a:t>
            </a:r>
            <a:r>
              <a:rPr lang="en-US" sz="1400" dirty="0" smtClean="0">
                <a:latin typeface="Calibri" panose="020F0502020204030204" pitchFamily="34" charset="0"/>
              </a:rPr>
              <a:t>is </a:t>
            </a:r>
            <a:r>
              <a:rPr lang="en-US" sz="1400" dirty="0">
                <a:latin typeface="Calibri" panose="020F0502020204030204" pitchFamily="34" charset="0"/>
              </a:rPr>
              <a:t>limited to an average of </a:t>
            </a:r>
            <a:r>
              <a:rPr lang="en-US" sz="1400" dirty="0" smtClean="0">
                <a:latin typeface="Calibri" panose="020F0502020204030204" pitchFamily="34" charset="0"/>
              </a:rPr>
              <a:t>three </a:t>
            </a:r>
            <a:r>
              <a:rPr lang="en-US" sz="1400" dirty="0">
                <a:latin typeface="Calibri" panose="020F0502020204030204" pitchFamily="34" charset="0"/>
              </a:rPr>
              <a:t>(3) classroom contact hours per week for teaching assignments </a:t>
            </a:r>
            <a:r>
              <a:rPr lang="en-US" sz="1400" dirty="0" smtClean="0">
                <a:latin typeface="Calibri" panose="020F0502020204030204" pitchFamily="34" charset="0"/>
              </a:rPr>
              <a:t>University-wide, and </a:t>
            </a:r>
          </a:p>
          <a:p>
            <a:r>
              <a:rPr lang="en-US" sz="1400" dirty="0">
                <a:latin typeface="Calibri" panose="020F0502020204030204" pitchFamily="34" charset="0"/>
              </a:rPr>
              <a:t>An additional teaching assignment of up to three (3) classroom hours </a:t>
            </a:r>
            <a:r>
              <a:rPr lang="en-US" sz="1400" dirty="0" smtClean="0">
                <a:latin typeface="Calibri" panose="020F0502020204030204" pitchFamily="34" charset="0"/>
              </a:rPr>
              <a:t>which requires </a:t>
            </a:r>
            <a:r>
              <a:rPr lang="en-US" sz="1400" dirty="0">
                <a:latin typeface="Calibri" panose="020F0502020204030204" pitchFamily="34" charset="0"/>
              </a:rPr>
              <a:t>the President’s approval</a:t>
            </a:r>
          </a:p>
          <a:p>
            <a:pPr marL="0" indent="0">
              <a:buNone/>
            </a:pPr>
            <a:r>
              <a:rPr lang="en-US" sz="1400" dirty="0">
                <a:latin typeface="Calibri" panose="020F0502020204030204" pitchFamily="34" charset="0"/>
              </a:rPr>
              <a:t>	</a:t>
            </a:r>
            <a:r>
              <a:rPr lang="en-US" sz="1400" b="1" dirty="0" smtClean="0">
                <a:latin typeface="Calibri" panose="020F0502020204030204" pitchFamily="34" charset="0"/>
              </a:rPr>
              <a:t>OR</a:t>
            </a:r>
          </a:p>
          <a:p>
            <a:pPr marL="0" indent="0">
              <a:buNone/>
            </a:pPr>
            <a:r>
              <a:rPr lang="en-US" sz="1400" dirty="0" smtClean="0">
                <a:latin typeface="Calibri" panose="020F0502020204030204" pitchFamily="34" charset="0"/>
              </a:rPr>
              <a:t>     An average of 6 </a:t>
            </a:r>
            <a:r>
              <a:rPr lang="en-US" sz="1400" dirty="0">
                <a:latin typeface="Calibri" panose="020F0502020204030204" pitchFamily="34" charset="0"/>
              </a:rPr>
              <a:t>hours per week for non-teaching assignments </a:t>
            </a:r>
            <a:r>
              <a:rPr lang="en-US" sz="1400" dirty="0" smtClean="0">
                <a:latin typeface="Calibri" panose="020F0502020204030204" pitchFamily="34" charset="0"/>
              </a:rPr>
              <a:t>University-wide</a:t>
            </a:r>
          </a:p>
          <a:p>
            <a:pPr marL="0" indent="0">
              <a:buNone/>
            </a:pPr>
            <a:endParaRPr lang="en-US" sz="1400" dirty="0" smtClean="0">
              <a:latin typeface="Calibri" panose="020F0502020204030204" pitchFamily="34" charset="0"/>
            </a:endParaRPr>
          </a:p>
          <a:p>
            <a:pPr marL="0" indent="0">
              <a:buNone/>
            </a:pPr>
            <a:r>
              <a:rPr lang="en-US" sz="1400" b="1" dirty="0" smtClean="0">
                <a:latin typeface="Calibri" panose="020F0502020204030204" pitchFamily="34" charset="0"/>
              </a:rPr>
              <a:t>Notification:</a:t>
            </a:r>
            <a:endParaRPr lang="en-US" sz="1400" b="1" dirty="0">
              <a:latin typeface="Calibri" panose="020F0502020204030204" pitchFamily="34" charset="0"/>
            </a:endParaRPr>
          </a:p>
          <a:p>
            <a:r>
              <a:rPr lang="en-US" sz="1400" dirty="0">
                <a:latin typeface="Calibri" panose="020F0502020204030204" pitchFamily="34" charset="0"/>
              </a:rPr>
              <a:t>Employees accepting </a:t>
            </a:r>
            <a:r>
              <a:rPr lang="en-US" sz="1400" dirty="0" smtClean="0">
                <a:latin typeface="Calibri" panose="020F0502020204030204" pitchFamily="34" charset="0"/>
              </a:rPr>
              <a:t>a multiple </a:t>
            </a:r>
            <a:r>
              <a:rPr lang="en-US" sz="1400" dirty="0">
                <a:latin typeface="Calibri" panose="020F0502020204030204" pitchFamily="34" charset="0"/>
              </a:rPr>
              <a:t>position </a:t>
            </a:r>
            <a:r>
              <a:rPr lang="en-US" sz="1400" dirty="0" smtClean="0">
                <a:latin typeface="Calibri" panose="020F0502020204030204" pitchFamily="34" charset="0"/>
              </a:rPr>
              <a:t>assignment </a:t>
            </a:r>
            <a:r>
              <a:rPr lang="en-US" sz="1400" dirty="0">
                <a:latin typeface="Calibri" panose="020F0502020204030204" pitchFamily="34" charset="0"/>
              </a:rPr>
              <a:t>at a CUNY college other than in the unit of full-time employment must give written notice to the Director of Human Resources of the  unit of full-time employment prior to commencing the </a:t>
            </a:r>
            <a:r>
              <a:rPr lang="en-US" sz="1400" dirty="0" smtClean="0">
                <a:latin typeface="Calibri" panose="020F0502020204030204" pitchFamily="34" charset="0"/>
              </a:rPr>
              <a:t>assignment</a:t>
            </a:r>
          </a:p>
          <a:p>
            <a:r>
              <a:rPr lang="en-US" sz="1400" dirty="0" smtClean="0">
                <a:latin typeface="Calibri" panose="020F0502020204030204" pitchFamily="34" charset="0"/>
              </a:rPr>
              <a:t>Both colleges must be mindful of the multiple position and comply with the limitations</a:t>
            </a:r>
          </a:p>
          <a:p>
            <a:r>
              <a:rPr lang="en-US" sz="1400" dirty="0" smtClean="0">
                <a:latin typeface="Calibri" panose="020F0502020204030204" pitchFamily="34" charset="0"/>
              </a:rPr>
              <a:t>Unlike the faculty, multiple positions for non-teaching instructional staff are not reported to the Board of Trustees</a:t>
            </a:r>
            <a:endParaRPr lang="en-US" sz="1400" dirty="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b="1" dirty="0">
                <a:solidFill>
                  <a:srgbClr val="000000"/>
                </a:solidFill>
                <a:latin typeface="Calibri" panose="020F0502020204030204" pitchFamily="34" charset="0"/>
              </a:rPr>
              <a:t>OHRM – Multiple Position </a:t>
            </a:r>
            <a:r>
              <a:rPr lang="en-US" sz="1000" b="1" dirty="0" smtClean="0">
                <a:solidFill>
                  <a:srgbClr val="000000"/>
                </a:solidFill>
                <a:latin typeface="Calibri" panose="020F0502020204030204" pitchFamily="34" charset="0"/>
              </a:rPr>
              <a:t>Policy							</a:t>
            </a:r>
            <a:fld id="{569C932A-E37A-493B-A5BC-DC9B9D4A306C}" type="slidenum">
              <a:rPr lang="en-US" sz="1000" b="1" smtClean="0">
                <a:solidFill>
                  <a:srgbClr val="000000"/>
                </a:solidFill>
                <a:latin typeface="Calibri" panose="020F0502020204030204" pitchFamily="34" charset="0"/>
              </a:rPr>
              <a:t>21</a:t>
            </a:fld>
            <a:endParaRPr lang="en-US" sz="10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743916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latin typeface="Calibri" panose="020F0502020204030204" pitchFamily="34" charset="0"/>
              </a:rPr>
              <a:t>Multiple Position Policy for </a:t>
            </a:r>
            <a:br>
              <a:rPr lang="en-US" sz="2800" b="1" dirty="0" smtClean="0">
                <a:latin typeface="Calibri" panose="020F0502020204030204" pitchFamily="34" charset="0"/>
              </a:rPr>
            </a:br>
            <a:r>
              <a:rPr lang="en-US" sz="2800" b="1" dirty="0" smtClean="0">
                <a:latin typeface="Calibri" panose="020F0502020204030204" pitchFamily="34" charset="0"/>
              </a:rPr>
              <a:t>Non-Teaching Instructional Staff - 3</a:t>
            </a:r>
            <a:endParaRPr lang="en-US" sz="2800" b="1" dirty="0">
              <a:latin typeface="Calibri" panose="020F0502020204030204" pitchFamily="34" charset="0"/>
            </a:endParaRPr>
          </a:p>
        </p:txBody>
      </p:sp>
      <p:sp>
        <p:nvSpPr>
          <p:cNvPr id="3" name="Content Placeholder 2"/>
          <p:cNvSpPr>
            <a:spLocks noGrp="1"/>
          </p:cNvSpPr>
          <p:nvPr>
            <p:ph sz="quarter" idx="1"/>
          </p:nvPr>
        </p:nvSpPr>
        <p:spPr/>
        <p:txBody>
          <a:bodyPr>
            <a:normAutofit/>
          </a:bodyPr>
          <a:lstStyle/>
          <a:p>
            <a:pPr marL="0" indent="0">
              <a:buNone/>
            </a:pPr>
            <a:r>
              <a:rPr lang="en-US" sz="1400" b="1" dirty="0" smtClean="0">
                <a:latin typeface="Calibri" panose="020F0502020204030204" pitchFamily="34" charset="0"/>
              </a:rPr>
              <a:t>Compensation:</a:t>
            </a:r>
          </a:p>
          <a:p>
            <a:r>
              <a:rPr lang="en-US" sz="1400" dirty="0" smtClean="0">
                <a:latin typeface="Calibri" panose="020F0502020204030204" pitchFamily="34" charset="0"/>
              </a:rPr>
              <a:t>Employees </a:t>
            </a:r>
            <a:r>
              <a:rPr lang="en-US" sz="1400" dirty="0">
                <a:latin typeface="Calibri" panose="020F0502020204030204" pitchFamily="34" charset="0"/>
              </a:rPr>
              <a:t>shall receive the appropriate contractual teaching adjunct rates for teaching assignments and psychological </a:t>
            </a:r>
            <a:r>
              <a:rPr lang="en-US" sz="1400" dirty="0" smtClean="0">
                <a:latin typeface="Calibri" panose="020F0502020204030204" pitchFamily="34" charset="0"/>
              </a:rPr>
              <a:t>counseling</a:t>
            </a:r>
            <a:endParaRPr lang="en-US" sz="1400" dirty="0">
              <a:latin typeface="Calibri" panose="020F0502020204030204" pitchFamily="34" charset="0"/>
            </a:endParaRPr>
          </a:p>
          <a:p>
            <a:endParaRPr lang="en-US" sz="1400" dirty="0">
              <a:latin typeface="Calibri" panose="020F0502020204030204" pitchFamily="34" charset="0"/>
            </a:endParaRPr>
          </a:p>
          <a:p>
            <a:r>
              <a:rPr lang="en-US" sz="1400" dirty="0">
                <a:latin typeface="Calibri" panose="020F0502020204030204" pitchFamily="34" charset="0"/>
              </a:rPr>
              <a:t>Employees shall receive the appropriate contractual non-teaching adjunct rates for non-teaching </a:t>
            </a:r>
            <a:r>
              <a:rPr lang="en-US" sz="1400" dirty="0" smtClean="0">
                <a:latin typeface="Calibri" panose="020F0502020204030204" pitchFamily="34" charset="0"/>
              </a:rPr>
              <a:t>assignments</a:t>
            </a:r>
            <a:endParaRPr lang="en-US" sz="1400" dirty="0">
              <a:latin typeface="Calibri" panose="020F0502020204030204" pitchFamily="34" charset="0"/>
            </a:endParaRPr>
          </a:p>
          <a:p>
            <a:endParaRPr lang="en-US" sz="1400" dirty="0">
              <a:latin typeface="Calibri" panose="020F0502020204030204" pitchFamily="34" charset="0"/>
            </a:endParaRPr>
          </a:p>
          <a:p>
            <a:r>
              <a:rPr lang="en-US" sz="1400" dirty="0">
                <a:latin typeface="Calibri" panose="020F0502020204030204" pitchFamily="34" charset="0"/>
              </a:rPr>
              <a:t>Employees shall receive the appropriate contractual hourly rate on the Adjunct College Laboratory Technician schedules for </a:t>
            </a:r>
            <a:r>
              <a:rPr lang="en-US" sz="1400" dirty="0" smtClean="0">
                <a:latin typeface="Calibri" panose="020F0502020204030204" pitchFamily="34" charset="0"/>
              </a:rPr>
              <a:t>work </a:t>
            </a:r>
          </a:p>
          <a:p>
            <a:pPr marL="0" indent="0">
              <a:buNone/>
            </a:pPr>
            <a:endParaRPr lang="en-US" sz="1400" dirty="0" smtClean="0">
              <a:latin typeface="Calibri" panose="020F0502020204030204" pitchFamily="34" charset="0"/>
            </a:endParaRPr>
          </a:p>
          <a:p>
            <a:pPr marL="0" indent="0">
              <a:buNone/>
            </a:pPr>
            <a:r>
              <a:rPr lang="en-US" sz="1400" b="1" dirty="0" smtClean="0">
                <a:latin typeface="Calibri" panose="020F0502020204030204" pitchFamily="34" charset="0"/>
              </a:rPr>
              <a:t>Overtime:</a:t>
            </a:r>
          </a:p>
          <a:p>
            <a:r>
              <a:rPr lang="en-US" sz="1400" dirty="0">
                <a:latin typeface="Calibri" panose="020F0502020204030204" pitchFamily="34" charset="0"/>
              </a:rPr>
              <a:t>College must be mindful of the FLSA guidelines.  Employees who are FLSA Non-Exempt and who work more than 40 hours due to their multiple position are eligible for overtime compensation (time and one half ). </a:t>
            </a:r>
            <a:endParaRPr lang="en-US" sz="1400" dirty="0" smtClean="0">
              <a:latin typeface="Calibri" panose="020F0502020204030204" pitchFamily="34" charset="0"/>
            </a:endParaRPr>
          </a:p>
          <a:p>
            <a:r>
              <a:rPr lang="en-US" sz="1400" dirty="0" smtClean="0">
                <a:latin typeface="Calibri" panose="020F0502020204030204" pitchFamily="34" charset="0"/>
              </a:rPr>
              <a:t>The </a:t>
            </a:r>
            <a:r>
              <a:rPr lang="en-US" sz="1400" dirty="0">
                <a:latin typeface="Calibri" panose="020F0502020204030204" pitchFamily="34" charset="0"/>
              </a:rPr>
              <a:t>college where the multiple position is located and where the employee is working the hours over 40 is responsible for the payment of overtime</a:t>
            </a:r>
          </a:p>
          <a:p>
            <a:endParaRPr lang="en-US" sz="1600" dirty="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b="1" dirty="0">
                <a:solidFill>
                  <a:srgbClr val="000000"/>
                </a:solidFill>
                <a:latin typeface="Calibri" panose="020F0502020204030204" pitchFamily="34" charset="0"/>
              </a:rPr>
              <a:t>OHRM – Multiple Position Policy </a:t>
            </a:r>
            <a:r>
              <a:rPr lang="en-US" sz="1000" b="1" dirty="0" smtClean="0">
                <a:solidFill>
                  <a:srgbClr val="000000"/>
                </a:solidFill>
                <a:latin typeface="Calibri" panose="020F0502020204030204" pitchFamily="34" charset="0"/>
              </a:rPr>
              <a:t>							</a:t>
            </a:r>
            <a:fld id="{569C932A-E37A-493B-A5BC-DC9B9D4A306C}" type="slidenum">
              <a:rPr lang="en-US" sz="1000" b="1" smtClean="0">
                <a:solidFill>
                  <a:srgbClr val="000000"/>
                </a:solidFill>
                <a:latin typeface="Calibri" panose="020F0502020204030204" pitchFamily="34" charset="0"/>
              </a:rPr>
              <a:t>22</a:t>
            </a:fld>
            <a:endParaRPr lang="en-US" sz="10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061179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mn-lt"/>
              </a:rPr>
              <a:t>HELP</a:t>
            </a:r>
            <a:endParaRPr lang="en-US" sz="2800" b="1" dirty="0">
              <a:latin typeface="+mn-lt"/>
            </a:endParaRPr>
          </a:p>
        </p:txBody>
      </p:sp>
      <p:sp>
        <p:nvSpPr>
          <p:cNvPr id="3" name="Content Placeholder 2"/>
          <p:cNvSpPr>
            <a:spLocks noGrp="1"/>
          </p:cNvSpPr>
          <p:nvPr>
            <p:ph sz="quarter" idx="1"/>
          </p:nvPr>
        </p:nvSpPr>
        <p:spPr/>
        <p:txBody>
          <a:bodyPr>
            <a:normAutofit/>
          </a:bodyPr>
          <a:lstStyle/>
          <a:p>
            <a:pPr marL="0" indent="0">
              <a:buNone/>
            </a:pPr>
            <a:endParaRPr lang="en-US" sz="1400" b="1" dirty="0" smtClean="0"/>
          </a:p>
          <a:p>
            <a:pPr marL="0" indent="0">
              <a:buNone/>
            </a:pPr>
            <a:endParaRPr lang="en-US" sz="1400" b="1" dirty="0"/>
          </a:p>
          <a:p>
            <a:pPr marL="0" indent="0" algn="ctr">
              <a:buNone/>
            </a:pPr>
            <a:r>
              <a:rPr lang="en-US" sz="1600" b="1" dirty="0" smtClean="0">
                <a:latin typeface="Calibri" panose="020F0502020204030204" pitchFamily="34" charset="0"/>
              </a:rPr>
              <a:t>MANUAL OF GENERAL POLICY</a:t>
            </a:r>
          </a:p>
          <a:p>
            <a:pPr marL="0" indent="0" algn="ctr">
              <a:buNone/>
            </a:pPr>
            <a:endParaRPr lang="en-US" sz="1600" b="1" dirty="0">
              <a:latin typeface="Calibri" panose="020F0502020204030204" pitchFamily="34" charset="0"/>
            </a:endParaRPr>
          </a:p>
          <a:p>
            <a:pPr marL="0" indent="0" algn="ctr">
              <a:buNone/>
            </a:pPr>
            <a:r>
              <a:rPr lang="en-US" sz="1600" b="1" dirty="0" smtClean="0">
                <a:latin typeface="Calibri" panose="020F0502020204030204" pitchFamily="34" charset="0"/>
              </a:rPr>
              <a:t>PORTFOLIO OF MEMOS AND GUIDELINES</a:t>
            </a:r>
          </a:p>
          <a:p>
            <a:pPr marL="0" indent="0" algn="ctr">
              <a:buNone/>
            </a:pPr>
            <a:endParaRPr lang="en-US" sz="1600" b="1" dirty="0">
              <a:latin typeface="Calibri" panose="020F0502020204030204" pitchFamily="34" charset="0"/>
            </a:endParaRPr>
          </a:p>
          <a:p>
            <a:pPr marL="0" indent="0">
              <a:buNone/>
            </a:pPr>
            <a:r>
              <a:rPr lang="en-US" sz="1600" b="1" dirty="0">
                <a:solidFill>
                  <a:srgbClr val="FF0000"/>
                </a:solidFill>
                <a:latin typeface="Calibri" panose="020F0502020204030204" pitchFamily="34" charset="0"/>
                <a:hlinkClick r:id="rId2"/>
              </a:rPr>
              <a:t>http://</a:t>
            </a:r>
            <a:r>
              <a:rPr lang="en-US" sz="1600" b="1" dirty="0" smtClean="0">
                <a:solidFill>
                  <a:srgbClr val="FF0000"/>
                </a:solidFill>
                <a:latin typeface="Calibri" panose="020F0502020204030204" pitchFamily="34" charset="0"/>
                <a:hlinkClick r:id="rId2"/>
              </a:rPr>
              <a:t>www2.cuny.edu/wp-content/uploads/sites/4/page-assets/about/administration/offices/hr/hr-professionals/multiple-position-policy-portfolio-12-1-17.pdf</a:t>
            </a:r>
            <a:endParaRPr lang="en-US" sz="1600" b="1" dirty="0" smtClean="0">
              <a:solidFill>
                <a:srgbClr val="FF0000"/>
              </a:solidFill>
              <a:latin typeface="Calibri" panose="020F0502020204030204" pitchFamily="34" charset="0"/>
            </a:endParaRPr>
          </a:p>
          <a:p>
            <a:pPr marL="0" indent="0">
              <a:buNone/>
            </a:pPr>
            <a:endParaRPr lang="en-US" sz="1600" b="1" dirty="0" smtClean="0">
              <a:latin typeface="Calibri" panose="020F0502020204030204" pitchFamily="34" charset="0"/>
            </a:endParaRPr>
          </a:p>
          <a:p>
            <a:pPr marL="0" indent="0">
              <a:buNone/>
            </a:pPr>
            <a:endParaRPr lang="en-US" sz="1400" b="1" dirty="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23</a:t>
            </a:fld>
            <a:endParaRPr lang="en-US" sz="1000" dirty="0">
              <a:solidFill>
                <a:srgbClr val="464653"/>
              </a:solidFill>
            </a:endParaRPr>
          </a:p>
        </p:txBody>
      </p:sp>
    </p:spTree>
    <p:extLst>
      <p:ext uri="{BB962C8B-B14F-4D97-AF65-F5344CB8AC3E}">
        <p14:creationId xmlns:p14="http://schemas.microsoft.com/office/powerpoint/2010/main" val="2639008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lgn="ctr">
              <a:buNone/>
            </a:pPr>
            <a:endParaRPr lang="en-US" sz="7200" b="1" dirty="0" smtClean="0"/>
          </a:p>
          <a:p>
            <a:pPr marL="0" indent="0" algn="ctr">
              <a:buNone/>
            </a:pPr>
            <a:r>
              <a:rPr lang="en-US" sz="7200" b="1" dirty="0" smtClean="0"/>
              <a:t>Qs</a:t>
            </a:r>
            <a:endParaRPr lang="en-US" sz="7200" dirty="0">
              <a:latin typeface="+mj-lt"/>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t>OHRM – Multiple Position Policy </a:t>
            </a:r>
            <a:r>
              <a:rPr lang="en-US" sz="1000" dirty="0" smtClean="0"/>
              <a:t>							</a:t>
            </a:r>
            <a:fld id="{569C932A-E37A-493B-A5BC-DC9B9D4A306C}" type="slidenum">
              <a:rPr lang="en-US" sz="1000" smtClean="0">
                <a:solidFill>
                  <a:srgbClr val="464653"/>
                </a:solidFill>
              </a:rPr>
              <a:pPr/>
              <a:t>24</a:t>
            </a:fld>
            <a:endParaRPr lang="en-US" sz="1000" dirty="0">
              <a:solidFill>
                <a:srgbClr val="464653"/>
              </a:solidFill>
            </a:endParaRPr>
          </a:p>
        </p:txBody>
      </p:sp>
    </p:spTree>
    <p:extLst>
      <p:ext uri="{BB962C8B-B14F-4D97-AF65-F5344CB8AC3E}">
        <p14:creationId xmlns:p14="http://schemas.microsoft.com/office/powerpoint/2010/main" val="1865760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ctr"/>
            <a:r>
              <a:rPr lang="en-US" sz="2800" b="1" u="sng" dirty="0" smtClean="0">
                <a:latin typeface="Calibri" panose="020F0502020204030204" pitchFamily="34" charset="0"/>
              </a:rPr>
              <a:t>DEFINITIONS - 2</a:t>
            </a:r>
            <a:br>
              <a:rPr lang="en-US" sz="2800" b="1" u="sng" dirty="0" smtClean="0">
                <a:latin typeface="Calibri" panose="020F0502020204030204" pitchFamily="34" charset="0"/>
              </a:rPr>
            </a:br>
            <a:endParaRPr lang="en-US" sz="1600" b="1" u="sng" dirty="0">
              <a:latin typeface="Calibri" panose="020F0502020204030204" pitchFamily="34" charset="0"/>
            </a:endParaRPr>
          </a:p>
        </p:txBody>
      </p:sp>
      <p:sp>
        <p:nvSpPr>
          <p:cNvPr id="3" name="Content Placeholder 2"/>
          <p:cNvSpPr>
            <a:spLocks noGrp="1"/>
          </p:cNvSpPr>
          <p:nvPr>
            <p:ph sz="quarter" idx="1"/>
          </p:nvPr>
        </p:nvSpPr>
        <p:spPr>
          <a:xfrm>
            <a:off x="457200" y="1143000"/>
            <a:ext cx="8229600" cy="5013960"/>
          </a:xfrm>
        </p:spPr>
        <p:txBody>
          <a:bodyPr>
            <a:noAutofit/>
          </a:bodyPr>
          <a:lstStyle/>
          <a:p>
            <a:pPr marL="274320" lvl="1" indent="0" algn="ctr">
              <a:spcBef>
                <a:spcPts val="0"/>
              </a:spcBef>
              <a:buNone/>
            </a:pPr>
            <a:r>
              <a:rPr lang="en-US" sz="1800" b="1" dirty="0" smtClean="0">
                <a:solidFill>
                  <a:schemeClr val="tx1"/>
                </a:solidFill>
                <a:latin typeface="Calibri" panose="020F0502020204030204" pitchFamily="34" charset="0"/>
              </a:rPr>
              <a:t>WORKLOAD</a:t>
            </a:r>
          </a:p>
          <a:p>
            <a:pPr marL="274320" lvl="1" indent="0">
              <a:spcBef>
                <a:spcPts val="0"/>
              </a:spcBef>
              <a:buNone/>
            </a:pPr>
            <a:endParaRPr lang="en-US" sz="1800" dirty="0" smtClean="0">
              <a:solidFill>
                <a:schemeClr val="tx1"/>
              </a:solidFill>
              <a:latin typeface="Calibri" panose="020F0502020204030204" pitchFamily="34" charset="0"/>
            </a:endParaRPr>
          </a:p>
          <a:p>
            <a:pPr marL="274320" lvl="1" indent="0">
              <a:spcBef>
                <a:spcPts val="0"/>
              </a:spcBef>
              <a:buNone/>
            </a:pPr>
            <a:r>
              <a:rPr lang="en-US" sz="1600" dirty="0" smtClean="0">
                <a:solidFill>
                  <a:schemeClr val="tx1"/>
                </a:solidFill>
                <a:latin typeface="Calibri" panose="020F0502020204030204" pitchFamily="34" charset="0"/>
              </a:rPr>
              <a:t>Professors</a:t>
            </a:r>
            <a:r>
              <a:rPr lang="en-US" sz="1600" dirty="0">
                <a:solidFill>
                  <a:schemeClr val="tx1"/>
                </a:solidFill>
                <a:latin typeface="Calibri" panose="020F0502020204030204" pitchFamily="34" charset="0"/>
              </a:rPr>
              <a:t>, Associate Professors and Assistant </a:t>
            </a:r>
            <a:r>
              <a:rPr lang="en-US" sz="1600" dirty="0" smtClean="0">
                <a:solidFill>
                  <a:schemeClr val="tx1"/>
                </a:solidFill>
                <a:latin typeface="Calibri" panose="020F0502020204030204" pitchFamily="34" charset="0"/>
              </a:rPr>
              <a:t>Professors:</a:t>
            </a:r>
          </a:p>
          <a:p>
            <a:pPr lvl="1">
              <a:spcBef>
                <a:spcPts val="0"/>
              </a:spcBef>
              <a:buFontTx/>
              <a:buChar char="-"/>
            </a:pPr>
            <a:r>
              <a:rPr lang="en-US" sz="1600" dirty="0" smtClean="0">
                <a:solidFill>
                  <a:schemeClr val="tx1"/>
                </a:solidFill>
                <a:latin typeface="Calibri" panose="020F0502020204030204" pitchFamily="34" charset="0"/>
              </a:rPr>
              <a:t>The annual undergraduate teaching contact hour workload is 21 hours.</a:t>
            </a:r>
          </a:p>
          <a:p>
            <a:pPr lvl="1">
              <a:spcBef>
                <a:spcPts val="0"/>
              </a:spcBef>
              <a:buFontTx/>
              <a:buChar char="-"/>
            </a:pPr>
            <a:endParaRPr lang="en-US" sz="1600" dirty="0" smtClean="0">
              <a:solidFill>
                <a:schemeClr val="tx1"/>
              </a:solidFill>
              <a:latin typeface="Calibri" panose="020F0502020204030204" pitchFamily="34" charset="0"/>
            </a:endParaRPr>
          </a:p>
          <a:p>
            <a:pPr marL="274320" lvl="1" indent="0">
              <a:spcBef>
                <a:spcPts val="0"/>
              </a:spcBef>
              <a:buNone/>
            </a:pPr>
            <a:r>
              <a:rPr lang="en-US" sz="1600" dirty="0" smtClean="0">
                <a:solidFill>
                  <a:schemeClr val="tx1"/>
                </a:solidFill>
                <a:latin typeface="Calibri" panose="020F0502020204030204" pitchFamily="34" charset="0"/>
              </a:rPr>
              <a:t>Instructors and Lecturers:</a:t>
            </a:r>
          </a:p>
          <a:p>
            <a:pPr lvl="1">
              <a:spcBef>
                <a:spcPts val="0"/>
              </a:spcBef>
              <a:buFontTx/>
              <a:buChar char="-"/>
            </a:pPr>
            <a:r>
              <a:rPr lang="en-US" sz="1600" dirty="0" smtClean="0">
                <a:solidFill>
                  <a:schemeClr val="tx1"/>
                </a:solidFill>
                <a:latin typeface="Calibri" panose="020F0502020204030204" pitchFamily="34" charset="0"/>
              </a:rPr>
              <a:t>The </a:t>
            </a:r>
            <a:r>
              <a:rPr lang="en-US" sz="1600" dirty="0">
                <a:solidFill>
                  <a:schemeClr val="tx1"/>
                </a:solidFill>
                <a:latin typeface="Calibri" panose="020F0502020204030204" pitchFamily="34" charset="0"/>
              </a:rPr>
              <a:t>annual undergraduate teaching contact hour workload is </a:t>
            </a:r>
            <a:r>
              <a:rPr lang="en-US" sz="1600" dirty="0" smtClean="0">
                <a:solidFill>
                  <a:schemeClr val="tx1"/>
                </a:solidFill>
                <a:latin typeface="Calibri" panose="020F0502020204030204" pitchFamily="34" charset="0"/>
              </a:rPr>
              <a:t>21 </a:t>
            </a:r>
            <a:r>
              <a:rPr lang="en-US" sz="1600" dirty="0">
                <a:solidFill>
                  <a:schemeClr val="tx1"/>
                </a:solidFill>
                <a:latin typeface="Calibri" panose="020F0502020204030204" pitchFamily="34" charset="0"/>
              </a:rPr>
              <a:t>hours</a:t>
            </a:r>
            <a:r>
              <a:rPr lang="en-US" sz="1600" dirty="0" smtClean="0">
                <a:solidFill>
                  <a:schemeClr val="tx1"/>
                </a:solidFill>
                <a:latin typeface="Calibri" panose="020F0502020204030204" pitchFamily="34" charset="0"/>
              </a:rPr>
              <a:t>.</a:t>
            </a:r>
          </a:p>
          <a:p>
            <a:pPr marL="274320" lvl="1" indent="0">
              <a:spcBef>
                <a:spcPts val="0"/>
              </a:spcBef>
              <a:buNone/>
            </a:pPr>
            <a:endParaRPr lang="en-US" sz="1600" dirty="0">
              <a:solidFill>
                <a:schemeClr val="tx1"/>
              </a:solidFill>
              <a:latin typeface="Calibri" panose="020F0502020204030204" pitchFamily="34" charset="0"/>
            </a:endParaRPr>
          </a:p>
          <a:p>
            <a:pPr marL="274320" lvl="1" indent="0">
              <a:spcBef>
                <a:spcPts val="0"/>
              </a:spcBef>
              <a:buNone/>
            </a:pPr>
            <a:r>
              <a:rPr lang="en-US" sz="1600" dirty="0" smtClean="0">
                <a:solidFill>
                  <a:schemeClr val="tx1"/>
                </a:solidFill>
                <a:latin typeface="Calibri" panose="020F0502020204030204" pitchFamily="34" charset="0"/>
              </a:rPr>
              <a:t>Substitutes:</a:t>
            </a:r>
          </a:p>
          <a:p>
            <a:pPr marL="274320" lvl="1" indent="0">
              <a:spcBef>
                <a:spcPts val="0"/>
              </a:spcBef>
              <a:buNone/>
            </a:pPr>
            <a:r>
              <a:rPr lang="en-US" sz="1600" dirty="0" smtClean="0">
                <a:solidFill>
                  <a:schemeClr val="tx1"/>
                </a:solidFill>
                <a:latin typeface="Calibri" panose="020F0502020204030204" pitchFamily="34" charset="0"/>
              </a:rPr>
              <a:t>-	The annual undergraduate teaching contact hour workload is 24 hours</a:t>
            </a:r>
            <a:endParaRPr lang="en-US" sz="1600" dirty="0">
              <a:solidFill>
                <a:schemeClr val="tx1"/>
              </a:solidFill>
              <a:latin typeface="Calibri" panose="020F0502020204030204" pitchFamily="34" charset="0"/>
            </a:endParaRPr>
          </a:p>
          <a:p>
            <a:pPr marL="274320" lvl="1" indent="0">
              <a:spcBef>
                <a:spcPts val="0"/>
              </a:spcBef>
              <a:buNone/>
            </a:pPr>
            <a:endParaRPr lang="en-US" sz="1600" dirty="0" smtClean="0">
              <a:solidFill>
                <a:schemeClr val="tx1"/>
              </a:solidFill>
              <a:latin typeface="Calibri" panose="020F0502020204030204" pitchFamily="34" charset="0"/>
            </a:endParaRPr>
          </a:p>
          <a:p>
            <a:pPr marL="274320" lvl="1" indent="0">
              <a:spcBef>
                <a:spcPts val="0"/>
              </a:spcBef>
              <a:buNone/>
            </a:pPr>
            <a:r>
              <a:rPr lang="en-US" sz="1600" dirty="0" smtClean="0">
                <a:solidFill>
                  <a:schemeClr val="tx1"/>
                </a:solidFill>
                <a:latin typeface="Calibri" panose="020F0502020204030204" pitchFamily="34" charset="0"/>
              </a:rPr>
              <a:t>Reassigned or Release Time is included in the calculation of Workload.</a:t>
            </a:r>
          </a:p>
          <a:p>
            <a:pPr marL="274320" lvl="1" indent="0">
              <a:spcBef>
                <a:spcPts val="0"/>
              </a:spcBef>
              <a:buNone/>
            </a:pPr>
            <a:endParaRPr lang="en-US" sz="1600" dirty="0">
              <a:solidFill>
                <a:schemeClr val="tx1"/>
              </a:solidFill>
              <a:latin typeface="Calibri" panose="020F0502020204030204" pitchFamily="34" charset="0"/>
            </a:endParaRPr>
          </a:p>
          <a:p>
            <a:pPr marL="274320" lvl="1" indent="0">
              <a:spcBef>
                <a:spcPts val="0"/>
              </a:spcBef>
              <a:buNone/>
            </a:pPr>
            <a:r>
              <a:rPr lang="en-US" sz="1600" dirty="0" smtClean="0">
                <a:solidFill>
                  <a:schemeClr val="tx1"/>
                </a:solidFill>
                <a:latin typeface="Calibri" panose="020F0502020204030204" pitchFamily="34" charset="0"/>
              </a:rPr>
              <a:t>Note: 	2015-16 Academic Calendar Agreement between PSC and CUNY</a:t>
            </a:r>
          </a:p>
          <a:p>
            <a:pPr marL="274320" lvl="1" indent="0">
              <a:spcBef>
                <a:spcPts val="0"/>
              </a:spcBef>
              <a:buNone/>
            </a:pPr>
            <a:r>
              <a:rPr lang="en-US" sz="1600" dirty="0" smtClean="0">
                <a:solidFill>
                  <a:schemeClr val="tx1"/>
                </a:solidFill>
                <a:latin typeface="Calibri" panose="020F0502020204030204" pitchFamily="34" charset="0"/>
              </a:rPr>
              <a:t>	Classes conducted during the intersession (the period between the end of the fall semester and the beginning of the spring semester) shall be staffed by adjuncts, or by full-time instructional staff in teaching titles paid on an overload basis (subject to the Multiple Position Policy) or by full-time faculty as part of the faculty member’s annual workload with the agreement of the faculty member and the college</a:t>
            </a:r>
            <a:r>
              <a:rPr lang="en-US" sz="1600" dirty="0" smtClean="0">
                <a:solidFill>
                  <a:srgbClr val="FF0000"/>
                </a:solidFill>
                <a:latin typeface="Calibri" panose="020F0502020204030204" pitchFamily="34" charset="0"/>
              </a:rPr>
              <a:t>. </a:t>
            </a:r>
            <a:endParaRPr lang="en-US" sz="1600" dirty="0" smtClean="0">
              <a:solidFill>
                <a:schemeClr val="tx1"/>
              </a:solidFill>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150352" cy="365760"/>
          </a:xfrm>
        </p:spPr>
        <p:txBody>
          <a:bodyPr/>
          <a:lstStyle/>
          <a:p>
            <a:r>
              <a:rPr lang="en-US" sz="1000" dirty="0" smtClean="0"/>
              <a:t>OHRM- Multiple Position Policy 							</a:t>
            </a:r>
            <a:fld id="{569C932A-E37A-493B-A5BC-DC9B9D4A306C}" type="slidenum">
              <a:rPr lang="en-US" sz="1000" smtClean="0"/>
              <a:pPr/>
              <a:t>3</a:t>
            </a:fld>
            <a:endParaRPr lang="en-US" sz="1000" dirty="0"/>
          </a:p>
        </p:txBody>
      </p:sp>
    </p:spTree>
    <p:extLst>
      <p:ext uri="{BB962C8B-B14F-4D97-AF65-F5344CB8AC3E}">
        <p14:creationId xmlns:p14="http://schemas.microsoft.com/office/powerpoint/2010/main" val="1812640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ctr"/>
            <a:r>
              <a:rPr lang="en-US" sz="2800" b="1" u="sng" dirty="0" smtClean="0">
                <a:latin typeface="Calibri" panose="020F0502020204030204" pitchFamily="34" charset="0"/>
              </a:rPr>
              <a:t>DEFINITIONS - 3 </a:t>
            </a:r>
            <a:br>
              <a:rPr lang="en-US" sz="2800" b="1" u="sng" dirty="0" smtClean="0">
                <a:latin typeface="Calibri" panose="020F0502020204030204" pitchFamily="34" charset="0"/>
              </a:rPr>
            </a:br>
            <a:endParaRPr lang="en-US" sz="1600" b="1" u="sng" dirty="0">
              <a:latin typeface="Calibri" panose="020F0502020204030204" pitchFamily="34" charset="0"/>
            </a:endParaRPr>
          </a:p>
        </p:txBody>
      </p:sp>
      <p:sp>
        <p:nvSpPr>
          <p:cNvPr id="3" name="Content Placeholder 2"/>
          <p:cNvSpPr>
            <a:spLocks noGrp="1"/>
          </p:cNvSpPr>
          <p:nvPr>
            <p:ph sz="quarter" idx="1"/>
          </p:nvPr>
        </p:nvSpPr>
        <p:spPr>
          <a:xfrm>
            <a:off x="457200" y="1143000"/>
            <a:ext cx="8229600" cy="5013960"/>
          </a:xfrm>
        </p:spPr>
        <p:txBody>
          <a:bodyPr>
            <a:noAutofit/>
          </a:bodyPr>
          <a:lstStyle/>
          <a:p>
            <a:pPr marL="274320" lvl="1" indent="0" algn="ctr">
              <a:spcBef>
                <a:spcPts val="0"/>
              </a:spcBef>
              <a:buNone/>
            </a:pPr>
            <a:r>
              <a:rPr lang="en-US" sz="1800" b="1" dirty="0" smtClean="0">
                <a:solidFill>
                  <a:schemeClr val="tx1"/>
                </a:solidFill>
                <a:latin typeface="Calibri" panose="020F0502020204030204" pitchFamily="34" charset="0"/>
              </a:rPr>
              <a:t>ADJUNCT WORKLOAD (FOR INFORMATION ONLY)</a:t>
            </a:r>
          </a:p>
          <a:p>
            <a:pPr marL="274320" lvl="1" indent="0">
              <a:spcBef>
                <a:spcPts val="0"/>
              </a:spcBef>
              <a:buNone/>
            </a:pPr>
            <a:endParaRPr lang="en-US" sz="1800" b="1" dirty="0" smtClean="0">
              <a:solidFill>
                <a:schemeClr val="tx1"/>
              </a:solidFill>
              <a:latin typeface="Calibri" panose="020F0502020204030204" pitchFamily="34" charset="0"/>
            </a:endParaRPr>
          </a:p>
          <a:p>
            <a:pPr marL="0" lvl="1" indent="0">
              <a:spcBef>
                <a:spcPts val="0"/>
              </a:spcBef>
              <a:buNone/>
            </a:pPr>
            <a:r>
              <a:rPr lang="en-US" sz="1800" b="1" dirty="0" smtClean="0">
                <a:solidFill>
                  <a:schemeClr val="tx1"/>
                </a:solidFill>
                <a:latin typeface="Calibri" panose="020F0502020204030204" pitchFamily="34" charset="0"/>
              </a:rPr>
              <a:t>Full-time Instructional Staff working as ADJUNCTS are not covered by the Adjunct Workload Agreement. </a:t>
            </a:r>
          </a:p>
          <a:p>
            <a:pPr marL="0" lvl="1" indent="0">
              <a:spcBef>
                <a:spcPts val="0"/>
              </a:spcBef>
              <a:buNone/>
            </a:pPr>
            <a:r>
              <a:rPr lang="en-US" sz="1400" u="sng" dirty="0" smtClean="0">
                <a:latin typeface="Calibri" panose="020F0502020204030204" pitchFamily="34" charset="0"/>
              </a:rPr>
              <a:t>Teaching Adjuncts:</a:t>
            </a:r>
            <a:r>
              <a:rPr lang="en-US" sz="1400" dirty="0" smtClean="0">
                <a:latin typeface="Calibri" panose="020F0502020204030204" pitchFamily="34" charset="0"/>
              </a:rPr>
              <a:t>  Adjunct Lecturers or Adjuncts in other titles, excluding Graduate Assistants, shall not be assigned a total of more than nine (9) classroom contact hours during a semester in one unit of The City University of New York. In addition, such adjunct may be employed to teach a maximum of one course of not more than six (6) hours during the semester at another unit of The City University of New York.</a:t>
            </a:r>
          </a:p>
          <a:p>
            <a:pPr marL="0" indent="0">
              <a:buNone/>
            </a:pPr>
            <a:r>
              <a:rPr lang="en-US" sz="1400" u="sng" dirty="0" smtClean="0">
                <a:latin typeface="Calibri" panose="020F0502020204030204" pitchFamily="34" charset="0"/>
              </a:rPr>
              <a:t>Non-Teaching Adjuncts</a:t>
            </a:r>
            <a:r>
              <a:rPr lang="en-US" sz="1400" dirty="0" smtClean="0">
                <a:latin typeface="Calibri" panose="020F0502020204030204" pitchFamily="34" charset="0"/>
              </a:rPr>
              <a:t>: For persons in non-teaching adjunct titles, the limitations noted above are equated to not more than 225 hours per semester at one college and not more than 150 hours per semester at a second college of the University.</a:t>
            </a:r>
          </a:p>
          <a:p>
            <a:pPr marL="0" indent="0">
              <a:buNone/>
            </a:pPr>
            <a:r>
              <a:rPr lang="en-US" sz="1400" u="sng" dirty="0" smtClean="0">
                <a:latin typeface="Calibri" panose="020F0502020204030204" pitchFamily="34" charset="0"/>
              </a:rPr>
              <a:t>Workload for Adjuncts with both Teaching and Non-Teaching Assignments:</a:t>
            </a:r>
          </a:p>
          <a:p>
            <a:pPr marL="0" indent="0">
              <a:buNone/>
            </a:pPr>
            <a:r>
              <a:rPr lang="en-US" sz="1400" dirty="0" smtClean="0">
                <a:latin typeface="Calibri" panose="020F0502020204030204" pitchFamily="34" charset="0"/>
              </a:rPr>
              <a:t>Subtract the actual teaching hours from the maximum teaching hours at the college to convert the remaining hours into permissible non-teaching hours, using the following formula:</a:t>
            </a:r>
          </a:p>
          <a:p>
            <a:pPr marL="0" indent="0">
              <a:buNone/>
            </a:pPr>
            <a:r>
              <a:rPr lang="en-US" sz="1400" dirty="0" smtClean="0">
                <a:latin typeface="Calibri" panose="020F0502020204030204" pitchFamily="34" charset="0"/>
              </a:rPr>
              <a:t>Primary College: Permissible teaching hours: 135. Actual teaching hours: 90. Permissible NTA hours: 135-90=45 divided by 0.6= 75 hours.</a:t>
            </a:r>
          </a:p>
          <a:p>
            <a:pPr marL="0" indent="0">
              <a:buNone/>
            </a:pPr>
            <a:r>
              <a:rPr lang="en-US" sz="1400" dirty="0" smtClean="0">
                <a:latin typeface="Calibri" panose="020F0502020204030204" pitchFamily="34" charset="0"/>
              </a:rPr>
              <a:t>Secondary College: Permissible teaching hours: 90. Actual teaching hours: 30. Permissible NTA hours: 90-30=60 divided by 0.6=100 hours.</a:t>
            </a:r>
          </a:p>
          <a:p>
            <a:pPr marL="0" indent="0">
              <a:buNone/>
            </a:pPr>
            <a:r>
              <a:rPr lang="en-US" sz="1400" dirty="0" smtClean="0">
                <a:latin typeface="Calibri" panose="020F0502020204030204" pitchFamily="34" charset="0"/>
              </a:rPr>
              <a:t>The assignment (s) must be at the college (s) where the NTA hours are permissible, in accordance with the Adjunct Workload limits in Article 15.2 a.</a:t>
            </a:r>
            <a:r>
              <a:rPr lang="en-US" sz="1400" dirty="0" smtClean="0">
                <a:solidFill>
                  <a:schemeClr val="tx1"/>
                </a:solidFill>
                <a:latin typeface="Calibri" panose="020F0502020204030204" pitchFamily="34" charset="0"/>
              </a:rPr>
              <a:t>	</a:t>
            </a:r>
          </a:p>
          <a:p>
            <a:pPr marL="0" indent="0">
              <a:spcBef>
                <a:spcPts val="0"/>
              </a:spcBef>
              <a:buNone/>
            </a:pPr>
            <a:endParaRPr lang="en-US" sz="1400" dirty="0" smtClean="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150352" cy="365760"/>
          </a:xfrm>
        </p:spPr>
        <p:txBody>
          <a:bodyPr/>
          <a:lstStyle/>
          <a:p>
            <a:r>
              <a:rPr lang="en-US" sz="1000" dirty="0" smtClean="0"/>
              <a:t>OHRM- Multiple Position Policy 							</a:t>
            </a:r>
            <a:fld id="{569C932A-E37A-493B-A5BC-DC9B9D4A306C}" type="slidenum">
              <a:rPr lang="en-US" sz="1000" smtClean="0"/>
              <a:pPr/>
              <a:t>4</a:t>
            </a:fld>
            <a:endParaRPr lang="en-US" sz="1000" dirty="0"/>
          </a:p>
        </p:txBody>
      </p:sp>
    </p:spTree>
    <p:extLst>
      <p:ext uri="{BB962C8B-B14F-4D97-AF65-F5344CB8AC3E}">
        <p14:creationId xmlns:p14="http://schemas.microsoft.com/office/powerpoint/2010/main" val="687007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Calibri" panose="020F0502020204030204" pitchFamily="34" charset="0"/>
              </a:rPr>
              <a:t>Multiple Position Policy for Full-time Faculty</a:t>
            </a:r>
            <a:endParaRPr lang="en-US" sz="2800" b="1" dirty="0">
              <a:latin typeface="Calibri" panose="020F0502020204030204" pitchFamily="34" charset="0"/>
            </a:endParaRPr>
          </a:p>
        </p:txBody>
      </p:sp>
      <p:sp>
        <p:nvSpPr>
          <p:cNvPr id="3" name="Content Placeholder 2"/>
          <p:cNvSpPr>
            <a:spLocks noGrp="1"/>
          </p:cNvSpPr>
          <p:nvPr>
            <p:ph sz="quarter" idx="1"/>
          </p:nvPr>
        </p:nvSpPr>
        <p:spPr/>
        <p:txBody>
          <a:bodyPr>
            <a:normAutofit/>
          </a:bodyPr>
          <a:lstStyle/>
          <a:p>
            <a:pPr marL="0" indent="0">
              <a:buNone/>
            </a:pPr>
            <a:r>
              <a:rPr lang="en-US" sz="1600" dirty="0">
                <a:latin typeface="Calibri" panose="020F0502020204030204" pitchFamily="34" charset="0"/>
              </a:rPr>
              <a:t>A Multiple Position form must be submitted by all full-time faculty members, including faculty members on leaves other than long-term disability leave, each </a:t>
            </a:r>
            <a:r>
              <a:rPr lang="en-US" sz="1600" dirty="0" smtClean="0">
                <a:latin typeface="Calibri" panose="020F0502020204030204" pitchFamily="34" charset="0"/>
              </a:rPr>
              <a:t>semester  </a:t>
            </a:r>
            <a:endParaRPr lang="en-US" sz="1600" dirty="0">
              <a:latin typeface="Calibri" panose="020F0502020204030204" pitchFamily="34" charset="0"/>
            </a:endParaRPr>
          </a:p>
          <a:p>
            <a:endParaRPr lang="en-US" sz="1600" dirty="0">
              <a:latin typeface="Calibri" panose="020F0502020204030204" pitchFamily="34" charset="0"/>
            </a:endParaRPr>
          </a:p>
          <a:p>
            <a:pPr marL="0" indent="0">
              <a:buNone/>
            </a:pPr>
            <a:r>
              <a:rPr lang="en-US" sz="1600" dirty="0">
                <a:latin typeface="Calibri" panose="020F0502020204030204" pitchFamily="34" charset="0"/>
              </a:rPr>
              <a:t>The form requires details of activities within and outside of CUNY that are in addition to the regular, full-time employment at the primary college of </a:t>
            </a:r>
            <a:r>
              <a:rPr lang="en-US" sz="1600" dirty="0" smtClean="0">
                <a:latin typeface="Calibri" panose="020F0502020204030204" pitchFamily="34" charset="0"/>
              </a:rPr>
              <a:t>employment</a:t>
            </a:r>
          </a:p>
          <a:p>
            <a:endParaRPr lang="en-US" sz="1600" dirty="0" smtClean="0">
              <a:latin typeface="Calibri" panose="020F0502020204030204" pitchFamily="34" charset="0"/>
            </a:endParaRPr>
          </a:p>
          <a:p>
            <a:pPr marL="0" indent="0">
              <a:buNone/>
            </a:pPr>
            <a:r>
              <a:rPr lang="en-US" sz="1600" dirty="0">
                <a:latin typeface="Calibri" panose="020F0502020204030204" pitchFamily="34" charset="0"/>
              </a:rPr>
              <a:t>If commitments change, a revised form must be </a:t>
            </a:r>
            <a:r>
              <a:rPr lang="en-US" sz="1600" dirty="0" smtClean="0">
                <a:latin typeface="Calibri" panose="020F0502020204030204" pitchFamily="34" charset="0"/>
              </a:rPr>
              <a:t>submitted</a:t>
            </a:r>
          </a:p>
          <a:p>
            <a:endParaRPr lang="en-US" sz="1600" dirty="0">
              <a:latin typeface="Calibri" panose="020F0502020204030204" pitchFamily="34" charset="0"/>
            </a:endParaRPr>
          </a:p>
          <a:p>
            <a:pPr marL="0" indent="0">
              <a:buNone/>
            </a:pPr>
            <a:r>
              <a:rPr lang="en-US" sz="1600" dirty="0" smtClean="0">
                <a:latin typeface="Calibri" panose="020F0502020204030204" pitchFamily="34" charset="0"/>
              </a:rPr>
              <a:t>Compensated </a:t>
            </a:r>
            <a:r>
              <a:rPr lang="en-US" sz="1600" dirty="0">
                <a:latin typeface="Calibri" panose="020F0502020204030204" pitchFamily="34" charset="0"/>
              </a:rPr>
              <a:t>and uncompensated activities </a:t>
            </a:r>
            <a:r>
              <a:rPr lang="en-US" sz="1600" u="sng" dirty="0">
                <a:latin typeface="Calibri" panose="020F0502020204030204" pitchFamily="34" charset="0"/>
              </a:rPr>
              <a:t>outside of CUNY </a:t>
            </a:r>
            <a:r>
              <a:rPr lang="en-US" sz="1600" dirty="0">
                <a:latin typeface="Calibri" panose="020F0502020204030204" pitchFamily="34" charset="0"/>
              </a:rPr>
              <a:t>require approval of the </a:t>
            </a:r>
            <a:r>
              <a:rPr lang="en-US" sz="1600" dirty="0" smtClean="0">
                <a:latin typeface="Calibri" panose="020F0502020204030204" pitchFamily="34" charset="0"/>
              </a:rPr>
              <a:t>department </a:t>
            </a:r>
            <a:r>
              <a:rPr lang="en-US" sz="1600" dirty="0">
                <a:latin typeface="Calibri" panose="020F0502020204030204" pitchFamily="34" charset="0"/>
              </a:rPr>
              <a:t>Personnel and Budget Committee, the department chairperson and the </a:t>
            </a:r>
            <a:r>
              <a:rPr lang="en-US" sz="1600" dirty="0" smtClean="0">
                <a:latin typeface="Calibri" panose="020F0502020204030204" pitchFamily="34" charset="0"/>
              </a:rPr>
              <a:t>president</a:t>
            </a:r>
          </a:p>
          <a:p>
            <a:endParaRPr lang="en-US" sz="1600" dirty="0" smtClean="0">
              <a:latin typeface="Calibri" panose="020F0502020204030204" pitchFamily="34" charset="0"/>
            </a:endParaRPr>
          </a:p>
          <a:p>
            <a:pPr marL="0" indent="0">
              <a:buNone/>
            </a:pPr>
            <a:r>
              <a:rPr lang="en-US" sz="1600" dirty="0">
                <a:latin typeface="Calibri" panose="020F0502020204030204" pitchFamily="34" charset="0"/>
              </a:rPr>
              <a:t>Activities </a:t>
            </a:r>
            <a:r>
              <a:rPr lang="en-US" sz="1600" u="sng" dirty="0" smtClean="0">
                <a:latin typeface="Calibri" panose="020F0502020204030204" pitchFamily="34" charset="0"/>
              </a:rPr>
              <a:t>within CUNY </a:t>
            </a:r>
            <a:r>
              <a:rPr lang="en-US" sz="1600" dirty="0" smtClean="0">
                <a:latin typeface="Calibri" panose="020F0502020204030204" pitchFamily="34" charset="0"/>
              </a:rPr>
              <a:t>that </a:t>
            </a:r>
            <a:r>
              <a:rPr lang="en-US" sz="1600" dirty="0">
                <a:latin typeface="Calibri" panose="020F0502020204030204" pitchFamily="34" charset="0"/>
              </a:rPr>
              <a:t>are </a:t>
            </a:r>
            <a:r>
              <a:rPr lang="en-US" sz="1600" u="sng" dirty="0">
                <a:latin typeface="Calibri" panose="020F0502020204030204" pitchFamily="34" charset="0"/>
              </a:rPr>
              <a:t>in excess </a:t>
            </a:r>
            <a:r>
              <a:rPr lang="en-US" sz="1600" dirty="0">
                <a:latin typeface="Calibri" panose="020F0502020204030204" pitchFamily="34" charset="0"/>
              </a:rPr>
              <a:t>of the guidelines require approval from </a:t>
            </a:r>
            <a:r>
              <a:rPr lang="en-US" sz="1600" dirty="0" smtClean="0">
                <a:latin typeface="Calibri" panose="020F0502020204030204" pitchFamily="34" charset="0"/>
              </a:rPr>
              <a:t>OHRM </a:t>
            </a:r>
          </a:p>
          <a:p>
            <a:pPr lvl="1">
              <a:buClrTx/>
              <a:buFont typeface="Wingdings" panose="05000000000000000000" pitchFamily="2" charset="2"/>
              <a:buChar char="Ø"/>
            </a:pPr>
            <a:r>
              <a:rPr lang="en-US" sz="1600" dirty="0" smtClean="0">
                <a:solidFill>
                  <a:srgbClr val="000000"/>
                </a:solidFill>
                <a:latin typeface="Calibri" panose="020F0502020204030204" pitchFamily="34" charset="0"/>
              </a:rPr>
              <a:t>Faculty </a:t>
            </a:r>
            <a:r>
              <a:rPr lang="en-US" sz="1600" dirty="0">
                <a:solidFill>
                  <a:srgbClr val="000000"/>
                </a:solidFill>
                <a:latin typeface="Calibri" panose="020F0502020204030204" pitchFamily="34" charset="0"/>
              </a:rPr>
              <a:t>may not assume the multiple position assignment before the necessary approvals have been </a:t>
            </a:r>
            <a:r>
              <a:rPr lang="en-US" sz="1600" dirty="0" smtClean="0">
                <a:solidFill>
                  <a:srgbClr val="000000"/>
                </a:solidFill>
                <a:latin typeface="Calibri" panose="020F0502020204030204" pitchFamily="34" charset="0"/>
              </a:rPr>
              <a:t>secured</a:t>
            </a:r>
            <a:endParaRPr lang="en-US" sz="1600" dirty="0">
              <a:solidFill>
                <a:srgbClr val="000000"/>
              </a:solidFill>
              <a:latin typeface="Calibri" panose="020F0502020204030204" pitchFamily="34" charset="0"/>
            </a:endParaRPr>
          </a:p>
          <a:p>
            <a:endParaRPr lang="en-US" sz="1400" dirty="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t>OHRM – Multiple Position Policy	</a:t>
            </a:r>
            <a:r>
              <a:rPr lang="en-US" sz="1000" dirty="0" smtClean="0"/>
              <a:t>						</a:t>
            </a:r>
            <a:fld id="{569C932A-E37A-493B-A5BC-DC9B9D4A306C}" type="slidenum">
              <a:rPr lang="en-US" sz="1000" smtClean="0"/>
              <a:t>5</a:t>
            </a:fld>
            <a:endParaRPr lang="en-US" sz="1000" dirty="0"/>
          </a:p>
        </p:txBody>
      </p:sp>
    </p:spTree>
    <p:extLst>
      <p:ext uri="{BB962C8B-B14F-4D97-AF65-F5344CB8AC3E}">
        <p14:creationId xmlns:p14="http://schemas.microsoft.com/office/powerpoint/2010/main" val="1566956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pPr algn="ctr"/>
            <a:r>
              <a:rPr lang="en-US" sz="2800" b="1" dirty="0" smtClean="0">
                <a:latin typeface="Calibri" panose="020F0502020204030204" pitchFamily="34" charset="0"/>
              </a:rPr>
              <a:t/>
            </a:r>
            <a:br>
              <a:rPr lang="en-US" sz="2800" b="1" dirty="0" smtClean="0">
                <a:latin typeface="Calibri" panose="020F0502020204030204" pitchFamily="34" charset="0"/>
              </a:rPr>
            </a:br>
            <a:r>
              <a:rPr lang="en-US" sz="2800" b="1" dirty="0" smtClean="0">
                <a:latin typeface="Calibri" panose="020F0502020204030204" pitchFamily="34" charset="0"/>
              </a:rPr>
              <a:t>Employment Outside the University</a:t>
            </a:r>
            <a:endParaRPr lang="en-US" sz="2800" b="1" dirty="0">
              <a:latin typeface="Calibri" panose="020F0502020204030204" pitchFamily="34" charset="0"/>
            </a:endParaRPr>
          </a:p>
        </p:txBody>
      </p:sp>
      <p:sp>
        <p:nvSpPr>
          <p:cNvPr id="3" name="Content Placeholder 2"/>
          <p:cNvSpPr>
            <a:spLocks noGrp="1"/>
          </p:cNvSpPr>
          <p:nvPr>
            <p:ph sz="quarter" idx="1"/>
          </p:nvPr>
        </p:nvSpPr>
        <p:spPr>
          <a:xfrm>
            <a:off x="457200" y="1143000"/>
            <a:ext cx="8229600" cy="5013960"/>
          </a:xfrm>
        </p:spPr>
        <p:txBody>
          <a:bodyPr>
            <a:normAutofit/>
          </a:bodyPr>
          <a:lstStyle/>
          <a:p>
            <a:pPr>
              <a:buClrTx/>
              <a:buFont typeface="Wingdings" panose="05000000000000000000" pitchFamily="2" charset="2"/>
              <a:buChar char="Ø"/>
            </a:pPr>
            <a:r>
              <a:rPr lang="en-US" sz="1400" dirty="0" smtClean="0">
                <a:latin typeface="Calibri" panose="020F0502020204030204" pitchFamily="34" charset="0"/>
              </a:rPr>
              <a:t>No employment, consultative or other work may be engaged in by a faculty member unless he/she receives prior approval from the department P &amp; B, the chairperson and the president</a:t>
            </a:r>
          </a:p>
          <a:p>
            <a:pPr>
              <a:buClrTx/>
              <a:buFont typeface="Wingdings" panose="05000000000000000000" pitchFamily="2" charset="2"/>
              <a:buChar char="Ø"/>
            </a:pPr>
            <a:endParaRPr lang="en-US" sz="1400" dirty="0" smtClean="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The multiple position form must provide full disclosure of total academic commitment, the proposed outside employment, consultative, or other work</a:t>
            </a:r>
          </a:p>
          <a:p>
            <a:pPr>
              <a:buClrTx/>
              <a:buFont typeface="Wingdings" panose="05000000000000000000" pitchFamily="2" charset="2"/>
              <a:buChar char="Ø"/>
            </a:pPr>
            <a:endParaRPr lang="en-US" sz="1400" dirty="0" smtClean="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The department P &amp; B shall not approve of any outside activity unless such employment or work relates to the professional interests, strengthens the professional competence or enriches the professional performance and does not interfere with the professional standing of the faculty member</a:t>
            </a:r>
          </a:p>
          <a:p>
            <a:pPr>
              <a:buClrTx/>
              <a:buFont typeface="Wingdings" panose="05000000000000000000" pitchFamily="2" charset="2"/>
              <a:buChar char="Ø"/>
            </a:pPr>
            <a:endParaRPr lang="en-US" sz="1400" dirty="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No employment, consultative or other work shall be approved if the faculty member is unable to meet the commitments to the primary assignment</a:t>
            </a:r>
          </a:p>
          <a:p>
            <a:pPr>
              <a:buClrTx/>
              <a:buFont typeface="Wingdings" panose="05000000000000000000" pitchFamily="2" charset="2"/>
              <a:buChar char="Ø"/>
            </a:pPr>
            <a:endParaRPr lang="en-US" sz="1400" dirty="0" smtClean="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The total amount of time to be expended on such outside employment or work </a:t>
            </a:r>
            <a:r>
              <a:rPr lang="en-US" sz="1400" b="1" dirty="0" smtClean="0">
                <a:latin typeface="Calibri" panose="020F0502020204030204" pitchFamily="34" charset="0"/>
              </a:rPr>
              <a:t>may not exceed more than an average of one day a week or its equivalent over the course of the academic year</a:t>
            </a:r>
          </a:p>
          <a:p>
            <a:pPr>
              <a:buClrTx/>
              <a:buFont typeface="Wingdings" panose="05000000000000000000" pitchFamily="2" charset="2"/>
              <a:buChar char="Ø"/>
            </a:pPr>
            <a:endParaRPr lang="en-US" sz="1400" b="1" dirty="0" smtClean="0">
              <a:latin typeface="Calibri" panose="020F0502020204030204" pitchFamily="34" charset="0"/>
            </a:endParaRPr>
          </a:p>
          <a:p>
            <a:pPr>
              <a:buClrTx/>
              <a:buFont typeface="Wingdings" panose="05000000000000000000" pitchFamily="2" charset="2"/>
              <a:buChar char="Ø"/>
            </a:pPr>
            <a:r>
              <a:rPr lang="en-US" sz="1400" b="1" dirty="0" smtClean="0">
                <a:latin typeface="Calibri" panose="020F0502020204030204" pitchFamily="34" charset="0"/>
              </a:rPr>
              <a:t>There is no waiver for excess hours committed to external employment</a:t>
            </a:r>
            <a:r>
              <a:rPr lang="en-US" sz="1400" dirty="0" smtClean="0">
                <a:latin typeface="Calibri" panose="020F0502020204030204" pitchFamily="34" charset="0"/>
              </a:rPr>
              <a:t>.   Hours and reasons are reported to the Board in June</a:t>
            </a:r>
            <a:endParaRPr lang="en-US" sz="1400" dirty="0">
              <a:latin typeface="Calibri" panose="020F0502020204030204" pitchFamily="34" charset="0"/>
            </a:endParaRPr>
          </a:p>
          <a:p>
            <a:pPr marL="0" indent="0">
              <a:buNone/>
            </a:pPr>
            <a:endParaRPr lang="en-US" sz="1400" dirty="0" smtClean="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t>OHRM – Multiple Position Policy	</a:t>
            </a:r>
            <a:r>
              <a:rPr lang="en-US" sz="1000" dirty="0" smtClean="0"/>
              <a:t>						</a:t>
            </a:r>
            <a:fld id="{569C932A-E37A-493B-A5BC-DC9B9D4A306C}" type="slidenum">
              <a:rPr lang="en-US" sz="1000" smtClean="0"/>
              <a:t>6</a:t>
            </a:fld>
            <a:endParaRPr lang="en-US" sz="1000" dirty="0"/>
          </a:p>
        </p:txBody>
      </p:sp>
    </p:spTree>
    <p:extLst>
      <p:ext uri="{BB962C8B-B14F-4D97-AF65-F5344CB8AC3E}">
        <p14:creationId xmlns:p14="http://schemas.microsoft.com/office/powerpoint/2010/main" val="1033636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pPr algn="ctr"/>
            <a:r>
              <a:rPr lang="en-US" sz="2400" b="1" dirty="0" smtClean="0">
                <a:latin typeface="Calibri" panose="020F0502020204030204" pitchFamily="34" charset="0"/>
              </a:rPr>
              <a:t>Principles For Engaging In Employment Outside The University </a:t>
            </a:r>
            <a:r>
              <a:rPr lang="en-US" sz="2400" b="1" i="1" dirty="0">
                <a:latin typeface="Calibri" panose="020F0502020204030204" pitchFamily="34" charset="0"/>
              </a:rPr>
              <a:t/>
            </a:r>
            <a:br>
              <a:rPr lang="en-US" sz="2400" b="1" i="1" dirty="0">
                <a:latin typeface="Calibri" panose="020F0502020204030204" pitchFamily="34" charset="0"/>
              </a:rPr>
            </a:br>
            <a:endParaRPr lang="en-US" sz="2400" b="1" dirty="0">
              <a:latin typeface="Calibri" panose="020F0502020204030204" pitchFamily="34" charset="0"/>
            </a:endParaRPr>
          </a:p>
        </p:txBody>
      </p:sp>
      <p:sp>
        <p:nvSpPr>
          <p:cNvPr id="3" name="Content Placeholder 2"/>
          <p:cNvSpPr>
            <a:spLocks noGrp="1"/>
          </p:cNvSpPr>
          <p:nvPr>
            <p:ph sz="quarter" idx="1"/>
          </p:nvPr>
        </p:nvSpPr>
        <p:spPr/>
        <p:txBody>
          <a:bodyPr>
            <a:normAutofit/>
          </a:bodyPr>
          <a:lstStyle/>
          <a:p>
            <a:pPr marL="0" indent="0">
              <a:buNone/>
            </a:pPr>
            <a:r>
              <a:rPr lang="en-US" sz="1400" dirty="0" smtClean="0">
                <a:latin typeface="Calibri" panose="020F0502020204030204" pitchFamily="34" charset="0"/>
              </a:rPr>
              <a:t>Each faculty member shall abide by, make known to the other party or incorporate in any written agreement:</a:t>
            </a:r>
          </a:p>
          <a:p>
            <a:pPr>
              <a:buClrTx/>
              <a:buFont typeface="Wingdings" panose="05000000000000000000" pitchFamily="2" charset="2"/>
              <a:buChar char="Ø"/>
            </a:pPr>
            <a:r>
              <a:rPr lang="en-US" sz="1400" dirty="0" smtClean="0">
                <a:latin typeface="Calibri" panose="020F0502020204030204" pitchFamily="34" charset="0"/>
              </a:rPr>
              <a:t>That the faculty member is serving in an individual capacity and not as an agent, employee or representative of the University.  This means that the name of the college / University may not be used in connection with the faculty member’s services, without the written permission of the University</a:t>
            </a:r>
          </a:p>
          <a:p>
            <a:pPr>
              <a:buClrTx/>
              <a:buFont typeface="Wingdings" panose="05000000000000000000" pitchFamily="2" charset="2"/>
              <a:buChar char="Ø"/>
            </a:pPr>
            <a:endParaRPr lang="en-US" sz="1400" dirty="0" smtClean="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That the faculty member’s primary employment responsibility is to the University and he/she is bound by its policies, including those related to consulting and other outside work</a:t>
            </a:r>
          </a:p>
          <a:p>
            <a:pPr>
              <a:buClrTx/>
              <a:buFont typeface="Wingdings" panose="05000000000000000000" pitchFamily="2" charset="2"/>
              <a:buChar char="Ø"/>
            </a:pPr>
            <a:endParaRPr lang="en-US" sz="1400" dirty="0" smtClean="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That in rendering services to the outside party, the faculty member may not make substantial use of the University’s resources, including but not limited to its facilities, equipment, employees, proprietary information, or clinical databases, without written permission</a:t>
            </a:r>
          </a:p>
          <a:p>
            <a:pPr>
              <a:buClrTx/>
              <a:buFont typeface="Wingdings" panose="05000000000000000000" pitchFamily="2" charset="2"/>
              <a:buChar char="Ø"/>
            </a:pPr>
            <a:endParaRPr lang="en-US" sz="1400" dirty="0" smtClean="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That no relationship or agreement between the faculty member and another party may grant rights to intellectual property owned by the University and/or the Research Foundation without written authorization</a:t>
            </a:r>
          </a:p>
          <a:p>
            <a:pPr>
              <a:buClrTx/>
              <a:buFont typeface="Wingdings" panose="05000000000000000000" pitchFamily="2" charset="2"/>
              <a:buChar char="Ø"/>
            </a:pPr>
            <a:endParaRPr lang="en-US" sz="1400" dirty="0" smtClean="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The outside party may not restrict or hinder the ability of the faculty member to conduct current and foreseeable research assignments as an employee of the University, limit his/her ability to publish work generated at or on behalf of the University, or infringe on his /her academic freedom</a:t>
            </a:r>
            <a:endParaRPr lang="en-US" sz="1400" dirty="0">
              <a:latin typeface="Calibri" panose="020F0502020204030204" pitchFamily="34" charset="0"/>
            </a:endParaRPr>
          </a:p>
          <a:p>
            <a:endParaRPr lang="en-US" sz="1400" dirty="0"/>
          </a:p>
          <a:p>
            <a:pPr marL="0" indent="0">
              <a:buNone/>
            </a:pPr>
            <a:endParaRPr lang="en-US" sz="1400" dirty="0" smtClean="0">
              <a:latin typeface="+mj-lt"/>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t>OHRM – Multiple Position Policy	</a:t>
            </a:r>
            <a:r>
              <a:rPr lang="en-US" sz="1000" dirty="0" smtClean="0"/>
              <a:t>						</a:t>
            </a:r>
            <a:fld id="{569C932A-E37A-493B-A5BC-DC9B9D4A306C}" type="slidenum">
              <a:rPr lang="en-US" sz="1000" smtClean="0"/>
              <a:t>7</a:t>
            </a:fld>
            <a:endParaRPr lang="en-US" sz="1000" dirty="0"/>
          </a:p>
        </p:txBody>
      </p:sp>
    </p:spTree>
    <p:extLst>
      <p:ext uri="{BB962C8B-B14F-4D97-AF65-F5344CB8AC3E}">
        <p14:creationId xmlns:p14="http://schemas.microsoft.com/office/powerpoint/2010/main" val="1405080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latin typeface="Calibri" panose="020F0502020204030204" pitchFamily="34" charset="0"/>
              </a:rPr>
              <a:t>Multiple Position Within the University </a:t>
            </a:r>
            <a:br>
              <a:rPr lang="en-US" sz="2800" b="1" dirty="0" smtClean="0">
                <a:latin typeface="Calibri" panose="020F0502020204030204" pitchFamily="34" charset="0"/>
              </a:rPr>
            </a:br>
            <a:r>
              <a:rPr lang="en-US" sz="2800" b="1" dirty="0" smtClean="0">
                <a:latin typeface="Calibri" panose="020F0502020204030204" pitchFamily="34" charset="0"/>
              </a:rPr>
              <a:t>TEACHING</a:t>
            </a:r>
            <a:endParaRPr lang="en-US" sz="2800" b="1" dirty="0">
              <a:latin typeface="Calibri" panose="020F0502020204030204" pitchFamily="34" charset="0"/>
            </a:endParaRPr>
          </a:p>
        </p:txBody>
      </p:sp>
      <p:sp>
        <p:nvSpPr>
          <p:cNvPr id="3" name="Content Placeholder 2"/>
          <p:cNvSpPr>
            <a:spLocks noGrp="1"/>
          </p:cNvSpPr>
          <p:nvPr>
            <p:ph sz="quarter" idx="1"/>
          </p:nvPr>
        </p:nvSpPr>
        <p:spPr/>
        <p:txBody>
          <a:bodyPr>
            <a:normAutofit/>
          </a:bodyPr>
          <a:lstStyle/>
          <a:p>
            <a:pPr>
              <a:buClrTx/>
              <a:buFont typeface="Wingdings" panose="05000000000000000000" pitchFamily="2" charset="2"/>
              <a:buChar char="Ø"/>
            </a:pPr>
            <a:r>
              <a:rPr lang="en-US" sz="1400" dirty="0" smtClean="0">
                <a:latin typeface="Calibri" panose="020F0502020204030204" pitchFamily="34" charset="0"/>
              </a:rPr>
              <a:t>It is the policy of the University and its colleges to achieve exchanges of services, in the best interests of the college or the University</a:t>
            </a:r>
          </a:p>
          <a:p>
            <a:pPr>
              <a:buClrTx/>
              <a:buFont typeface="Wingdings" panose="05000000000000000000" pitchFamily="2" charset="2"/>
              <a:buChar char="Ø"/>
            </a:pPr>
            <a:endParaRPr lang="en-US" sz="1400" dirty="0" smtClean="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Requests for service from faculty members which are in the best interests of the college or the University should originate from the Chief Academic Officer of the requesting unit and have the approval of the Chief Academic Officer of the other unit</a:t>
            </a:r>
          </a:p>
          <a:p>
            <a:pPr>
              <a:buClrTx/>
              <a:buFont typeface="Wingdings" panose="05000000000000000000" pitchFamily="2" charset="2"/>
              <a:buChar char="Ø"/>
            </a:pPr>
            <a:endParaRPr lang="en-US" sz="1400" dirty="0" smtClean="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Exchanges, wherever possible, are done by budgetary interchange, or by balancing of interchanged services with no additional academic load or extra remuneration for the individuals concerned</a:t>
            </a:r>
          </a:p>
          <a:p>
            <a:pPr>
              <a:buClrTx/>
              <a:buFont typeface="Wingdings" panose="05000000000000000000" pitchFamily="2" charset="2"/>
              <a:buChar char="Ø"/>
            </a:pPr>
            <a:endParaRPr lang="en-US" sz="1400" dirty="0">
              <a:latin typeface="Calibri" panose="020F0502020204030204" pitchFamily="34" charset="0"/>
            </a:endParaRPr>
          </a:p>
          <a:p>
            <a:pPr>
              <a:buClrTx/>
              <a:buFont typeface="Wingdings" panose="05000000000000000000" pitchFamily="2" charset="2"/>
              <a:buChar char="Ø"/>
            </a:pPr>
            <a:r>
              <a:rPr lang="en-US" sz="1400" dirty="0" smtClean="0">
                <a:latin typeface="Calibri" panose="020F0502020204030204" pitchFamily="34" charset="0"/>
              </a:rPr>
              <a:t>Variations to this are allowed only with the special permission of the Chancellor or the appropriate president</a:t>
            </a:r>
          </a:p>
          <a:p>
            <a:pPr>
              <a:buClrTx/>
              <a:buFont typeface="Wingdings" panose="05000000000000000000" pitchFamily="2" charset="2"/>
              <a:buChar char="Ø"/>
            </a:pPr>
            <a:endParaRPr lang="en-US" sz="1400" dirty="0"/>
          </a:p>
          <a:p>
            <a:pPr marL="0" indent="0">
              <a:buClrTx/>
              <a:buNone/>
            </a:pPr>
            <a:r>
              <a:rPr lang="en-US" sz="1400" b="1" u="sng" dirty="0" smtClean="0">
                <a:latin typeface="Calibri" panose="020F0502020204030204" pitchFamily="34" charset="0"/>
              </a:rPr>
              <a:t>Note</a:t>
            </a:r>
            <a:r>
              <a:rPr lang="en-US" sz="1400" b="1" dirty="0" smtClean="0">
                <a:latin typeface="Calibri" panose="020F0502020204030204" pitchFamily="34" charset="0"/>
              </a:rPr>
              <a:t>: 	</a:t>
            </a:r>
            <a:r>
              <a:rPr lang="en-US" sz="1400" i="1" dirty="0" smtClean="0">
                <a:latin typeface="Calibri" panose="020F0502020204030204" pitchFamily="34" charset="0"/>
              </a:rPr>
              <a:t>It is not uncommon for faculty to engage in compensated teaching and non-teaching activities up   	to the maximum allowed by the policy</a:t>
            </a: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8</a:t>
            </a:fld>
            <a:endParaRPr lang="en-US" sz="1000" dirty="0">
              <a:solidFill>
                <a:srgbClr val="464653"/>
              </a:solidFill>
            </a:endParaRPr>
          </a:p>
        </p:txBody>
      </p:sp>
    </p:spTree>
    <p:extLst>
      <p:ext uri="{BB962C8B-B14F-4D97-AF65-F5344CB8AC3E}">
        <p14:creationId xmlns:p14="http://schemas.microsoft.com/office/powerpoint/2010/main" val="14164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fontScale="90000"/>
          </a:bodyPr>
          <a:lstStyle/>
          <a:p>
            <a:pPr algn="ctr"/>
            <a:r>
              <a:rPr lang="en-US" sz="2800" b="1" dirty="0" smtClean="0">
                <a:latin typeface="Calibri" panose="020F0502020204030204" pitchFamily="34" charset="0"/>
              </a:rPr>
              <a:t>Within The University – Overload Teaching</a:t>
            </a:r>
            <a:r>
              <a:rPr lang="en-US" sz="2800" b="1" i="1" dirty="0" smtClean="0">
                <a:latin typeface="Calibri" panose="020F0502020204030204" pitchFamily="34" charset="0"/>
              </a:rPr>
              <a:t/>
            </a:r>
            <a:br>
              <a:rPr lang="en-US" sz="2800" b="1" i="1" dirty="0" smtClean="0">
                <a:latin typeface="Calibri" panose="020F0502020204030204" pitchFamily="34" charset="0"/>
              </a:rPr>
            </a:br>
            <a:endParaRPr lang="en-US" sz="2800" b="1" dirty="0">
              <a:latin typeface="+mn-lt"/>
            </a:endParaRPr>
          </a:p>
        </p:txBody>
      </p:sp>
      <p:sp>
        <p:nvSpPr>
          <p:cNvPr id="3" name="Content Placeholder 2"/>
          <p:cNvSpPr>
            <a:spLocks noGrp="1"/>
          </p:cNvSpPr>
          <p:nvPr>
            <p:ph sz="quarter" idx="1"/>
          </p:nvPr>
        </p:nvSpPr>
        <p:spPr>
          <a:xfrm>
            <a:off x="457200" y="1143000"/>
            <a:ext cx="8229600" cy="5013960"/>
          </a:xfrm>
        </p:spPr>
        <p:txBody>
          <a:bodyPr>
            <a:normAutofit/>
          </a:bodyPr>
          <a:lstStyle/>
          <a:p>
            <a:pPr marL="0" indent="0">
              <a:buNone/>
            </a:pPr>
            <a:r>
              <a:rPr lang="en-US" sz="1400" dirty="0" smtClean="0">
                <a:latin typeface="Calibri" panose="020F0502020204030204" pitchFamily="34" charset="0"/>
              </a:rPr>
              <a:t>Full-time non-tenure track and tenured faculty are eligible for consideration for an overload assignment when such assignment is determined to be in the best interest of the college and to serve a specific academic need  </a:t>
            </a:r>
          </a:p>
          <a:p>
            <a:pPr marL="0" indent="0">
              <a:buNone/>
            </a:pPr>
            <a:endParaRPr lang="en-US" sz="1400" b="1" i="1" dirty="0" smtClean="0">
              <a:latin typeface="Calibri" panose="020F0502020204030204" pitchFamily="34" charset="0"/>
            </a:endParaRPr>
          </a:p>
          <a:p>
            <a:pPr marL="0" indent="0">
              <a:buNone/>
            </a:pPr>
            <a:r>
              <a:rPr lang="en-US" sz="1400" b="1" i="1" dirty="0" smtClean="0">
                <a:latin typeface="Calibri" panose="020F0502020204030204" pitchFamily="34" charset="0"/>
              </a:rPr>
              <a:t>A multiple position overload teaching assignment is over and above the contractual workload (including any reassigned time) of the faculty member</a:t>
            </a:r>
          </a:p>
          <a:p>
            <a:pPr marL="0" indent="0">
              <a:buNone/>
            </a:pPr>
            <a:endParaRPr lang="en-US" sz="1400" dirty="0" smtClean="0">
              <a:latin typeface="Calibri" panose="020F0502020204030204" pitchFamily="34" charset="0"/>
            </a:endParaRPr>
          </a:p>
          <a:p>
            <a:pPr marL="0" indent="0">
              <a:spcBef>
                <a:spcPts val="0"/>
              </a:spcBef>
              <a:buNone/>
            </a:pPr>
            <a:r>
              <a:rPr lang="en-US" sz="1400" b="1" u="sng" dirty="0" smtClean="0">
                <a:latin typeface="Calibri" panose="020F0502020204030204" pitchFamily="34" charset="0"/>
              </a:rPr>
              <a:t>Eligible titles: </a:t>
            </a:r>
          </a:p>
          <a:p>
            <a:pPr marL="0" indent="0">
              <a:spcBef>
                <a:spcPts val="0"/>
              </a:spcBef>
              <a:buNone/>
            </a:pPr>
            <a:endParaRPr lang="en-US" sz="1400" b="1" u="sng" dirty="0" smtClean="0">
              <a:latin typeface="Calibri" panose="020F0502020204030204" pitchFamily="34" charset="0"/>
            </a:endParaRPr>
          </a:p>
          <a:p>
            <a:pPr marL="0" indent="0">
              <a:spcBef>
                <a:spcPts val="0"/>
              </a:spcBef>
              <a:buNone/>
            </a:pPr>
            <a:r>
              <a:rPr lang="en-US" sz="1400" dirty="0" smtClean="0">
                <a:latin typeface="Calibri" panose="020F0502020204030204" pitchFamily="34" charset="0"/>
              </a:rPr>
              <a:t>-      Full-time tenured faculty, non-tenure track faculty, including Instructors and Lecturers; and substitutes</a:t>
            </a:r>
          </a:p>
          <a:p>
            <a:pPr>
              <a:buFontTx/>
              <a:buChar char="-"/>
            </a:pPr>
            <a:r>
              <a:rPr lang="en-US" sz="1400" dirty="0" smtClean="0">
                <a:latin typeface="Calibri" panose="020F0502020204030204" pitchFamily="34" charset="0"/>
              </a:rPr>
              <a:t>Faculty </a:t>
            </a:r>
            <a:r>
              <a:rPr lang="en-US" sz="1400" dirty="0">
                <a:latin typeface="Calibri" panose="020F0502020204030204" pitchFamily="34" charset="0"/>
              </a:rPr>
              <a:t>with reassigned time for research or administrative duties during the academic </a:t>
            </a:r>
            <a:r>
              <a:rPr lang="en-US" sz="1400" dirty="0" smtClean="0">
                <a:latin typeface="Calibri" panose="020F0502020204030204" pitchFamily="34" charset="0"/>
              </a:rPr>
              <a:t>year</a:t>
            </a:r>
          </a:p>
          <a:p>
            <a:pPr>
              <a:buFontTx/>
              <a:buChar char="-"/>
            </a:pPr>
            <a:r>
              <a:rPr lang="en-US" sz="1400" dirty="0" smtClean="0">
                <a:latin typeface="Calibri" panose="020F0502020204030204" pitchFamily="34" charset="0"/>
              </a:rPr>
              <a:t>Faculty on academic leaves, if the assignment is integral to the  purpose of the leave</a:t>
            </a:r>
            <a:endParaRPr lang="en-US" sz="1400" dirty="0">
              <a:latin typeface="Calibri" panose="020F0502020204030204" pitchFamily="34" charset="0"/>
            </a:endParaRPr>
          </a:p>
          <a:p>
            <a:pPr marL="0" indent="0">
              <a:spcBef>
                <a:spcPts val="0"/>
              </a:spcBef>
              <a:buNone/>
            </a:pPr>
            <a:endParaRPr lang="en-US" sz="1400" b="1" u="sng" dirty="0" smtClean="0">
              <a:latin typeface="Calibri" panose="020F0502020204030204" pitchFamily="34" charset="0"/>
            </a:endParaRPr>
          </a:p>
          <a:p>
            <a:pPr marL="0" indent="0">
              <a:spcBef>
                <a:spcPts val="0"/>
              </a:spcBef>
              <a:buNone/>
            </a:pPr>
            <a:endParaRPr lang="en-US" sz="1400" b="1" u="sng" dirty="0" smtClean="0">
              <a:latin typeface="Calibri" panose="020F0502020204030204" pitchFamily="34" charset="0"/>
            </a:endParaRPr>
          </a:p>
          <a:p>
            <a:pPr marL="0" indent="0">
              <a:spcBef>
                <a:spcPts val="0"/>
              </a:spcBef>
              <a:buNone/>
            </a:pPr>
            <a:r>
              <a:rPr lang="en-US" sz="1400" b="1" u="sng" dirty="0" smtClean="0">
                <a:latin typeface="Calibri" panose="020F0502020204030204" pitchFamily="34" charset="0"/>
              </a:rPr>
              <a:t>PROHIBITED</a:t>
            </a:r>
            <a:r>
              <a:rPr lang="en-US" sz="1400" b="1" u="sng" dirty="0">
                <a:latin typeface="Calibri" panose="020F0502020204030204" pitchFamily="34" charset="0"/>
              </a:rPr>
              <a:t>:</a:t>
            </a:r>
          </a:p>
          <a:p>
            <a:pPr marL="0" indent="0">
              <a:spcBef>
                <a:spcPts val="0"/>
              </a:spcBef>
              <a:buNone/>
            </a:pPr>
            <a:r>
              <a:rPr lang="en-US" sz="1400" b="1" dirty="0">
                <a:latin typeface="Calibri" panose="020F0502020204030204" pitchFamily="34" charset="0"/>
              </a:rPr>
              <a:t>Full-time non-tenured tenure-track </a:t>
            </a:r>
            <a:r>
              <a:rPr lang="en-US" sz="1400" b="1" dirty="0" smtClean="0">
                <a:latin typeface="Calibri" panose="020F0502020204030204" pitchFamily="34" charset="0"/>
              </a:rPr>
              <a:t>faculty </a:t>
            </a:r>
            <a:r>
              <a:rPr lang="en-US" sz="1400" dirty="0" smtClean="0">
                <a:latin typeface="Calibri" panose="020F0502020204030204" pitchFamily="34" charset="0"/>
              </a:rPr>
              <a:t>are </a:t>
            </a:r>
            <a:r>
              <a:rPr lang="en-US" sz="1400" dirty="0">
                <a:latin typeface="Calibri" panose="020F0502020204030204" pitchFamily="34" charset="0"/>
              </a:rPr>
              <a:t>prohibited from overload teaching assignments, except where the faculty member is not using the contractually-mandated research reassigned time and then only with the permission of the Chancellor or the appropriate </a:t>
            </a:r>
            <a:r>
              <a:rPr lang="en-US" sz="1400" dirty="0" smtClean="0">
                <a:latin typeface="Calibri" panose="020F0502020204030204" pitchFamily="34" charset="0"/>
              </a:rPr>
              <a:t>president</a:t>
            </a:r>
          </a:p>
          <a:p>
            <a:pPr marL="0" indent="0">
              <a:spcBef>
                <a:spcPts val="0"/>
              </a:spcBef>
              <a:buNone/>
            </a:pPr>
            <a:endParaRPr lang="en-US" sz="1400" dirty="0">
              <a:latin typeface="Calibri" panose="020F0502020204030204" pitchFamily="34" charset="0"/>
            </a:endParaRPr>
          </a:p>
        </p:txBody>
      </p:sp>
      <p:sp>
        <p:nvSpPr>
          <p:cNvPr id="4" name="Slide Number Placeholder 3"/>
          <p:cNvSpPr>
            <a:spLocks noGrp="1"/>
          </p:cNvSpPr>
          <p:nvPr>
            <p:ph type="sldNum" sz="quarter" idx="12"/>
          </p:nvPr>
        </p:nvSpPr>
        <p:spPr>
          <a:xfrm>
            <a:off x="612648" y="6356350"/>
            <a:ext cx="8074152" cy="365760"/>
          </a:xfrm>
        </p:spPr>
        <p:txBody>
          <a:bodyPr/>
          <a:lstStyle/>
          <a:p>
            <a:r>
              <a:rPr lang="en-US" sz="1000" dirty="0">
                <a:solidFill>
                  <a:srgbClr val="464653"/>
                </a:solidFill>
              </a:rPr>
              <a:t>OHRM – Multiple Position Policy	</a:t>
            </a:r>
            <a:r>
              <a:rPr lang="en-US" sz="1000" dirty="0" smtClean="0">
                <a:solidFill>
                  <a:srgbClr val="464653"/>
                </a:solidFill>
              </a:rPr>
              <a:t>						</a:t>
            </a:r>
            <a:fld id="{569C932A-E37A-493B-A5BC-DC9B9D4A306C}" type="slidenum">
              <a:rPr lang="en-US" sz="1000" smtClean="0">
                <a:solidFill>
                  <a:srgbClr val="464653"/>
                </a:solidFill>
              </a:rPr>
              <a:pPr/>
              <a:t>9</a:t>
            </a:fld>
            <a:endParaRPr lang="en-US" sz="1000" dirty="0">
              <a:solidFill>
                <a:srgbClr val="464653"/>
              </a:solidFill>
            </a:endParaRPr>
          </a:p>
        </p:txBody>
      </p:sp>
    </p:spTree>
    <p:extLst>
      <p:ext uri="{BB962C8B-B14F-4D97-AF65-F5344CB8AC3E}">
        <p14:creationId xmlns:p14="http://schemas.microsoft.com/office/powerpoint/2010/main" val="26488426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2048</TotalTime>
  <Words>2684</Words>
  <Application>Microsoft Office PowerPoint</Application>
  <PresentationFormat>On-screen Show (4:3)</PresentationFormat>
  <Paragraphs>329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Origin</vt:lpstr>
      <vt:lpstr>MULTIPLE POSITION POLICY FOR  FULL-TIME FACULTY</vt:lpstr>
      <vt:lpstr>DEFINITIONS - 1 </vt:lpstr>
      <vt:lpstr>DEFINITIONS - 2 </vt:lpstr>
      <vt:lpstr>DEFINITIONS - 3  </vt:lpstr>
      <vt:lpstr>Multiple Position Policy for Full-time Faculty</vt:lpstr>
      <vt:lpstr> Employment Outside the University</vt:lpstr>
      <vt:lpstr>Principles For Engaging In Employment Outside The University  </vt:lpstr>
      <vt:lpstr>Multiple Position Within the University  TEACHING</vt:lpstr>
      <vt:lpstr>Within The University – Overload Teaching </vt:lpstr>
      <vt:lpstr>Limits of Overload Teaching Assignments</vt:lpstr>
      <vt:lpstr>Within The University -  Non-Teaching  Assignments</vt:lpstr>
      <vt:lpstr> New Guidance on Non-Teaching Assignments   </vt:lpstr>
      <vt:lpstr>Within The University: Summer Activities </vt:lpstr>
      <vt:lpstr>  Summer Teaching and Non-Teaching Activities </vt:lpstr>
      <vt:lpstr>Summer Tax Levy Research </vt:lpstr>
      <vt:lpstr>Summer Chairpersons </vt:lpstr>
      <vt:lpstr>MECHANISMS OF PAY</vt:lpstr>
      <vt:lpstr>RESTRICTIONS ON MULTIPLE POSITIONS  FOR FACULTY ON LEAVES</vt:lpstr>
      <vt:lpstr>Multiple Position Report to the Board</vt:lpstr>
      <vt:lpstr>Multiple Position Policy for  Non-Teaching Instructional Staff</vt:lpstr>
      <vt:lpstr>Multiple Position Policy for  Non-Teaching Instructional Staff - 2</vt:lpstr>
      <vt:lpstr>Multiple Position Policy for  Non-Teaching Instructional Staff - 3</vt:lpstr>
      <vt:lpstr>HELP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Raymond O'Brien</dc:creator>
  <cp:lastModifiedBy>Rhena Montero</cp:lastModifiedBy>
  <cp:revision>215</cp:revision>
  <cp:lastPrinted>2018-02-06T17:13:07Z</cp:lastPrinted>
  <dcterms:created xsi:type="dcterms:W3CDTF">2013-05-01T20:06:28Z</dcterms:created>
  <dcterms:modified xsi:type="dcterms:W3CDTF">2018-02-22T16:10:38Z</dcterms:modified>
</cp:coreProperties>
</file>